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86" r:id="rId2"/>
    <p:sldId id="351" r:id="rId3"/>
    <p:sldId id="352" r:id="rId4"/>
    <p:sldId id="353" r:id="rId5"/>
    <p:sldId id="381" r:id="rId6"/>
    <p:sldId id="382" r:id="rId7"/>
    <p:sldId id="355" r:id="rId8"/>
    <p:sldId id="383" r:id="rId9"/>
    <p:sldId id="357" r:id="rId10"/>
    <p:sldId id="360" r:id="rId11"/>
    <p:sldId id="365" r:id="rId12"/>
    <p:sldId id="366" r:id="rId13"/>
    <p:sldId id="426" r:id="rId14"/>
    <p:sldId id="363" r:id="rId15"/>
    <p:sldId id="405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384" r:id="rId27"/>
    <p:sldId id="385" r:id="rId28"/>
    <p:sldId id="386" r:id="rId29"/>
    <p:sldId id="387" r:id="rId30"/>
    <p:sldId id="388" r:id="rId31"/>
    <p:sldId id="373" r:id="rId32"/>
    <p:sldId id="374" r:id="rId33"/>
    <p:sldId id="375" r:id="rId34"/>
    <p:sldId id="368" r:id="rId35"/>
    <p:sldId id="389" r:id="rId36"/>
    <p:sldId id="376" r:id="rId37"/>
    <p:sldId id="390" r:id="rId38"/>
    <p:sldId id="391" r:id="rId39"/>
    <p:sldId id="419" r:id="rId40"/>
    <p:sldId id="392" r:id="rId41"/>
    <p:sldId id="393" r:id="rId42"/>
    <p:sldId id="424" r:id="rId43"/>
    <p:sldId id="421" r:id="rId44"/>
    <p:sldId id="406" r:id="rId45"/>
    <p:sldId id="407" r:id="rId46"/>
    <p:sldId id="369" r:id="rId47"/>
    <p:sldId id="408" r:id="rId48"/>
  </p:sldIdLst>
  <p:sldSz cx="9144000" cy="5143500" type="screen16x9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56" userDrawn="1">
          <p15:clr>
            <a:srgbClr val="A4A3A4"/>
          </p15:clr>
        </p15:guide>
        <p15:guide id="3" pos="3000" userDrawn="1">
          <p15:clr>
            <a:srgbClr val="A4A3A4"/>
          </p15:clr>
        </p15:guide>
        <p15:guide id="4" pos="27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 135" initials="a1" lastIdx="2" clrIdx="0">
    <p:extLst>
      <p:ext uri="{19B8F6BF-5375-455C-9EA6-DF929625EA0E}">
        <p15:presenceInfo xmlns:p15="http://schemas.microsoft.com/office/powerpoint/2012/main" userId="acer 13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749" y="77"/>
      </p:cViewPr>
      <p:guideLst>
        <p:guide orient="horz" pos="1620"/>
        <p:guide pos="2856"/>
        <p:guide pos="3000"/>
        <p:guide pos="2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381921462715714E-2"/>
          <c:y val="0.12254732363000077"/>
          <c:w val="0.81602520699405323"/>
          <c:h val="0.69579025159733821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Sheet1!$E$95:$E$96</c:f>
              <c:strCache>
                <c:ptCount val="2"/>
                <c:pt idx="0">
                  <c:v>မိုးရေချိန်</c:v>
                </c:pt>
                <c:pt idx="1">
                  <c:v>ရွာသွန်းမြဲ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Sheet1!$B$97:$B$108</c:f>
              <c:strCache>
                <c:ptCount val="12"/>
                <c:pt idx="0">
                  <c:v>ဇန်</c:v>
                </c:pt>
                <c:pt idx="1">
                  <c:v>ဖေ</c:v>
                </c:pt>
                <c:pt idx="2">
                  <c:v>မတ်</c:v>
                </c:pt>
                <c:pt idx="3">
                  <c:v>ဧပြီ</c:v>
                </c:pt>
                <c:pt idx="4">
                  <c:v>မေ</c:v>
                </c:pt>
                <c:pt idx="5">
                  <c:v>ဇွန်</c:v>
                </c:pt>
                <c:pt idx="6">
                  <c:v>ဇူလိုင်</c:v>
                </c:pt>
                <c:pt idx="7">
                  <c:v>ဩဂုတ်</c:v>
                </c:pt>
                <c:pt idx="8">
                  <c:v>စက်</c:v>
                </c:pt>
                <c:pt idx="9">
                  <c:v>အောက်</c:v>
                </c:pt>
                <c:pt idx="10">
                  <c:v>နို</c:v>
                </c:pt>
                <c:pt idx="11">
                  <c:v>ဒီ</c:v>
                </c:pt>
              </c:strCache>
            </c:strRef>
          </c:cat>
          <c:val>
            <c:numRef>
              <c:f>Sheet1!$E$97:$E$108</c:f>
              <c:numCache>
                <c:formatCode>[$-10000455]0.#</c:formatCode>
                <c:ptCount val="12"/>
                <c:pt idx="0">
                  <c:v>1.7366666666666668</c:v>
                </c:pt>
                <c:pt idx="1">
                  <c:v>0.57666666666666666</c:v>
                </c:pt>
                <c:pt idx="2">
                  <c:v>4.493333333333335</c:v>
                </c:pt>
                <c:pt idx="3">
                  <c:v>31.790000000000003</c:v>
                </c:pt>
                <c:pt idx="4">
                  <c:v>262.78844444444445</c:v>
                </c:pt>
                <c:pt idx="5">
                  <c:v>208.19000000000003</c:v>
                </c:pt>
                <c:pt idx="6">
                  <c:v>239.23333333333329</c:v>
                </c:pt>
                <c:pt idx="7">
                  <c:v>264.17333333333335</c:v>
                </c:pt>
                <c:pt idx="8">
                  <c:v>218.07333333333332</c:v>
                </c:pt>
                <c:pt idx="9">
                  <c:v>191.26333333333332</c:v>
                </c:pt>
                <c:pt idx="10">
                  <c:v>48.01</c:v>
                </c:pt>
                <c:pt idx="11">
                  <c:v>1.9166666666666672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3-4E7F-B112-57A43F9BFB95}"/>
            </c:ext>
          </c:extLst>
        </c:ser>
        <c:ser>
          <c:idx val="3"/>
          <c:order val="3"/>
          <c:tx>
            <c:strRef>
              <c:f>Sheet1!$F$95:$F$96</c:f>
              <c:strCache>
                <c:ptCount val="2"/>
                <c:pt idx="0">
                  <c:v>မိုးရေချိန်</c:v>
                </c:pt>
                <c:pt idx="1">
                  <c:v>2024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Sheet1!$B$97:$B$108</c:f>
              <c:strCache>
                <c:ptCount val="12"/>
                <c:pt idx="0">
                  <c:v>ဇန်</c:v>
                </c:pt>
                <c:pt idx="1">
                  <c:v>ဖေ</c:v>
                </c:pt>
                <c:pt idx="2">
                  <c:v>မတ်</c:v>
                </c:pt>
                <c:pt idx="3">
                  <c:v>ဧပြီ</c:v>
                </c:pt>
                <c:pt idx="4">
                  <c:v>မေ</c:v>
                </c:pt>
                <c:pt idx="5">
                  <c:v>ဇွန်</c:v>
                </c:pt>
                <c:pt idx="6">
                  <c:v>ဇူလိုင်</c:v>
                </c:pt>
                <c:pt idx="7">
                  <c:v>ဩဂုတ်</c:v>
                </c:pt>
                <c:pt idx="8">
                  <c:v>စက်</c:v>
                </c:pt>
                <c:pt idx="9">
                  <c:v>အောက်</c:v>
                </c:pt>
                <c:pt idx="10">
                  <c:v>နို</c:v>
                </c:pt>
                <c:pt idx="11">
                  <c:v>ဒီ</c:v>
                </c:pt>
              </c:strCache>
            </c:strRef>
          </c:cat>
          <c:val>
            <c:numRef>
              <c:f>Sheet1!$F$97:$F$108</c:f>
              <c:numCache>
                <c:formatCode>[$-10000455]0</c:formatCode>
                <c:ptCount val="12"/>
                <c:pt idx="0" formatCode="[$-10000455]0.#">
                  <c:v>3.6</c:v>
                </c:pt>
                <c:pt idx="1">
                  <c:v>0</c:v>
                </c:pt>
                <c:pt idx="2">
                  <c:v>20</c:v>
                </c:pt>
                <c:pt idx="3" formatCode="[$-10000455]0.#">
                  <c:v>4.5999999999999996</c:v>
                </c:pt>
                <c:pt idx="4" formatCode="[$-10000455]0.#">
                  <c:v>156.4</c:v>
                </c:pt>
                <c:pt idx="5">
                  <c:v>118</c:v>
                </c:pt>
                <c:pt idx="6">
                  <c:v>304</c:v>
                </c:pt>
                <c:pt idx="7">
                  <c:v>553</c:v>
                </c:pt>
                <c:pt idx="8">
                  <c:v>336</c:v>
                </c:pt>
                <c:pt idx="9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F3-4E7F-B112-57A43F9BF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7088079"/>
        <c:axId val="797085679"/>
      </c:barChart>
      <c:lineChart>
        <c:grouping val="stacked"/>
        <c:varyColors val="0"/>
        <c:ser>
          <c:idx val="0"/>
          <c:order val="0"/>
          <c:tx>
            <c:strRef>
              <c:f>Sheet1!$C$95:$C$96</c:f>
              <c:strCache>
                <c:ptCount val="2"/>
                <c:pt idx="0">
                  <c:v>မိုးရွာရက်</c:v>
                </c:pt>
                <c:pt idx="1">
                  <c:v>ရွာသွန်းမြဲ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Sheet1!$B$97:$B$108</c:f>
              <c:strCache>
                <c:ptCount val="12"/>
                <c:pt idx="0">
                  <c:v>ဇန်</c:v>
                </c:pt>
                <c:pt idx="1">
                  <c:v>ဖေ</c:v>
                </c:pt>
                <c:pt idx="2">
                  <c:v>မတ်</c:v>
                </c:pt>
                <c:pt idx="3">
                  <c:v>ဧပြီ</c:v>
                </c:pt>
                <c:pt idx="4">
                  <c:v>မေ</c:v>
                </c:pt>
                <c:pt idx="5">
                  <c:v>ဇွန်</c:v>
                </c:pt>
                <c:pt idx="6">
                  <c:v>ဇူလိုင်</c:v>
                </c:pt>
                <c:pt idx="7">
                  <c:v>ဩဂုတ်</c:v>
                </c:pt>
                <c:pt idx="8">
                  <c:v>စက်</c:v>
                </c:pt>
                <c:pt idx="9">
                  <c:v>အောက်</c:v>
                </c:pt>
                <c:pt idx="10">
                  <c:v>နို</c:v>
                </c:pt>
                <c:pt idx="11">
                  <c:v>ဒီ</c:v>
                </c:pt>
              </c:strCache>
            </c:strRef>
          </c:cat>
          <c:val>
            <c:numRef>
              <c:f>Sheet1!$C$97:$C$108</c:f>
              <c:numCache>
                <c:formatCode>[$-10000455]0.0</c:formatCode>
                <c:ptCount val="12"/>
                <c:pt idx="0">
                  <c:v>1.2666666666666666</c:v>
                </c:pt>
                <c:pt idx="1">
                  <c:v>2.0666666666666669</c:v>
                </c:pt>
                <c:pt idx="2">
                  <c:v>2.9</c:v>
                </c:pt>
                <c:pt idx="3">
                  <c:v>5.5</c:v>
                </c:pt>
                <c:pt idx="4">
                  <c:v>13.633333333333333</c:v>
                </c:pt>
                <c:pt idx="5">
                  <c:v>12.633333333333333</c:v>
                </c:pt>
                <c:pt idx="6">
                  <c:v>13.666666666666666</c:v>
                </c:pt>
                <c:pt idx="7">
                  <c:v>15.866666666666667</c:v>
                </c:pt>
                <c:pt idx="8">
                  <c:v>17.600000000000001</c:v>
                </c:pt>
                <c:pt idx="9">
                  <c:v>14.033333333333333</c:v>
                </c:pt>
                <c:pt idx="10">
                  <c:v>5.333333333333333</c:v>
                </c:pt>
                <c:pt idx="11">
                  <c:v>2.2333333333333334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F3-4E7F-B112-57A43F9BFB95}"/>
            </c:ext>
          </c:extLst>
        </c:ser>
        <c:ser>
          <c:idx val="1"/>
          <c:order val="1"/>
          <c:tx>
            <c:strRef>
              <c:f>Sheet1!$D$95:$D$96</c:f>
              <c:strCache>
                <c:ptCount val="2"/>
                <c:pt idx="0">
                  <c:v>မိုးရွာရက်</c:v>
                </c:pt>
                <c:pt idx="1">
                  <c:v>2024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Sheet1!$B$97:$B$108</c:f>
              <c:strCache>
                <c:ptCount val="12"/>
                <c:pt idx="0">
                  <c:v>ဇန်</c:v>
                </c:pt>
                <c:pt idx="1">
                  <c:v>ဖေ</c:v>
                </c:pt>
                <c:pt idx="2">
                  <c:v>မတ်</c:v>
                </c:pt>
                <c:pt idx="3">
                  <c:v>ဧပြီ</c:v>
                </c:pt>
                <c:pt idx="4">
                  <c:v>မေ</c:v>
                </c:pt>
                <c:pt idx="5">
                  <c:v>ဇွန်</c:v>
                </c:pt>
                <c:pt idx="6">
                  <c:v>ဇူလိုင်</c:v>
                </c:pt>
                <c:pt idx="7">
                  <c:v>ဩဂုတ်</c:v>
                </c:pt>
                <c:pt idx="8">
                  <c:v>စက်</c:v>
                </c:pt>
                <c:pt idx="9">
                  <c:v>အောက်</c:v>
                </c:pt>
                <c:pt idx="10">
                  <c:v>နို</c:v>
                </c:pt>
                <c:pt idx="11">
                  <c:v>ဒီ</c:v>
                </c:pt>
              </c:strCache>
            </c:strRef>
          </c:cat>
          <c:val>
            <c:numRef>
              <c:f>Sheet1!$D$97:$D$108</c:f>
              <c:numCache>
                <c:formatCode>[$-10000455]0</c:formatCode>
                <c:ptCount val="12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17</c:v>
                </c:pt>
                <c:pt idx="5">
                  <c:v>18</c:v>
                </c:pt>
                <c:pt idx="6">
                  <c:v>24</c:v>
                </c:pt>
                <c:pt idx="7">
                  <c:v>26</c:v>
                </c:pt>
                <c:pt idx="8">
                  <c:v>16</c:v>
                </c:pt>
                <c:pt idx="9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F3-4E7F-B112-57A43F9BF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5350687"/>
        <c:axId val="975356447"/>
      </c:lineChart>
      <c:catAx>
        <c:axId val="97535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Pyidaungsu Numbers" panose="020B0502040204020203" pitchFamily="34" charset="0"/>
                <a:ea typeface="+mn-ea"/>
                <a:cs typeface="Pyidaungsu Numbers" panose="020B0502040204020203" pitchFamily="34" charset="0"/>
              </a:defRPr>
            </a:pPr>
            <a:endParaRPr lang="en-US"/>
          </a:p>
        </c:txPr>
        <c:crossAx val="975356447"/>
        <c:crosses val="autoZero"/>
        <c:auto val="1"/>
        <c:lblAlgn val="ctr"/>
        <c:lblOffset val="100"/>
        <c:noMultiLvlLbl val="0"/>
      </c:catAx>
      <c:valAx>
        <c:axId val="975356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Pyidaungsu Numbers" panose="020B0502040204020203" pitchFamily="34" charset="0"/>
                    <a:ea typeface="+mn-ea"/>
                    <a:cs typeface="Pyidaungsu Numbers" panose="020B0502040204020203" pitchFamily="34" charset="0"/>
                  </a:defRPr>
                </a:pPr>
                <a:r>
                  <a:rPr lang="my-MM"/>
                  <a:t>မိုးရွာရက်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Pyidaungsu Numbers" panose="020B0502040204020203" pitchFamily="34" charset="0"/>
                  <a:ea typeface="+mn-ea"/>
                  <a:cs typeface="Pyidaungsu Numbers" panose="020B0502040204020203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Pyidaungsu Numbers" panose="020B0502040204020203" pitchFamily="34" charset="0"/>
                <a:ea typeface="+mn-ea"/>
                <a:cs typeface="Pyidaungsu Numbers" panose="020B0502040204020203" pitchFamily="34" charset="0"/>
              </a:defRPr>
            </a:pPr>
            <a:endParaRPr lang="en-US"/>
          </a:p>
        </c:txPr>
        <c:crossAx val="975350687"/>
        <c:crosses val="autoZero"/>
        <c:crossBetween val="between"/>
      </c:valAx>
      <c:valAx>
        <c:axId val="79708567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Pyidaungsu Numbers" panose="020B0502040204020203" pitchFamily="34" charset="0"/>
                    <a:ea typeface="+mn-ea"/>
                    <a:cs typeface="Pyidaungsu Numbers" panose="020B0502040204020203" pitchFamily="34" charset="0"/>
                  </a:defRPr>
                </a:pPr>
                <a:r>
                  <a:rPr lang="my-MM"/>
                  <a:t>မိုးရေချိန်(မီလီမီတာ)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Pyidaungsu Numbers" panose="020B0502040204020203" pitchFamily="34" charset="0"/>
                  <a:ea typeface="+mn-ea"/>
                  <a:cs typeface="Pyidaungsu Numbers" panose="020B0502040204020203" pitchFamily="34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Pyidaungsu Numbers" panose="020B0502040204020203" pitchFamily="34" charset="0"/>
                <a:ea typeface="+mn-ea"/>
                <a:cs typeface="Pyidaungsu Numbers" panose="020B0502040204020203" pitchFamily="34" charset="0"/>
              </a:defRPr>
            </a:pPr>
            <a:endParaRPr lang="en-US"/>
          </a:p>
        </c:txPr>
        <c:crossAx val="797088079"/>
        <c:crosses val="max"/>
        <c:crossBetween val="between"/>
      </c:valAx>
      <c:catAx>
        <c:axId val="7970880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70856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Pyidaungsu Numbers" panose="020B0502040204020203" pitchFamily="34" charset="0"/>
              <a:ea typeface="+mn-ea"/>
              <a:cs typeface="Pyidaungsu Numbers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25400" cap="flat" cmpd="sng" algn="ctr">
      <a:solidFill>
        <a:sysClr val="windowText" lastClr="000000"/>
      </a:solidFill>
      <a:prstDash val="solid"/>
    </a:ln>
    <a:effectLst/>
  </c:spPr>
  <c:txPr>
    <a:bodyPr/>
    <a:lstStyle/>
    <a:p>
      <a:pPr>
        <a:defRPr b="1">
          <a:solidFill>
            <a:sysClr val="windowText" lastClr="000000"/>
          </a:solidFill>
          <a:latin typeface="Pyidaungsu Numbers" panose="020B0502040204020203" pitchFamily="34" charset="0"/>
          <a:ea typeface="+mn-ea"/>
          <a:cs typeface="Pyidaungsu Numbers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431" cy="497915"/>
          </a:xfrm>
          <a:prstGeom prst="rect">
            <a:avLst/>
          </a:prstGeom>
        </p:spPr>
        <p:txBody>
          <a:bodyPr vert="horz" lIns="90863" tIns="45431" rIns="90863" bIns="454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991" y="3"/>
            <a:ext cx="2971431" cy="497915"/>
          </a:xfrm>
          <a:prstGeom prst="rect">
            <a:avLst/>
          </a:prstGeom>
        </p:spPr>
        <p:txBody>
          <a:bodyPr vert="horz" lIns="90863" tIns="45431" rIns="90863" bIns="45431" rtlCol="0"/>
          <a:lstStyle>
            <a:lvl1pPr algn="r">
              <a:defRPr sz="1200"/>
            </a:lvl1pPr>
          </a:lstStyle>
          <a:p>
            <a:fld id="{7F29771B-8A1F-42EE-8D63-970128606F3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63" tIns="45431" rIns="90863" bIns="454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962" y="4786913"/>
            <a:ext cx="5486084" cy="3915564"/>
          </a:xfrm>
          <a:prstGeom prst="rect">
            <a:avLst/>
          </a:prstGeom>
        </p:spPr>
        <p:txBody>
          <a:bodyPr vert="horz" lIns="90863" tIns="45431" rIns="90863" bIns="454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773"/>
            <a:ext cx="2971431" cy="497915"/>
          </a:xfrm>
          <a:prstGeom prst="rect">
            <a:avLst/>
          </a:prstGeom>
        </p:spPr>
        <p:txBody>
          <a:bodyPr vert="horz" lIns="90863" tIns="45431" rIns="90863" bIns="454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991" y="9447773"/>
            <a:ext cx="2971431" cy="497915"/>
          </a:xfrm>
          <a:prstGeom prst="rect">
            <a:avLst/>
          </a:prstGeom>
        </p:spPr>
        <p:txBody>
          <a:bodyPr vert="horz" lIns="90863" tIns="45431" rIns="90863" bIns="45431" rtlCol="0" anchor="b"/>
          <a:lstStyle>
            <a:lvl1pPr algn="r">
              <a:defRPr sz="1200"/>
            </a:lvl1pPr>
          </a:lstStyle>
          <a:p>
            <a:fld id="{0954E871-7559-4AE1-BA2D-3ADAFBA0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6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1F0B-2276-4CBC-ADB8-AFE068F050F7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A96B-C145-477B-96D9-D15638FC5104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4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E8FC-1E3F-4F42-B939-32698803ADDB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5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3766-F908-4835-AEF1-61F618A5C32A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3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A0D4A-47F3-4761-82AD-9B10D157248F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5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4D58-81F2-4B49-A2E9-977870265DE4}" type="datetime1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5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AA4C-FA89-4FAB-A984-2842522DC45C}" type="datetime1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B38-357E-468A-8AAC-DF5D0642D2D8}" type="datetime1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5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150E-9292-405A-B1F7-6B8BAAC662D1}" type="datetime1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9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C017-31CC-4257-B039-3C7D27FC0508}" type="datetime1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0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1D96-8A4C-4DDC-AC2C-AC4361A88BB4}" type="datetime1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1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A336B-4DCE-4F31-B5AD-22E1E712612C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4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70C697-6C6A-451E-AA01-125D59AE0DE0}"/>
              </a:ext>
            </a:extLst>
          </p:cNvPr>
          <p:cNvSpPr txBox="1"/>
          <p:nvPr/>
        </p:nvSpPr>
        <p:spPr>
          <a:xfrm>
            <a:off x="1295400" y="56854"/>
            <a:ext cx="6414867" cy="175432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y-MM" sz="24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တောင်သူနည်းပညာပေးဆွေးနွေးပွဲ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(Farmers’ Technical Forum)</a:t>
            </a:r>
            <a:endParaRPr lang="my-MM" sz="2400" b="1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my-MM" sz="24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  </a:t>
            </a:r>
            <a:r>
              <a:rPr lang="en-US" sz="24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၅</a:t>
            </a:r>
            <a:r>
              <a:rPr lang="my-MM" sz="24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 ) ကြိမ်မြောက်</a:t>
            </a:r>
            <a:endParaRPr lang="en-US" sz="2400" b="1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6EE7B-BC21-4864-BD88-E589324D6813}"/>
              </a:ext>
            </a:extLst>
          </p:cNvPr>
          <p:cNvSpPr txBox="1"/>
          <p:nvPr/>
        </p:nvSpPr>
        <p:spPr>
          <a:xfrm>
            <a:off x="574482" y="2172464"/>
            <a:ext cx="8216506" cy="1097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y-MM" sz="2800" b="1" dirty="0">
                <a:solidFill>
                  <a:srgbClr val="0070C0"/>
                </a:solidFill>
                <a:latin typeface="Pyidaungsu Numbers" pitchFamily="34" charset="0"/>
                <a:cs typeface="Pyidaungsu Numbers" pitchFamily="34" charset="0"/>
              </a:rPr>
              <a:t>သီးထပ်သီးနှံ စိုက်ပျိုးနည်းစနစ်များ နှင့် သုတေသနရလဒ်များ</a:t>
            </a:r>
            <a:endParaRPr lang="en-US" sz="2800" b="1" dirty="0">
              <a:solidFill>
                <a:srgbClr val="0070C0"/>
              </a:solidFill>
              <a:latin typeface="Pyidaungsu Numbers" pitchFamily="34" charset="0"/>
              <a:cs typeface="Pyidaungsu Numbers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5D978-1F0C-BC87-50DB-E942B2E8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C21C-9F98-4855-B603-8F6049269420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2" descr="C:\Users\User\Desktop\Display Final\Logo\MOALI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7835"/>
            <a:ext cx="1219200" cy="122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Display Final\Logo\DA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612" y="167605"/>
            <a:ext cx="1832605" cy="125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68902" y="4722267"/>
            <a:ext cx="242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y-MM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ရေဆင်း၊ နေပြည်တော်</a:t>
            </a:r>
            <a:endParaRPr lang="en-US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977" y="4722267"/>
            <a:ext cx="360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y-MM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၂၀၂၄ ခုနှစ်၊ နိုဝင်ဘာလ (  </a:t>
            </a:r>
            <a:r>
              <a:rPr lang="en-US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၃</a:t>
            </a:r>
            <a:r>
              <a:rPr lang="my-MM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၀ ) ရက်</a:t>
            </a:r>
            <a:endParaRPr lang="en-US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2835" y="3416774"/>
            <a:ext cx="347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ဦ</a:t>
            </a:r>
            <a:r>
              <a:rPr lang="my-MM" sz="24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းကျော်မြိုင်</a:t>
            </a:r>
          </a:p>
          <a:p>
            <a:pPr algn="ctr"/>
            <a:r>
              <a:rPr lang="my-MM" sz="24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သုတေသနအရာရှိ</a:t>
            </a:r>
            <a:endParaRPr lang="en-US" sz="2400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700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30" y="0"/>
            <a:ext cx="6194065" cy="329159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" y="3291590"/>
            <a:ext cx="9143999" cy="185191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85750">
              <a:lnSpc>
                <a:spcPct val="114000"/>
              </a:lnSpc>
              <a:buFont typeface="Wingdings" pitchFamily="2" charset="2"/>
              <a:buChar char="Ø"/>
            </a:pPr>
            <a:r>
              <a:rPr lang="my-MM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(ပုံ-၁) ၁၉၉၂ ခုနှစ် မှ ၂၀၂၃ ခုနှစ်အထိ နှစ်</a:t>
            </a:r>
            <a:r>
              <a:rPr lang="en-US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(</a:t>
            </a:r>
            <a:r>
              <a:rPr lang="my-MM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၃၀</a:t>
            </a:r>
            <a:r>
              <a:rPr lang="en-US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) </a:t>
            </a:r>
            <a:r>
              <a:rPr lang="my-MM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နှစ်စဉ် မိုးရွာရက်နှင့် ရွာသွန်းသော မိုးရေချိန်တို့ကို ဖော်ပြထားခြင်း ဖြစ်ပါသည်။ ရေဆင်းဒေသ၏ တစ်နှစ်တာ ပုံမှန် မိုးရွာသွန်းရက်မှာ (၁၀၅)ရက်ဖြစ်ပြီး ရွာသွန်းသော မိုးရေချိန်မှာ (၁၄၇၁) မီလီမီတာ ရှိပါသည်။</a:t>
            </a:r>
            <a:endParaRPr lang="en-US" sz="14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  <a:p>
            <a:pPr marL="457200" indent="-285750">
              <a:lnSpc>
                <a:spcPct val="114000"/>
              </a:lnSpc>
              <a:buFont typeface="Wingdings" pitchFamily="2" charset="2"/>
              <a:buChar char="Ø"/>
            </a:pPr>
            <a:r>
              <a:rPr lang="my-MM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၂၀၂၃ ခုနှစ်သည် အယ်လ်နီညို ရာသီဥတုအခြေအနေနှင့် ကြုံတွေ့ခဲ့ရသော နှစ်ဖြစ်၍ မိုးရွာသွန်းမှုပုံသဏ္ဍာန်မမှန်ခြင်း၊ မိုးရေချိန်လျော့နည်းခြင်းတို့ ဖြစ်ပေါ်ခဲ့ပါသည်။ ၂၀၂၃ ခုနှစ်တွင် မိုးရွာရက် (၉၀) ရက်အတွင်း မိုးရေချိန် (၁၀၆၇.၆) မီလီမီတာ ရွာသွန်းခဲ့သောကြောင့် ပုံမှန် အောက် ၁၅ ရက်လျော့နည်းခဲ့ပြီး မိုးရေချိန် (၄၀၀) မီလီမီတာခန့် လျော့နည်း</a:t>
            </a:r>
            <a:r>
              <a:rPr lang="en-US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ခဲ့ကြောင်း တွေ့ရှိရပါသည်။</a:t>
            </a:r>
            <a:endParaRPr lang="en-US" sz="14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endParaRPr lang="en-US" sz="14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F9C6C42-2899-F48B-EA64-7B336DA1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147" y="4597090"/>
            <a:ext cx="548640" cy="412598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10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53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831" y="180452"/>
            <a:ext cx="8953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my-MM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ဇယား</a:t>
            </a:r>
            <a:r>
              <a:rPr lang="en-US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my-MM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</a:t>
            </a:r>
            <a:r>
              <a:rPr lang="en-US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 </a:t>
            </a:r>
            <a:r>
              <a:rPr lang="my-MM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ရေဆင်းဒေသ၏ မိုးကြို၊ မိုးနှင့် မိုးနှောင်းရာသီအတွင်း ပုံမှန် မိုးရွာသွန်းမှုပုံစံနှင့် ၂၀၂၃ ခုနှစ်</a:t>
            </a:r>
            <a:r>
              <a:rPr lang="en-US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အတွက် နှိုင်းယှဉ်ခြင်း</a:t>
            </a:r>
            <a:endParaRPr lang="en-US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064598"/>
              </p:ext>
            </p:extLst>
          </p:nvPr>
        </p:nvGraphicFramePr>
        <p:xfrm>
          <a:off x="476610" y="1067043"/>
          <a:ext cx="7815999" cy="3009413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187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425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ရာသီ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ကာလ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တစ်နှစ်တာအတွင်း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မိုးရွာသွန်းမှု ရာခိုင်နှုန်း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မိုးရေချိန်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 (</a:t>
                      </a: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မီလီမီတာ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ရွာသွန်းမြဲပုံစံ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၂၀၂၃ ခုနှစ်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ရွာသွန်းမြဲ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၂၀၂၃ ခုနှစ်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မိုးကြိုရာသီ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ဇန်နဝါရီ၊ ဖေဖော်ဝါရီ၊ မတ်၊ ဧပြီ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၃၇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၁၂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4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မိုးရာသီ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မေ၊ ဇွန်၊ ဇူလိုင်၊ ဩဂုတ်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၅၅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၉၇၀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၅၈၄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မိုးနှောင်းရာသီ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စက်တင်ဘာ၊ အောက်တိုဘာ၊ နိုဝင်ဘာ၊ ဒီဇင်ဘာ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၃၂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၄၄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၄၆၃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၄၇၀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4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စုစုပေါင်း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၁၂ လ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၁၄၇၁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၁၀၆၇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9D4B565-9F9E-ECA2-8287-46E67C1A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147" y="464392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11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16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65" y="0"/>
            <a:ext cx="3676494" cy="248216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3049" y="2482165"/>
            <a:ext cx="379276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y-MM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ပုံ</a:t>
            </a:r>
            <a:r>
              <a:rPr lang="en-US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my-MM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၂</a:t>
            </a:r>
            <a:r>
              <a:rPr lang="en-US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) </a:t>
            </a:r>
            <a:r>
              <a:rPr lang="my-MM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ရေဆင်းဒေသ၏ နှစ် ၃၀</a:t>
            </a:r>
            <a:r>
              <a:rPr lang="en-US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 (</a:t>
            </a:r>
            <a:r>
              <a:rPr lang="my-MM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၁၉၉၂</a:t>
            </a:r>
            <a:r>
              <a:rPr lang="en-US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-</a:t>
            </a:r>
            <a:r>
              <a:rPr lang="my-MM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၂၀၂၁</a:t>
            </a:r>
            <a:r>
              <a:rPr lang="en-US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) </a:t>
            </a:r>
            <a:r>
              <a:rPr lang="my-MM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လအလိုက်အနိမ့်ဆုံးအပူချိန်နှင့် </a:t>
            </a:r>
            <a:endParaRPr lang="en-US" sz="1100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  <a:p>
            <a:pPr algn="ctr"/>
            <a:r>
              <a:rPr lang="my-MM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၂၀၂၂ နှင့် ၂၀၂၃ ခုနှစ်အပူချိန် နှိုင်းယှဉ်ဖော်ပြချက်</a:t>
            </a:r>
            <a:endParaRPr lang="en-US" sz="1100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1" y="-1"/>
            <a:ext cx="3650024" cy="248216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221843" y="2482164"/>
            <a:ext cx="31935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y-MM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ပုံ</a:t>
            </a:r>
            <a:r>
              <a:rPr lang="en-US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my-MM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၃</a:t>
            </a:r>
            <a:r>
              <a:rPr lang="en-US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) </a:t>
            </a:r>
            <a:r>
              <a:rPr lang="my-MM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ရေဆင်းဒေသ၏ နှစ် ၃၀</a:t>
            </a:r>
            <a:r>
              <a:rPr lang="en-US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 (</a:t>
            </a:r>
            <a:r>
              <a:rPr lang="my-MM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၁၉၉၀</a:t>
            </a:r>
            <a:r>
              <a:rPr lang="en-US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-</a:t>
            </a:r>
            <a:r>
              <a:rPr lang="my-MM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၂၀၁၉</a:t>
            </a:r>
            <a:r>
              <a:rPr lang="en-US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) </a:t>
            </a:r>
            <a:r>
              <a:rPr lang="my-MM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လအလိုက် ပျမ်းမျှအပူချိန်နှင့် </a:t>
            </a:r>
            <a:endParaRPr lang="en-US" sz="1100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  <a:p>
            <a:pPr algn="ctr"/>
            <a:r>
              <a:rPr lang="my-MM" sz="1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၂၀၂၂ နှင့် ၂၀၂၃ ခုနှစ်အပူချိန် နှိုင်းယှဉ်ဖော်ပြချက်</a:t>
            </a:r>
            <a:endParaRPr lang="en-US" sz="1100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3873" y="3347666"/>
            <a:ext cx="9080389" cy="170534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my-MM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၂၀၂၃ ခုနှစ်တွင် သာမန်ထက်အပူချိန် မြင့်မားခြင်း၊ ပူပြင်းခြောက်သွေ့ခြင်းတို့ကိုလည်း ကြုံတွေ့ရပါသည်။ ၁၉၉၂ ခုနှစ် မှ ၂၀၂၁ ခုနှစ်အထိ နှစ်</a:t>
            </a:r>
            <a:r>
              <a:rPr lang="en-US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(</a:t>
            </a:r>
            <a:r>
              <a:rPr lang="my-MM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၃၀</a:t>
            </a:r>
            <a:r>
              <a:rPr lang="en-US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) </a:t>
            </a:r>
            <a:r>
              <a:rPr lang="my-MM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ပျမ်းမျှ အပူချိန် နှင့် အနိမ့်ဆုံး အပူချိန် ၊ အမြင့်ဆုံးအပူချိန်တို့ကို နှိုင်းယှဉ်ရာတွင် ၂၀၂၂ ခုနှစ်၊ ဇူလိုင်မှစတင်ကာ ၂၀၂၃ မေလ အထိ ၎င်းလများ၏ ပုံမှန်အမြင့်ဆုံးအပူချိန်တို့ထက် (၀.၂ မှ ၂.၄ °C) အထိပိုခဲ့သည်ကို တွေ့ရပါသည်။ ဇွန်လ၊ ဇူလိုင်လနှင့် ဩဂုတ်လများတွင် ပုံမှန် အမြင့်ဆုံး အပူချိန် အောက်ကျဆင်းခဲ့ပြီး ကျန်လများတွင် ပုံမှန်အပူချိန်ထက် သိသာစွာ မြင့်တက်နေခဲ့ ပါသည်။ ထို့အတူ လအလိုက် အနိမ့်ဆုံးအပူချိန်နှင့် ပျမ်းမျှအပူချိန်တို့သည်လည်း ၂၀၂၃ ခုနှစ် ဇူလိုင်လနှင့် ဩဂုတ်လများမှ အပ ကျန်လများတွင် ပုံမှန်အပူချိန်ထက် (၀.၅ မှ ၂.၉ °C)အထိ ပိုခဲ့သည်ကို တွေ့ရပါသည်။</a:t>
            </a:r>
            <a:endParaRPr lang="en-US" sz="14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2A76A1B-5720-1F91-0A5F-E1844E9E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147" y="464392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12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69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280C9-6E0D-DE87-7000-6DA5DFCF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C21C-9F98-4855-B603-8F6049269420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9819C4C-43BE-F1FD-2820-8B6729A134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867136"/>
              </p:ext>
            </p:extLst>
          </p:nvPr>
        </p:nvGraphicFramePr>
        <p:xfrm>
          <a:off x="372169" y="471725"/>
          <a:ext cx="78867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757EECB-A966-910F-E15B-86C12CEE134F}"/>
              </a:ext>
            </a:extLst>
          </p:cNvPr>
          <p:cNvSpPr/>
          <p:nvPr/>
        </p:nvSpPr>
        <p:spPr>
          <a:xfrm>
            <a:off x="190831" y="102393"/>
            <a:ext cx="8953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my-MM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ရေဆင်းဒေသ၏ </a:t>
            </a:r>
            <a:r>
              <a:rPr lang="en-US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၂၀၂၄ </a:t>
            </a:r>
            <a:r>
              <a:rPr lang="en-US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ခုနှစ်အတွင်း</a:t>
            </a:r>
            <a:r>
              <a:rPr lang="en-US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မိုးရွာသွန်းမှုအခြေအနေ</a:t>
            </a:r>
            <a:endParaRPr lang="en-US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19FFE4-6A9C-EF1E-6398-D349279A6E6E}"/>
              </a:ext>
            </a:extLst>
          </p:cNvPr>
          <p:cNvSpPr/>
          <p:nvPr/>
        </p:nvSpPr>
        <p:spPr>
          <a:xfrm>
            <a:off x="104540" y="3489244"/>
            <a:ext cx="8493050" cy="16542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latin typeface="Pyidaungsu" panose="020B0502040204020203" pitchFamily="34" charset="0"/>
                <a:cs typeface="Pyidaungsu" panose="020B0502040204020203" pitchFamily="34" charset="0"/>
              </a:rPr>
              <a:t>၂၀၂၄ </a:t>
            </a:r>
            <a:r>
              <a:rPr lang="en-US" sz="1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ခုနှစ</a:t>
            </a:r>
            <a:r>
              <a:rPr lang="en-US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၂၀၂၄ ခုနှစ် မိုးဦးကာလများတွင် ရွာသွန်းမြဲအောက်ရရှိခဲ့၊ ဇူလိုင်လတွင် ရွာသွန်းမြဲ၊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ဩဂုတ်လ- တစ်နှစ်တာအတွင်း မိုးအများဆုံးလဖြစ်ခဲ့ပါသည်။ ရွာသွန်းမြဲထက် မိုးရွာရက် (၁၀) ရက်ပိုခဲ့ပြီး၊ ရွာသွန်းမြဲ</a:t>
            </a:r>
            <a:r>
              <a:rPr lang="en-US" sz="1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မိုးရေချိန်ထက် (၂) ဆ ပိုမိုရရှိခဲ့ပါသည်။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စက်တင်ဘာလ- ရာဂီမုန်တိုင်းအရှိန်ကြောင့် ၁၀-၉-၂၀၂၄ မှ ၁၄-၉-၂၀၂၄ အတွင်း မိုးရေချိန် (၂၂၅ မီလီမီတာ) ၈.၇ လက်မ ရွာသွန်းခဲ့ပြီး စက်တင်ဘာလ၏ တစ်လတာ ရွာသွန်းမြဲမိုးရေချိန်ထက် ကျော်လွန်ခဲ့ပါသည်။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ဇန်နဝါရီလမှ အောက်တိုဘာလအထိ မိုးရွာရက် (၁၂၀) ရက်ရှိခဲ့ပြီး ရွာသွန်းမြဲထက် ၂၁ ရက်ပိုခဲ့ကာ မိုးရေချိန် ၁၄၂၂ ရှိခဲ့ပါသည်။ ရွာသွန်းမြဲထက် ၂၆၂ မီလီမီတာ ပိုခဲ့ပါသည်။ </a:t>
            </a:r>
            <a:r>
              <a:rPr lang="en-US" sz="1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492EA90-2743-5ACA-033F-E60DF13FC724}"/>
              </a:ext>
            </a:extLst>
          </p:cNvPr>
          <p:cNvSpPr txBox="1">
            <a:spLocks/>
          </p:cNvSpPr>
          <p:nvPr/>
        </p:nvSpPr>
        <p:spPr>
          <a:xfrm>
            <a:off x="8597590" y="4584383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pPr/>
              <a:t>13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41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99768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4000"/>
              </a:lnSpc>
            </a:pP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၂၀၂၂</a:t>
            </a:r>
            <a:r>
              <a:rPr lang="en-US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-</a:t>
            </a: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၂၃ ခုနှစ်၊ မိုးနှောင်းရာသီမှစ၍ အောက်ပါတစ်နှစ်သုံးသီး သီးထပ်သီးနှံပုံစံများကို စိုက်ပျိုးရေးသုတေသနဦးစီးဌာန </a:t>
            </a:r>
            <a:r>
              <a:rPr lang="en-US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ရုံးချုပ်</a:t>
            </a:r>
            <a:r>
              <a:rPr lang="en-US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)</a:t>
            </a: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၊ စိုက်ပျိုးမွေးမြူရေးစနစ်</a:t>
            </a:r>
            <a:r>
              <a:rPr lang="en-US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သုတေသနစိုက်ကွင်း</a:t>
            </a:r>
            <a:r>
              <a:rPr lang="en-US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တွင် စမ်းသပ်စံပြ စိုက်ပျိုးခဲ့ပါသည်။</a:t>
            </a:r>
            <a:endParaRPr lang="en-US" sz="20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  <a:p>
            <a:pPr algn="just">
              <a:lnSpc>
                <a:spcPct val="114000"/>
              </a:lnSpc>
            </a:pPr>
            <a:endParaRPr lang="en-US" sz="20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C21C-9F98-4855-B603-8F6049269420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05473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y-MM" sz="16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ဇယား(၃) တစ်နှစ် (၃) သီးစိုက်ပျိုးနိုင်သော သီးနှံပုံစံ အတွဲများ စမ်းသပ်/စံပြ ဆောင်ရွက် စိုက်ပျိုး ပြသခြင်း </a:t>
            </a:r>
            <a:endParaRPr lang="en-US" sz="1600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814291"/>
              </p:ext>
            </p:extLst>
          </p:nvPr>
        </p:nvGraphicFramePr>
        <p:xfrm>
          <a:off x="676082" y="1502139"/>
          <a:ext cx="7845618" cy="3501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5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2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2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6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18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အကွက်အမှတ်</a:t>
                      </a:r>
                      <a:endParaRPr lang="en-US" sz="14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ဧက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</a:t>
                      </a:r>
                      <a:endParaRPr lang="en-US" sz="14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</a:t>
                      </a:r>
                      <a:endParaRPr lang="en-US" sz="14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မိုးနှောင်း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မိုးကြို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၂.၄၀ ဧက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နေကြာ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ပဲပုပ်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၂.၄၀ ဧက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စပါးတစ်မိုးနှစ်သီး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သစ်စိမ်း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ပဲတီစိမ်း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၂.၄၀ ဧက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အစေ့ထုတ်ပြောင်း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ဟင်းသီးဟင်းရွက်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၂.၄၀ ဧက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မြေပဲ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ပဲတီစိမ်း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၂.၄၀ ဧက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စပါးတစ်မိုးနှစ်သီး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ကြက်သွန်နီ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၂.၄၀ ဧက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မတ်ပဲ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နှမ်း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၂.၄၀ ဧက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မိုးစပါးလမိုင်း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မိုးစပါးလမိုင်း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၂.၄၀ ဧက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ဖူးစားပြောင်း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၂.၄၀ ဧက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ကုလားပဲ 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၂.၄၀ ဧက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ပဲပုပ်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ဆီမုန်ညင်း</a:t>
                      </a:r>
                      <a:endParaRPr lang="en-US" sz="14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ဝါ</a:t>
                      </a:r>
                      <a:endParaRPr lang="en-US" sz="14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C4BB3B9-D3C4-7623-7328-3618AED0AF60}"/>
              </a:ext>
            </a:extLst>
          </p:cNvPr>
          <p:cNvSpPr txBox="1">
            <a:spLocks/>
          </p:cNvSpPr>
          <p:nvPr/>
        </p:nvSpPr>
        <p:spPr>
          <a:xfrm>
            <a:off x="8587469" y="464392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pPr/>
              <a:t>14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99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New Project Proposals\Crop Rotation Demonstration\Pamphlets for CP\update\photos for report\New folder\DSC093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05" y="55659"/>
            <a:ext cx="5812403" cy="36178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3646060"/>
            <a:ext cx="8803943" cy="138174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buFont typeface="Wingdings" pitchFamily="2" charset="2"/>
              <a:buChar char="q"/>
            </a:pPr>
            <a:r>
              <a:rPr lang="my-MM" sz="1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(ပုံ-၄) တစ်နှစ် (၃) သီး စိုက်ပျိုးနိုင်သော သီးနှံပုံစံ အတွဲများ စမ်းသပ်/စံပြ စိုက်ပျိုး</a:t>
            </a:r>
            <a:r>
              <a:rPr lang="en-US" sz="1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ဆောင်ရွက် လျှက်သည့် စိုက်ပျိုးဧက (၂၄.၀ ဧက) တွင် အကွက်အမှတ်အလိုက် မစိုက်ပျိုးခင်နှင့် စိုက်ပျိုးပြီး မြေနမူနာများ ကောက်ယူ၍ ဓာတ်ခွဲစစ်ဆေးနိုင်ရန် စိုက်ပျိုးရေးဆိုင်ရာ</a:t>
            </a:r>
            <a:r>
              <a:rPr lang="en-US" sz="1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သဘာဝအရင်းအမြစ်များ သုတေသနဌာနခွဲ၊ မြေဆီလွှာသိပ္ပံ သုတေသနဌာနစုသို့ ပေးပို့</a:t>
            </a:r>
            <a:r>
              <a:rPr lang="en-US" sz="1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စစ်ဆေးခြင်း ပြောင်းလဲလာသော ရာသီဥတု အခြေ အနေများကို စဉ်ဆက်မပြတ် လေ့လာနိုင်ရန် မိုးလေဝသမှတ်တမ်းများကို ကောက်ယူ</a:t>
            </a:r>
            <a:r>
              <a:rPr lang="en-US" sz="1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ခြင်း၊ အကွက်အမှတ် အလိုက်၊ သီးနှံအလိုက် ပင်ပိုင်းဆိုင်ရာလက္ခဏာများ၊ ရောဂါနှင့် ပိုးမွှားကာကွယ်နိုင်မှုများ၊ အထွက်နှင့် အထွက်နှုန်းဆိုင်ရာ မှတ်တမ်း</a:t>
            </a:r>
            <a:r>
              <a:rPr lang="en-US" sz="1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အချက်အလက်များ</a:t>
            </a:r>
            <a:r>
              <a:rPr lang="en-US" sz="1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ကို ကောက်ယူခြင်းတို့ကို ဆောင်ရွက်လျှက် ရှိပါ</a:t>
            </a:r>
            <a:r>
              <a:rPr lang="en-US" sz="1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သည်။ </a:t>
            </a:r>
            <a:endParaRPr lang="en-US" sz="12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3551753-6AEE-0378-B6AE-CFEE6960B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5169" y="4688532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15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9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600249"/>
              </p:ext>
            </p:extLst>
          </p:nvPr>
        </p:nvGraphicFramePr>
        <p:xfrm>
          <a:off x="326449" y="112852"/>
          <a:ext cx="8527313" cy="946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5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02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အကွက်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အမှတ်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ဧက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မိုးနှောင်း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မိုးကြို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၂.၄၀ ဧက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နေကြာ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ပဲပုပ်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D:\1_VEG Section Head\2023-2024\Gi Photos\Feb,2024\New folder\20240126_0659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" y="1187767"/>
            <a:ext cx="4270058" cy="3155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HP\Downloads\IMG-056e2fd4dc28fc2a03a7b82f957228a7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4" y="1187767"/>
            <a:ext cx="4041775" cy="31556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EB4C54D-1CF6-E2C1-5472-78B7181C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147" y="464392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16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76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931517"/>
              </p:ext>
            </p:extLst>
          </p:nvPr>
        </p:nvGraphicFramePr>
        <p:xfrm>
          <a:off x="326449" y="154328"/>
          <a:ext cx="8527313" cy="946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5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02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အကွက်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အမှတ်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ဧက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မိုးနှောင်း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မိုးကြို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၂.၄၀ ဧက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စပါးတစ်မိုးနှစ်သီး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သစ်စိမ်း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ပဲတီစိမ်း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 descr="D:\1_VEG Section Head\2023-2024\Gi Photos\Feb,2024\New folder\20240126_0701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" y="1482090"/>
            <a:ext cx="4152900" cy="336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1_VEG Section Head\2023-2024\Gi Photos\Feb,2024\New folder\20240129_0838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2090"/>
            <a:ext cx="4152900" cy="33693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81F77-6D23-96A9-9B80-D28E333B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6318" y="4677381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17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8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49537"/>
              </p:ext>
            </p:extLst>
          </p:nvPr>
        </p:nvGraphicFramePr>
        <p:xfrm>
          <a:off x="344556" y="244862"/>
          <a:ext cx="8527313" cy="946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5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02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အကွက်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အမှတ်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ဧက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မိုးနှောင်း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မိုးကြို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၂.၄၀ ဧက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အစေ့ထုတ်ပြောင်း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ဟင်းသီးဟင်းရွက်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 descr="C:\Users\HP\Downloads\20240309_1739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2732"/>
            <a:ext cx="3985398" cy="317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HP\Downloads\20240309_174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32" y="1542732"/>
            <a:ext cx="3930968" cy="31729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13DB5-AE50-EB55-72A5-245B99DA5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0951" y="4701403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18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33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762573"/>
              </p:ext>
            </p:extLst>
          </p:nvPr>
        </p:nvGraphicFramePr>
        <p:xfrm>
          <a:off x="389823" y="226756"/>
          <a:ext cx="8527313" cy="946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5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02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အကွက်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အမှတ်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ဧက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မိုးနှောင်း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မိုးကြို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၂.၄၀ ဧက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မြေပဲ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ပဲတီစိမ်း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D:\1_VEG Section Head\2023-2024\Gi Photos\Feb,2024\New folder\20240126_0705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9" y="1494789"/>
            <a:ext cx="4119299" cy="333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:\1_VEG Section Head\2023-2024\Gi Photos\Feb,2024\New folder\20240129_1754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9" y="1494790"/>
            <a:ext cx="4127501" cy="33439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8A6B2-3F62-0105-5C7F-228A8966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7110" y="4688532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19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3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62020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my-MM" sz="24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နိဒါန်း</a:t>
            </a:r>
            <a:endParaRPr lang="en-US" sz="2400" dirty="0">
              <a:solidFill>
                <a:srgbClr val="FFFF00"/>
              </a:solidFill>
              <a:latin typeface="Pyidaungsu" panose="020B0502040204020203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439" y="852739"/>
            <a:ext cx="8494085" cy="4427882"/>
          </a:xfrm>
        </p:spPr>
        <p:txBody>
          <a:bodyPr>
            <a:noAutofit/>
          </a:bodyPr>
          <a:lstStyle/>
          <a:p>
            <a:pPr algn="just">
              <a:lnSpc>
                <a:spcPct val="134000"/>
              </a:lnSpc>
              <a:buFont typeface="Wingdings" pitchFamily="2" charset="2"/>
              <a:buChar char="Ø"/>
            </a:pP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မြန်မာနိုင်ငံသည် ရေ၊မြေသယံဇာတပေါကြွယ်ဝသော စိုက်ပျိုးရေးကိုအခြေခံသည့် နိုင်ငံဖြစ်ပြီး သီးနှံမယ်ပေါင်း (၆၀) ကျော် စိုက်ပျိုးထုတ်လုပ်လျှက် ရှိပါသည်။ </a:t>
            </a:r>
            <a:endParaRPr lang="en-US" sz="20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  <a:p>
            <a:pPr algn="just">
              <a:lnSpc>
                <a:spcPct val="134000"/>
              </a:lnSpc>
              <a:buFont typeface="Wingdings" pitchFamily="2" charset="2"/>
              <a:buChar char="Ø"/>
            </a:pP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မြေမျက်နှာသွင်ပြင် အနေအထားနှင့် စိုက်ပျိုးရေးမိုးလေဝသဆိုင်ရာ အခြေအနေပေါ် မူတည်၍ မြန်မာနိုင်ငံတဝှမ်းတွင် စိုက်ပျိုးထုတ်လုပ်မှုသည် သီးနှံပုံစံအမျိုးမျိုးဖြင့် ကွဲပြားလျှက်ရှိသည်။ </a:t>
            </a:r>
            <a:endParaRPr lang="en-US" sz="20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  <a:p>
            <a:pPr algn="just">
              <a:lnSpc>
                <a:spcPct val="134000"/>
              </a:lnSpc>
              <a:buFont typeface="Wingdings" pitchFamily="2" charset="2"/>
              <a:buChar char="Ø"/>
            </a:pP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ဆည်ရေသောက်ဒေသများအတွက် စပါးအခြေခံ သီးထပ်သီးနှံပုံစံသည် အကျိုး</a:t>
            </a:r>
            <a:r>
              <a:rPr lang="en-US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အမြတ်အများဆုံးနှင့် တစ်နှစ်လျှင်(၃)သီးရရှိပြီး သီးနှံစိုက်စွမ်းအား အကောင်းဆုံး စနစ် ဖြစ်ပါသည်။</a:t>
            </a:r>
            <a:endParaRPr lang="en-US" sz="20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2148" y="4643928"/>
            <a:ext cx="408413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2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61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57394"/>
              </p:ext>
            </p:extLst>
          </p:nvPr>
        </p:nvGraphicFramePr>
        <p:xfrm>
          <a:off x="326449" y="190542"/>
          <a:ext cx="8527313" cy="946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5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02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အကွက်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အမှတ်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ဧက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မိုးနှောင်း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မိုးကြို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၂.၄၀ ဧက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စပါးတစ်မိုးနှစ်သီး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ကြက်သွန်နီ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D:\1_VEG Section Head\2023-2024\Gi Photos\Feb,2024\New folder\20240125_0759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" y="1519236"/>
            <a:ext cx="3886200" cy="316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:\1_VEG Section Head\2023-2024\Gi Photos\Feb,2024\New folder\20240126_0707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19235"/>
            <a:ext cx="3886200" cy="3167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829559D-11E7-780B-4E10-194A5BBB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5169" y="464392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20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0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43943"/>
              </p:ext>
            </p:extLst>
          </p:nvPr>
        </p:nvGraphicFramePr>
        <p:xfrm>
          <a:off x="326449" y="190542"/>
          <a:ext cx="8527313" cy="946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5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02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အကွက်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အမှတ်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ဧက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မိုးနှောင်း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မိုးကြို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၂.၄၀ ဧက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မတ်ပဲ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နှမ်း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D:\1_VEG Section Head\2023-2024\Gi Photos\Feb,2024\New folder\20240103_0756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722"/>
            <a:ext cx="4381500" cy="3328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:\1_VEG Section Head\2023-2024\Gi Photos\Feb,2024\New folder\20240103_0756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52" y="1589722"/>
            <a:ext cx="4392295" cy="33289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9D5C370-3A86-6E3E-0837-06B097D4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147" y="464392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21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76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041341"/>
              </p:ext>
            </p:extLst>
          </p:nvPr>
        </p:nvGraphicFramePr>
        <p:xfrm>
          <a:off x="326449" y="190542"/>
          <a:ext cx="8527313" cy="946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5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02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အကွက်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အမှတ်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ဧက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မိုးနှောင်း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မိုးကြို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၂.၄၀ ဧက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မိုးစပါးလမိုင်း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မိုးစပါးလမိုင်း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D:\1_VEG Section Head\2023-2024\Gi Photos\Feb,2024\New folder\20240126_0709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4" y="1482090"/>
            <a:ext cx="3916045" cy="317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:\1_VEG Section Head\2023-2024\Gi Photos\Feb,2024\New folder\20240129_1738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4" y="1482090"/>
            <a:ext cx="3916045" cy="31788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7908E9E-9B1C-B08F-DCDF-0FFF94CC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147" y="464392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22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334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215907"/>
              </p:ext>
            </p:extLst>
          </p:nvPr>
        </p:nvGraphicFramePr>
        <p:xfrm>
          <a:off x="326449" y="190542"/>
          <a:ext cx="8527313" cy="946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5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02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အကွက်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အမှတ်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ဧက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မိုးနှောင်း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မိုးကြို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၂.၄၀ ဧက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ဖူးစားပြောင်း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 descr="D:\1_VEG Section Head\2023-2024\Gi Photos\Feb,2024\New folder\20240126_0710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409700"/>
            <a:ext cx="3675190" cy="3080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HP\Downloads\20240224_073849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30" y="1409700"/>
            <a:ext cx="3658870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983E656-1883-C32B-F58E-9CD6C1F6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147" y="464392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23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513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996172"/>
              </p:ext>
            </p:extLst>
          </p:nvPr>
        </p:nvGraphicFramePr>
        <p:xfrm>
          <a:off x="326449" y="190542"/>
          <a:ext cx="8527313" cy="946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5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02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အကွက်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အမှတ်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ဧက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မိုးနှောင်း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မိုးကြို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၂.၄၀ ဧက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ကုလားပဲ 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 descr="D:\1_VEG Section Head\2023-2024\Gi Photos\Feb,2024\New folder\20240126_0712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6" y="1512325"/>
            <a:ext cx="4182574" cy="312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D:\1_VEG Section Head\2023-2024\Gi Photos\Feb,2024\New folder\20240126_0713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10" y="1567180"/>
            <a:ext cx="4034790" cy="3017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3531E3E-1CCE-06D7-239E-261C1F94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147" y="464392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24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36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760317"/>
              </p:ext>
            </p:extLst>
          </p:nvPr>
        </p:nvGraphicFramePr>
        <p:xfrm>
          <a:off x="326449" y="190542"/>
          <a:ext cx="8527313" cy="946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5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02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အကွက်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အမှတ်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ဧက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မိုးနှောင်း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မိုးကြို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၂.၄၀ ဧက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ပဲပုပ်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ဆီမုန်ညင်း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ဝါ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 descr="D:\1_VEG Section Head\2023-2024\Gi Photos\Feb,2024\New folder\20240106_1647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81"/>
            <a:ext cx="4822214" cy="299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1_VEG Section Head\2023-2024\Gi Photos\Feb,2024\New folder\20240106_1651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428781"/>
            <a:ext cx="4813300" cy="29806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0658ECC-0D90-02DF-DEC6-FF6D8A77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147" y="464392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25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73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15E246-3B28-44BB-BB2F-AC8B7239CAAE}"/>
              </a:ext>
            </a:extLst>
          </p:cNvPr>
          <p:cNvSpPr txBox="1"/>
          <p:nvPr/>
        </p:nvSpPr>
        <p:spPr>
          <a:xfrm>
            <a:off x="277708" y="0"/>
            <a:ext cx="8656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y-MM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ဇယား(၄) </a:t>
            </a:r>
            <a:r>
              <a:rPr lang="en-US" sz="2000" b="1" dirty="0" err="1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မြေဆီလ</a:t>
            </a:r>
            <a:r>
              <a:rPr lang="en-US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ွှ</a:t>
            </a:r>
            <a:r>
              <a:rPr lang="en-US" sz="2000" b="1" dirty="0" err="1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ာအာဟာရဓါတ်စီမံခန</a:t>
            </a:r>
            <a:r>
              <a:rPr lang="en-US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000" b="1" dirty="0" err="1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ခွဲမှုများ</a:t>
            </a:r>
            <a:endParaRPr lang="en-US" sz="20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11B6F-13B2-44B3-9B7A-8461F48466DB}"/>
              </a:ext>
            </a:extLst>
          </p:cNvPr>
          <p:cNvSpPr txBox="1"/>
          <p:nvPr/>
        </p:nvSpPr>
        <p:spPr>
          <a:xfrm>
            <a:off x="1" y="1682255"/>
            <a:ext cx="16052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သီးနှံပုံစံ (၁) </a:t>
            </a:r>
            <a:endParaRPr lang="en-US" sz="12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စပါး - နေကြာ -ပဲပုပ်</a:t>
            </a:r>
            <a:endParaRPr lang="en-US" sz="1200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B245D8B-DC53-4C83-82AA-9A66FC58A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243046"/>
              </p:ext>
            </p:extLst>
          </p:nvPr>
        </p:nvGraphicFramePr>
        <p:xfrm>
          <a:off x="1605281" y="546528"/>
          <a:ext cx="7423572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110">
                  <a:extLst>
                    <a:ext uri="{9D8B030D-6E8A-4147-A177-3AD203B41FA5}">
                      <a16:colId xmlns:a16="http://schemas.microsoft.com/office/drawing/2014/main" val="4233081880"/>
                    </a:ext>
                  </a:extLst>
                </a:gridCol>
                <a:gridCol w="1961636">
                  <a:extLst>
                    <a:ext uri="{9D8B030D-6E8A-4147-A177-3AD203B41FA5}">
                      <a16:colId xmlns:a16="http://schemas.microsoft.com/office/drawing/2014/main" val="131120690"/>
                    </a:ext>
                  </a:extLst>
                </a:gridCol>
                <a:gridCol w="2003147">
                  <a:extLst>
                    <a:ext uri="{9D8B030D-6E8A-4147-A177-3AD203B41FA5}">
                      <a16:colId xmlns:a16="http://schemas.microsoft.com/office/drawing/2014/main" val="2410919886"/>
                    </a:ext>
                  </a:extLst>
                </a:gridCol>
                <a:gridCol w="2155679">
                  <a:extLst>
                    <a:ext uri="{9D8B030D-6E8A-4147-A177-3AD203B41FA5}">
                      <a16:colId xmlns:a16="http://schemas.microsoft.com/office/drawing/2014/main" val="2060153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ဩ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ဇ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ထ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_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</a:p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ဧကနှုံး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နေကြာ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_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ဆ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</a:p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ဧကနှုံး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_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ဆ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၄)</a:t>
                      </a:r>
                    </a:p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ဧကနှုံး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9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ဖောက်ထုံး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(၂၅၀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နွား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(၅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၁/</a:t>
                      </a:r>
                      <a:r>
                        <a:rPr lang="my-MM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၂အ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၂/၃အိတ်)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၁/၃</a:t>
                      </a:r>
                      <a:r>
                        <a:rPr lang="my-MM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(၁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ကီလို၁အိတ်)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၁/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၂အ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536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အိတ်ခွဲ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ကောက်လှန်ချိန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်၊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ပင်ပ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ှ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ို့ကပ်ချိန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ခွဲထဲ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၈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ထ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ပုလဲ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(၂/၃ )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့်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ချိန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်(ပုလဲ၂/၃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်+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ပိုတက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/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်_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ယ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ူ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ယ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း+</a:t>
                      </a:r>
                    </a:p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ော်ဖျန်း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43342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2615B18-BEA8-4D6B-B856-2D7F752D0767}"/>
              </a:ext>
            </a:extLst>
          </p:cNvPr>
          <p:cNvSpPr txBox="1"/>
          <p:nvPr/>
        </p:nvSpPr>
        <p:spPr>
          <a:xfrm>
            <a:off x="16939" y="3866655"/>
            <a:ext cx="16052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သီးနှံပုံစံ (</a:t>
            </a:r>
            <a:r>
              <a:rPr lang="en-US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</a:t>
            </a:r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 </a:t>
            </a:r>
            <a:endParaRPr lang="en-US" sz="12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စပါး (တစ်မိုးနှစ်သီး) -သစ်စိမ်း - ပဲတီစိမ်း</a:t>
            </a:r>
            <a:endParaRPr lang="en-US" sz="12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054C3E77-3CF7-432E-9783-EBBB6F9CA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813430"/>
              </p:ext>
            </p:extLst>
          </p:nvPr>
        </p:nvGraphicFramePr>
        <p:xfrm>
          <a:off x="1605281" y="2811780"/>
          <a:ext cx="7433731" cy="212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893">
                  <a:extLst>
                    <a:ext uri="{9D8B030D-6E8A-4147-A177-3AD203B41FA5}">
                      <a16:colId xmlns:a16="http://schemas.microsoft.com/office/drawing/2014/main" val="4233081880"/>
                    </a:ext>
                  </a:extLst>
                </a:gridCol>
                <a:gridCol w="1992046">
                  <a:extLst>
                    <a:ext uri="{9D8B030D-6E8A-4147-A177-3AD203B41FA5}">
                      <a16:colId xmlns:a16="http://schemas.microsoft.com/office/drawing/2014/main" val="131120690"/>
                    </a:ext>
                  </a:extLst>
                </a:gridCol>
                <a:gridCol w="1978163">
                  <a:extLst>
                    <a:ext uri="{9D8B030D-6E8A-4147-A177-3AD203B41FA5}">
                      <a16:colId xmlns:a16="http://schemas.microsoft.com/office/drawing/2014/main" val="2410919886"/>
                    </a:ext>
                  </a:extLst>
                </a:gridCol>
                <a:gridCol w="2158629">
                  <a:extLst>
                    <a:ext uri="{9D8B030D-6E8A-4147-A177-3AD203B41FA5}">
                      <a16:colId xmlns:a16="http://schemas.microsoft.com/office/drawing/2014/main" val="2060153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ဩ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ဇ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ထ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_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</a:p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ဧကနှုံး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_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ဆ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ံ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း_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ဆ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၁)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9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ဖောက်ထုံး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(၂၅၀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နွား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(၅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၁/</a:t>
                      </a:r>
                      <a:r>
                        <a:rPr lang="my-MM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၂အ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ှ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ံ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(၁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ကီလို၁အိတ်)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၁/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၂အ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536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အိတ်ခွဲ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ကောက်လှန်ချိန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်၊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ပင်ပ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ှ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ို့ကပ်ချိန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ခွဲထဲ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ထ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ယ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ထ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ေမြုပ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်_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ယ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ူ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ယ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း+</a:t>
                      </a:r>
                    </a:p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ော်ဖျန်း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43342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EAF4E-7504-295E-8FB5-11A2B5BF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147" y="464392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26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50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15E246-3B28-44BB-BB2F-AC8B7239CAAE}"/>
              </a:ext>
            </a:extLst>
          </p:cNvPr>
          <p:cNvSpPr txBox="1"/>
          <p:nvPr/>
        </p:nvSpPr>
        <p:spPr>
          <a:xfrm>
            <a:off x="277709" y="176107"/>
            <a:ext cx="865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မြေဆီလ</a:t>
            </a:r>
            <a:r>
              <a:rPr lang="en-US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ွှ</a:t>
            </a:r>
            <a:r>
              <a:rPr lang="en-US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ာအာဟာရဓါတ်စီမံခန</a:t>
            </a:r>
            <a:r>
              <a:rPr lang="en-US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ခွဲမှုများ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11B6F-13B2-44B3-9B7A-8461F48466DB}"/>
              </a:ext>
            </a:extLst>
          </p:cNvPr>
          <p:cNvSpPr txBox="1"/>
          <p:nvPr/>
        </p:nvSpPr>
        <p:spPr>
          <a:xfrm>
            <a:off x="1" y="1682255"/>
            <a:ext cx="160528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သီးနှံပုံစံ (</a:t>
            </a:r>
            <a:r>
              <a:rPr lang="en-US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</a:t>
            </a:r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 </a:t>
            </a:r>
            <a:endParaRPr lang="en-US" sz="12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စပါး - အစေ့ထုတ်ပြောင်း - ဟင်းသီးဟင်းရွက်</a:t>
            </a:r>
            <a:endParaRPr lang="en-US" sz="10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B245D8B-DC53-4C83-82AA-9A66FC58A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388696"/>
              </p:ext>
            </p:extLst>
          </p:nvPr>
        </p:nvGraphicFramePr>
        <p:xfrm>
          <a:off x="1605281" y="546528"/>
          <a:ext cx="7423572" cy="22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110">
                  <a:extLst>
                    <a:ext uri="{9D8B030D-6E8A-4147-A177-3AD203B41FA5}">
                      <a16:colId xmlns:a16="http://schemas.microsoft.com/office/drawing/2014/main" val="4233081880"/>
                    </a:ext>
                  </a:extLst>
                </a:gridCol>
                <a:gridCol w="1989323">
                  <a:extLst>
                    <a:ext uri="{9D8B030D-6E8A-4147-A177-3AD203B41FA5}">
                      <a16:colId xmlns:a16="http://schemas.microsoft.com/office/drawing/2014/main" val="131120690"/>
                    </a:ext>
                  </a:extLst>
                </a:gridCol>
                <a:gridCol w="2038179">
                  <a:extLst>
                    <a:ext uri="{9D8B030D-6E8A-4147-A177-3AD203B41FA5}">
                      <a16:colId xmlns:a16="http://schemas.microsoft.com/office/drawing/2014/main" val="2410919886"/>
                    </a:ext>
                  </a:extLst>
                </a:gridCol>
                <a:gridCol w="2092960">
                  <a:extLst>
                    <a:ext uri="{9D8B030D-6E8A-4147-A177-3AD203B41FA5}">
                      <a16:colId xmlns:a16="http://schemas.microsoft.com/office/drawing/2014/main" val="2060153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ဩ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ဇ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ထ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_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ှ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ယ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ဧကနှုံး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စေ့ထုတ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ောင်း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_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ဆ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ဧကနှုံး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ဟ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ဟ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ဧကနှုံး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9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ဖောက်ထုံး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(၂၅၀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နွား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(၅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၁/</a:t>
                      </a:r>
                      <a:r>
                        <a:rPr lang="my-MM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၂အ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(၁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ါ(၁/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၁/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၂အ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536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အိတ်ခွဲ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ကောက်လှန်ချိန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်၊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ပင်ပ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ှ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ို့ကပ်ချိန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ခွဲထဲ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ံ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ပုလဲ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/၃ )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(ပုလဲ၂/၃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ဩ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ဇ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 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(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၀)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 (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၀)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 (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၉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၀)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(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၇)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ှ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ံ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ထ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sz="12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43342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2615B18-BEA8-4D6B-B856-2D7F752D0767}"/>
              </a:ext>
            </a:extLst>
          </p:cNvPr>
          <p:cNvSpPr txBox="1"/>
          <p:nvPr/>
        </p:nvSpPr>
        <p:spPr>
          <a:xfrm>
            <a:off x="16939" y="3866655"/>
            <a:ext cx="16052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သီးနှံပုံစံ (</a:t>
            </a:r>
            <a:r>
              <a:rPr lang="en-US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</a:t>
            </a:r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 </a:t>
            </a:r>
            <a:endParaRPr lang="en-US" sz="12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စပါး - မြေပဲ - ပဲတီစိမ်း</a:t>
            </a:r>
            <a:endParaRPr lang="en-US" sz="12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054C3E77-3CF7-432E-9783-EBBB6F9CA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171543"/>
              </p:ext>
            </p:extLst>
          </p:nvPr>
        </p:nvGraphicFramePr>
        <p:xfrm>
          <a:off x="1605281" y="2882405"/>
          <a:ext cx="7433731" cy="212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893">
                  <a:extLst>
                    <a:ext uri="{9D8B030D-6E8A-4147-A177-3AD203B41FA5}">
                      <a16:colId xmlns:a16="http://schemas.microsoft.com/office/drawing/2014/main" val="4233081880"/>
                    </a:ext>
                  </a:extLst>
                </a:gridCol>
                <a:gridCol w="1992046">
                  <a:extLst>
                    <a:ext uri="{9D8B030D-6E8A-4147-A177-3AD203B41FA5}">
                      <a16:colId xmlns:a16="http://schemas.microsoft.com/office/drawing/2014/main" val="131120690"/>
                    </a:ext>
                  </a:extLst>
                </a:gridCol>
                <a:gridCol w="1978163">
                  <a:extLst>
                    <a:ext uri="{9D8B030D-6E8A-4147-A177-3AD203B41FA5}">
                      <a16:colId xmlns:a16="http://schemas.microsoft.com/office/drawing/2014/main" val="2410919886"/>
                    </a:ext>
                  </a:extLst>
                </a:gridCol>
                <a:gridCol w="2158629">
                  <a:extLst>
                    <a:ext uri="{9D8B030D-6E8A-4147-A177-3AD203B41FA5}">
                      <a16:colId xmlns:a16="http://schemas.microsoft.com/office/drawing/2014/main" val="2060153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ဩ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ဇ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ထ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_ဆ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</a:p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ဧကနှုံး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ဲ_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း_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ဆ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၁)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9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ဖောက်ထုံး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(၂၅၀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နွား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(၅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၁/</a:t>
                      </a:r>
                      <a:r>
                        <a:rPr lang="my-MM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၂အ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၁/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၁/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၃အ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(၁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ကီလို၁အိတ်)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၁/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၂အ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536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အိတ်ခွဲ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ကောက်လှန်ချိန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်၊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ပင်ပ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ှ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ို့ကပ်ချိန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ခွဲထဲ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ယ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်_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ဂ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ဆ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၂အ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်)+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ဘ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်_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ယ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ူ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ယ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း+</a:t>
                      </a:r>
                    </a:p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ော်ဖျန်း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43342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53220-F9A6-9F90-E41A-D4742C62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147" y="464392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27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95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15E246-3B28-44BB-BB2F-AC8B7239CAAE}"/>
              </a:ext>
            </a:extLst>
          </p:cNvPr>
          <p:cNvSpPr txBox="1"/>
          <p:nvPr/>
        </p:nvSpPr>
        <p:spPr>
          <a:xfrm>
            <a:off x="277709" y="176107"/>
            <a:ext cx="865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မြေဆီလ</a:t>
            </a:r>
            <a:r>
              <a:rPr lang="en-US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ွှ</a:t>
            </a:r>
            <a:r>
              <a:rPr lang="en-US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ာအာဟာရဓါတ်စီမံခန</a:t>
            </a:r>
            <a:r>
              <a:rPr lang="en-US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ခွဲမှုများ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11B6F-13B2-44B3-9B7A-8461F48466DB}"/>
              </a:ext>
            </a:extLst>
          </p:cNvPr>
          <p:cNvSpPr txBox="1"/>
          <p:nvPr/>
        </p:nvSpPr>
        <p:spPr>
          <a:xfrm>
            <a:off x="1" y="1682255"/>
            <a:ext cx="16052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သီးနှံပုံစံ (</a:t>
            </a:r>
            <a:r>
              <a:rPr lang="en-US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၅</a:t>
            </a:r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 </a:t>
            </a:r>
            <a:endParaRPr lang="en-US" sz="12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စပါး(တစ်မိုးနှစ်သီး) - ကြက်သွန်နီ</a:t>
            </a:r>
            <a:endParaRPr lang="en-US" sz="12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B245D8B-DC53-4C83-82AA-9A66FC58A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4257"/>
              </p:ext>
            </p:extLst>
          </p:nvPr>
        </p:nvGraphicFramePr>
        <p:xfrm>
          <a:off x="1605281" y="546528"/>
          <a:ext cx="742357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110">
                  <a:extLst>
                    <a:ext uri="{9D8B030D-6E8A-4147-A177-3AD203B41FA5}">
                      <a16:colId xmlns:a16="http://schemas.microsoft.com/office/drawing/2014/main" val="4233081880"/>
                    </a:ext>
                  </a:extLst>
                </a:gridCol>
                <a:gridCol w="1989323">
                  <a:extLst>
                    <a:ext uri="{9D8B030D-6E8A-4147-A177-3AD203B41FA5}">
                      <a16:colId xmlns:a16="http://schemas.microsoft.com/office/drawing/2014/main" val="131120690"/>
                    </a:ext>
                  </a:extLst>
                </a:gridCol>
                <a:gridCol w="2011086">
                  <a:extLst>
                    <a:ext uri="{9D8B030D-6E8A-4147-A177-3AD203B41FA5}">
                      <a16:colId xmlns:a16="http://schemas.microsoft.com/office/drawing/2014/main" val="2410919886"/>
                    </a:ext>
                  </a:extLst>
                </a:gridCol>
                <a:gridCol w="2120053">
                  <a:extLst>
                    <a:ext uri="{9D8B030D-6E8A-4147-A177-3AD203B41FA5}">
                      <a16:colId xmlns:a16="http://schemas.microsoft.com/office/drawing/2014/main" val="2060153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ဩ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ဇ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ထ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_သ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ထ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ဧကနှုံး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_သ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ထ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ဧကနှုံး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9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ထ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၁/</a:t>
                      </a:r>
                      <a:r>
                        <a:rPr lang="my-MM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၂အ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၁/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ဖောက်ထုံး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(၂၅၀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နွား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(၅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၁/</a:t>
                      </a:r>
                      <a:r>
                        <a:rPr lang="my-MM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၂အ</a:t>
                      </a: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536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အိတ်ခွဲ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ခွဲထဲ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ှ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င့်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ပိုတက်ကို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(၃)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ကြိမ်ခွဲထဲ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အိတ်ခွဲ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ကောက်လှန်ချိန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်၊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ပင်ပ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ှ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ို့ကပ်ချိန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ခွဲထဲ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43342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2615B18-BEA8-4D6B-B856-2D7F752D0767}"/>
              </a:ext>
            </a:extLst>
          </p:cNvPr>
          <p:cNvSpPr txBox="1"/>
          <p:nvPr/>
        </p:nvSpPr>
        <p:spPr>
          <a:xfrm>
            <a:off x="16939" y="3866655"/>
            <a:ext cx="16052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သီးနှံပုံစံ (</a:t>
            </a:r>
            <a:r>
              <a:rPr lang="en-US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၆</a:t>
            </a:r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 </a:t>
            </a:r>
            <a:endParaRPr lang="en-US" sz="12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စပါး - မတ်ပဲ - နှမ်း</a:t>
            </a:r>
            <a:endParaRPr lang="en-US" sz="12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054C3E77-3CF7-432E-9783-EBBB6F9CA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6129"/>
              </p:ext>
            </p:extLst>
          </p:nvPr>
        </p:nvGraphicFramePr>
        <p:xfrm>
          <a:off x="1605281" y="2882405"/>
          <a:ext cx="7433731" cy="212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893">
                  <a:extLst>
                    <a:ext uri="{9D8B030D-6E8A-4147-A177-3AD203B41FA5}">
                      <a16:colId xmlns:a16="http://schemas.microsoft.com/office/drawing/2014/main" val="4233081880"/>
                    </a:ext>
                  </a:extLst>
                </a:gridCol>
                <a:gridCol w="1992046">
                  <a:extLst>
                    <a:ext uri="{9D8B030D-6E8A-4147-A177-3AD203B41FA5}">
                      <a16:colId xmlns:a16="http://schemas.microsoft.com/office/drawing/2014/main" val="131120690"/>
                    </a:ext>
                  </a:extLst>
                </a:gridCol>
                <a:gridCol w="1978163">
                  <a:extLst>
                    <a:ext uri="{9D8B030D-6E8A-4147-A177-3AD203B41FA5}">
                      <a16:colId xmlns:a16="http://schemas.microsoft.com/office/drawing/2014/main" val="2410919886"/>
                    </a:ext>
                  </a:extLst>
                </a:gridCol>
                <a:gridCol w="2158629">
                  <a:extLst>
                    <a:ext uri="{9D8B030D-6E8A-4147-A177-3AD203B41FA5}">
                      <a16:colId xmlns:a16="http://schemas.microsoft.com/office/drawing/2014/main" val="2060153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ဩ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ဇ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ထ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_ဆ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</a:p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ဧကနှုံး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ဲ_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ဆ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၇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ှ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း_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နှမ်းနက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9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ဖောက်ထုံး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(၂၅၀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နွား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(၅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၁/</a:t>
                      </a:r>
                      <a:r>
                        <a:rPr lang="my-MM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၂အ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(၂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၈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၁/၂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(၁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ကီလို၁အိတ်)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၁/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၂အ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536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အိတ်ခွဲ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ကောက်လှန်ချိန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်၊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ပင်ပ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ှ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ို့ကပ်ချိန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ခွဲထဲ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်_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ယ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ူ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ယ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း+</a:t>
                      </a:r>
                    </a:p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ော်ဖျန်း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ှ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င့်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ပိုတက်ကို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ကြိမ်ခွဲထဲ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43342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F4356-0DB7-D203-8B5E-C8F56F8A5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147" y="464392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28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02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15E246-3B28-44BB-BB2F-AC8B7239CAAE}"/>
              </a:ext>
            </a:extLst>
          </p:cNvPr>
          <p:cNvSpPr txBox="1"/>
          <p:nvPr/>
        </p:nvSpPr>
        <p:spPr>
          <a:xfrm>
            <a:off x="277709" y="176107"/>
            <a:ext cx="865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မြေဆီလ</a:t>
            </a:r>
            <a:r>
              <a:rPr lang="en-US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ွှ</a:t>
            </a:r>
            <a:r>
              <a:rPr lang="en-US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ာအာဟာရဓါတ်စီမံခန</a:t>
            </a:r>
            <a:r>
              <a:rPr lang="en-US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ခွဲမှုများ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11B6F-13B2-44B3-9B7A-8461F48466DB}"/>
              </a:ext>
            </a:extLst>
          </p:cNvPr>
          <p:cNvSpPr txBox="1"/>
          <p:nvPr/>
        </p:nvSpPr>
        <p:spPr>
          <a:xfrm>
            <a:off x="1" y="1682255"/>
            <a:ext cx="16052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သီးနှံပုံစံ (</a:t>
            </a:r>
            <a:r>
              <a:rPr lang="en-US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၇</a:t>
            </a:r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 </a:t>
            </a:r>
            <a:endParaRPr lang="en-US" sz="12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မိုးစပါးလမိုင်း - မိုးစပါးလမိုင်း - စပါး</a:t>
            </a:r>
            <a:endParaRPr lang="en-US" sz="12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B245D8B-DC53-4C83-82AA-9A66FC58A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004291"/>
              </p:ext>
            </p:extLst>
          </p:nvPr>
        </p:nvGraphicFramePr>
        <p:xfrm>
          <a:off x="1605281" y="546528"/>
          <a:ext cx="742357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110">
                  <a:extLst>
                    <a:ext uri="{9D8B030D-6E8A-4147-A177-3AD203B41FA5}">
                      <a16:colId xmlns:a16="http://schemas.microsoft.com/office/drawing/2014/main" val="4233081880"/>
                    </a:ext>
                  </a:extLst>
                </a:gridCol>
                <a:gridCol w="1989323">
                  <a:extLst>
                    <a:ext uri="{9D8B030D-6E8A-4147-A177-3AD203B41FA5}">
                      <a16:colId xmlns:a16="http://schemas.microsoft.com/office/drawing/2014/main" val="131120690"/>
                    </a:ext>
                  </a:extLst>
                </a:gridCol>
                <a:gridCol w="2011086">
                  <a:extLst>
                    <a:ext uri="{9D8B030D-6E8A-4147-A177-3AD203B41FA5}">
                      <a16:colId xmlns:a16="http://schemas.microsoft.com/office/drawing/2014/main" val="2410919886"/>
                    </a:ext>
                  </a:extLst>
                </a:gridCol>
                <a:gridCol w="2120053">
                  <a:extLst>
                    <a:ext uri="{9D8B030D-6E8A-4147-A177-3AD203B41FA5}">
                      <a16:colId xmlns:a16="http://schemas.microsoft.com/office/drawing/2014/main" val="2060153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ဩ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ဇ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ထ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_ပ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ည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တော်ရင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ဧကနှုံး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_ပ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ည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တော်ရင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ဧကနှုံး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_ပ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ည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တော်ရင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ဧကနှုံး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9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ထ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၁/</a:t>
                      </a:r>
                      <a:r>
                        <a:rPr lang="my-MM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၂အ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ဒုတိယစ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ဖောက်ထုံး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(၂၅၀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နွား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(၅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၁/</a:t>
                      </a:r>
                      <a:r>
                        <a:rPr lang="my-MM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၂အ</a:t>
                      </a: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536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အိတ်ခွဲ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ခွဲထဲ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အိတ်ခွဲ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ခွဲထဲ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အိတ်ခွဲ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ကောက်လှန်ချိန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်၊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ပင်ပ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ှ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ို့ကပ်ချိန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ခွဲထဲ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43342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2615B18-BEA8-4D6B-B856-2D7F752D0767}"/>
              </a:ext>
            </a:extLst>
          </p:cNvPr>
          <p:cNvSpPr txBox="1"/>
          <p:nvPr/>
        </p:nvSpPr>
        <p:spPr>
          <a:xfrm>
            <a:off x="16939" y="3866655"/>
            <a:ext cx="16052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သီးနှံပုံစံ (</a:t>
            </a:r>
            <a:r>
              <a:rPr lang="en-US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၈</a:t>
            </a:r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 </a:t>
            </a:r>
            <a:endParaRPr lang="en-US" sz="12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စပါး - ဖူးစားပြောင်း - စပါး</a:t>
            </a:r>
            <a:endParaRPr lang="en-US" sz="12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054C3E77-3CF7-432E-9783-EBBB6F9CA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384813"/>
              </p:ext>
            </p:extLst>
          </p:nvPr>
        </p:nvGraphicFramePr>
        <p:xfrm>
          <a:off x="1605281" y="2745245"/>
          <a:ext cx="7433731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893">
                  <a:extLst>
                    <a:ext uri="{9D8B030D-6E8A-4147-A177-3AD203B41FA5}">
                      <a16:colId xmlns:a16="http://schemas.microsoft.com/office/drawing/2014/main" val="4233081880"/>
                    </a:ext>
                  </a:extLst>
                </a:gridCol>
                <a:gridCol w="1992046">
                  <a:extLst>
                    <a:ext uri="{9D8B030D-6E8A-4147-A177-3AD203B41FA5}">
                      <a16:colId xmlns:a16="http://schemas.microsoft.com/office/drawing/2014/main" val="131120690"/>
                    </a:ext>
                  </a:extLst>
                </a:gridCol>
                <a:gridCol w="1978163">
                  <a:extLst>
                    <a:ext uri="{9D8B030D-6E8A-4147-A177-3AD203B41FA5}">
                      <a16:colId xmlns:a16="http://schemas.microsoft.com/office/drawing/2014/main" val="2410919886"/>
                    </a:ext>
                  </a:extLst>
                </a:gridCol>
                <a:gridCol w="2158629">
                  <a:extLst>
                    <a:ext uri="{9D8B030D-6E8A-4147-A177-3AD203B41FA5}">
                      <a16:colId xmlns:a16="http://schemas.microsoft.com/office/drawing/2014/main" val="2060153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ဩ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ဇ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ထ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_ရ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ဧကနှုံး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ူ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း_Fancy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Big 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_ရ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ဧကနှုံး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9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ထ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၁/</a:t>
                      </a:r>
                      <a:r>
                        <a:rPr lang="my-MM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၂အ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ဖောက်ထုံး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(၂၅၀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နွား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(၅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၁/</a:t>
                      </a:r>
                      <a:r>
                        <a:rPr lang="my-MM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၂အ</a:t>
                      </a: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536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အိတ်ခွဲ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ခွဲထဲ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ံ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ပုလဲ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/၃ )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(ပုလဲ၂/၃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အိတ်ခွဲ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ကောက်လှန်ချိန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်၊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ပင်ပ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ှ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ို့ကပ်ချိန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ခွဲထဲ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43342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D6D04-AD7A-C434-6D0F-4C3CF4AA8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5167" y="4721985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29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8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82880"/>
            <a:ext cx="8902699" cy="480822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34000"/>
              </a:lnSpc>
              <a:buFont typeface="Wingdings" pitchFamily="2" charset="2"/>
              <a:buChar char="Ø"/>
            </a:pP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၂၀၁၄-၂၀၁၅ ခုနှစ်တွင် မြန်မာနိုင်ငံ၏ သီးနှံမျိုးစုံစိုက်ပျိုးဧရိယာဧက (၅၂.၇၈)သန်း ရှိခဲ့ရာမှ ၂၀၂၀-၂၀၂၁ ခုနှစ်တွင် စိုက်ဧက (၄၈.၃၀)သန်း ရှိခဲ့သောကြောင့် စိုက်ပျိုးမှုဧရိယာ(၄) သန်းကျော် လျော့နည်းလာခဲ့ပြီး သီးနှံစိုက် စွမ်းအား (၁၄) ရာခိုင်နှုန်း ကျဆင်းခဲ့ပါသည်။ </a:t>
            </a:r>
            <a:endParaRPr lang="en-US" sz="20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  <a:p>
            <a:pPr algn="just">
              <a:lnSpc>
                <a:spcPct val="134000"/>
              </a:lnSpc>
              <a:buFont typeface="Wingdings" pitchFamily="2" charset="2"/>
              <a:buChar char="Ø"/>
            </a:pP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စိုက်ပျိုးထုတ်လုပ်မှု ကျဆင်းရသော အကြောင်းရင်းများမှာ သဘာဝပတ်ဝန်းကျင် အခြေအနေများဖြစ်သည့် ရေကြီးခြင်း၊ မိုးခေါင်ခြင်း၊ မြေဆီဩဇာဆုတ်ယုတ်လာခြင်း တို့ကြောင့် သီးနှံအထွက်နှုန်းနည်းခြင်းနှင့် စိုက်ပျိုးသီးနှံဆုံးရှုံးခြင်းများကြောင့်ဟု လေ့လာ တွေ့ရှိရပါသည်။</a:t>
            </a:r>
          </a:p>
          <a:p>
            <a:pPr algn="just">
              <a:lnSpc>
                <a:spcPct val="134000"/>
              </a:lnSpc>
              <a:buFont typeface="Wingdings" pitchFamily="2" charset="2"/>
              <a:buChar char="Ø"/>
            </a:pP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ရာသီဥတုပြောင်းလဲဖောက်ပြန်မှုကြောင့် သီးနှံအထွက်နှုန်းများ လျော့ကျလာပြီး သွင်းအားစု ကုန်ကျစရိတ်များ မြင့်မားလာခြင်းကြောင့် ရာသီဥတုနှင့်လိုက်လျောညီထွေရှိပြီး သီးနှံစိုက်</a:t>
            </a:r>
            <a:r>
              <a:rPr lang="en-US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စွမ်းအား မြင့်မားခြင်းနှင့်အတူ အထွက်နှုန်းကောင်းမွန်သော သီးနှံပုံစံများကို စိုက်ပျိုး ထုတ်လုပ်နိုင်ခြင်းမှာ အရေးကြီးသည့်အချက်ပင် ဖြစ်လာပါသည်။  </a:t>
            </a:r>
          </a:p>
          <a:p>
            <a:pPr algn="just">
              <a:lnSpc>
                <a:spcPct val="134000"/>
              </a:lnSpc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  <a:p>
            <a:pPr algn="just">
              <a:lnSpc>
                <a:spcPct val="134000"/>
              </a:lnSpc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82E1503-F37F-E124-DE5F-E16C36D6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148" y="4643928"/>
            <a:ext cx="408413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3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40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15E246-3B28-44BB-BB2F-AC8B7239CAAE}"/>
              </a:ext>
            </a:extLst>
          </p:cNvPr>
          <p:cNvSpPr txBox="1"/>
          <p:nvPr/>
        </p:nvSpPr>
        <p:spPr>
          <a:xfrm>
            <a:off x="277709" y="176107"/>
            <a:ext cx="865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မြေဆီလ</a:t>
            </a:r>
            <a:r>
              <a:rPr lang="en-US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ွှ</a:t>
            </a:r>
            <a:r>
              <a:rPr lang="en-US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ာအာဟာရဓါတ်စီမံခန</a:t>
            </a:r>
            <a:r>
              <a:rPr lang="en-US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ခွဲမှုများ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11B6F-13B2-44B3-9B7A-8461F48466DB}"/>
              </a:ext>
            </a:extLst>
          </p:cNvPr>
          <p:cNvSpPr txBox="1"/>
          <p:nvPr/>
        </p:nvSpPr>
        <p:spPr>
          <a:xfrm>
            <a:off x="1" y="1682255"/>
            <a:ext cx="16052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သီးနှံပုံစံ (</a:t>
            </a:r>
            <a:r>
              <a:rPr lang="en-US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၉)</a:t>
            </a:r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n-US" sz="12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စပါး - ကုလားပဲ  - စပါး</a:t>
            </a:r>
            <a:endParaRPr lang="en-US" sz="12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B245D8B-DC53-4C83-82AA-9A66FC58A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114747"/>
              </p:ext>
            </p:extLst>
          </p:nvPr>
        </p:nvGraphicFramePr>
        <p:xfrm>
          <a:off x="1605281" y="546528"/>
          <a:ext cx="7423572" cy="212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110">
                  <a:extLst>
                    <a:ext uri="{9D8B030D-6E8A-4147-A177-3AD203B41FA5}">
                      <a16:colId xmlns:a16="http://schemas.microsoft.com/office/drawing/2014/main" val="4233081880"/>
                    </a:ext>
                  </a:extLst>
                </a:gridCol>
                <a:gridCol w="1989323">
                  <a:extLst>
                    <a:ext uri="{9D8B030D-6E8A-4147-A177-3AD203B41FA5}">
                      <a16:colId xmlns:a16="http://schemas.microsoft.com/office/drawing/2014/main" val="131120690"/>
                    </a:ext>
                  </a:extLst>
                </a:gridCol>
                <a:gridCol w="2011086">
                  <a:extLst>
                    <a:ext uri="{9D8B030D-6E8A-4147-A177-3AD203B41FA5}">
                      <a16:colId xmlns:a16="http://schemas.microsoft.com/office/drawing/2014/main" val="2410919886"/>
                    </a:ext>
                  </a:extLst>
                </a:gridCol>
                <a:gridCol w="2120053">
                  <a:extLst>
                    <a:ext uri="{9D8B030D-6E8A-4147-A177-3AD203B41FA5}">
                      <a16:colId xmlns:a16="http://schemas.microsoft.com/office/drawing/2014/main" val="2060153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ဩ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ဇ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ထ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_ဆ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</a:p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ဧကနှုံး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ဲ_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ဆ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ဧကနှုံး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_ဆ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</a:p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ဧကနှုံး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9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ဖောက်ထုံး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(၂၅၀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နွား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(၅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၁/</a:t>
                      </a:r>
                      <a:r>
                        <a:rPr lang="my-MM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၂အ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sz="11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(၂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၈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၁/၂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၁/</a:t>
                      </a:r>
                      <a:r>
                        <a:rPr lang="my-MM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၂အ</a:t>
                      </a: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536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အိတ်ခွဲ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ကောက်လှန်ချိန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်၊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ပင်ပ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ှ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ို့ကပ်ချိန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ခွဲထဲ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်_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ယ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ူ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ယ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း+</a:t>
                      </a:r>
                    </a:p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ော်ဖျန်း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အိတ်ခွဲ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ကောက်လှန်ချိန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်၊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ပင်ပ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ှ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ို့ကပ်ချိန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ခွဲထဲ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43342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2615B18-BEA8-4D6B-B856-2D7F752D0767}"/>
              </a:ext>
            </a:extLst>
          </p:cNvPr>
          <p:cNvSpPr txBox="1"/>
          <p:nvPr/>
        </p:nvSpPr>
        <p:spPr>
          <a:xfrm>
            <a:off x="16939" y="3866655"/>
            <a:ext cx="16052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သီးနှံပုံစံ (</a:t>
            </a:r>
            <a:r>
              <a:rPr lang="en-US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၁၀</a:t>
            </a:r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 </a:t>
            </a:r>
            <a:endParaRPr lang="en-US" sz="12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my-MM" sz="12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ပဲပုပ် - ဆီမုန်ညင်း - ဝါ</a:t>
            </a:r>
            <a:endParaRPr lang="en-US" sz="12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054C3E77-3CF7-432E-9783-EBBB6F9CA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29351"/>
              </p:ext>
            </p:extLst>
          </p:nvPr>
        </p:nvGraphicFramePr>
        <p:xfrm>
          <a:off x="1595122" y="2745245"/>
          <a:ext cx="7433731" cy="212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893">
                  <a:extLst>
                    <a:ext uri="{9D8B030D-6E8A-4147-A177-3AD203B41FA5}">
                      <a16:colId xmlns:a16="http://schemas.microsoft.com/office/drawing/2014/main" val="4233081880"/>
                    </a:ext>
                  </a:extLst>
                </a:gridCol>
                <a:gridCol w="1992046">
                  <a:extLst>
                    <a:ext uri="{9D8B030D-6E8A-4147-A177-3AD203B41FA5}">
                      <a16:colId xmlns:a16="http://schemas.microsoft.com/office/drawing/2014/main" val="131120690"/>
                    </a:ext>
                  </a:extLst>
                </a:gridCol>
                <a:gridCol w="1978163">
                  <a:extLst>
                    <a:ext uri="{9D8B030D-6E8A-4147-A177-3AD203B41FA5}">
                      <a16:colId xmlns:a16="http://schemas.microsoft.com/office/drawing/2014/main" val="2410919886"/>
                    </a:ext>
                  </a:extLst>
                </a:gridCol>
                <a:gridCol w="2158629">
                  <a:extLst>
                    <a:ext uri="{9D8B030D-6E8A-4147-A177-3AD203B41FA5}">
                      <a16:colId xmlns:a16="http://schemas.microsoft.com/office/drawing/2014/main" val="2060153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ဩ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ဇ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ထ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_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ဆ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၄)</a:t>
                      </a:r>
                    </a:p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ဧကနှုံး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ဆ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ံ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ည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း_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ဒ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ဧကနှုံး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ဝ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_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၆)</a:t>
                      </a:r>
                    </a:p>
                    <a:p>
                      <a:pPr algn="ctr"/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ဧကနှုံး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9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(၂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၈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</a:p>
                    <a:p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၁/၂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၁/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၁/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၁/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၂အ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၁/၂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တီစူပ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ါ(၅၀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ကီလို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အိတ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၊ပ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၁/၃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536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်_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ယ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ူ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ယ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း+</a:t>
                      </a:r>
                    </a:p>
                    <a:p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ာ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ရေ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ျ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ော်ဖျန်း</a:t>
                      </a:r>
                      <a:endParaRPr lang="en-US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ြ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ီ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း(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)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ွ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င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ု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ဲ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/၂အိတ်ထဲ့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ိ</a:t>
                      </a:r>
                      <a:r>
                        <a:rPr lang="my-MM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့်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ဝင်ချိန်နှင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့် </a:t>
                      </a:r>
                      <a:r>
                        <a:rPr lang="en-US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ပန်းဖြိုင်ချိန</a:t>
                      </a:r>
                      <a:r>
                        <a:rPr lang="en-US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်(ပုလဲ၁/၂+ပိုတက်၁/၃အိတ်ထဲ့)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43342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A5669-EB39-B278-A268-567E89D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7475" y="4733136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30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23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C21C-9F98-4855-B603-8F6049269420}" type="slidenum">
              <a:rPr lang="en-US" smtClean="0"/>
              <a:t>31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1386" y="0"/>
            <a:ext cx="8761228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8838" indent="-858838">
              <a:lnSpc>
                <a:spcPct val="114000"/>
              </a:lnSpc>
            </a:pPr>
            <a:r>
              <a:rPr lang="my-MM" sz="16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ဇယား(၅) ၂၀၂၃</a:t>
            </a:r>
            <a:r>
              <a:rPr lang="en-US" sz="16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-</a:t>
            </a:r>
            <a:r>
              <a:rPr lang="my-MM" sz="16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၂၀၂၄ ခုနှစ်၊ မိုးရာသီ သီးထပ်သီးနှံပုံစံ</a:t>
            </a:r>
            <a:r>
              <a:rPr lang="en-US" sz="16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(</a:t>
            </a:r>
            <a:r>
              <a:rPr lang="my-MM" sz="16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၁၀</a:t>
            </a:r>
            <a:r>
              <a:rPr lang="en-US" sz="16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) </a:t>
            </a:r>
            <a:r>
              <a:rPr lang="my-MM" sz="16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မျိုး  စိုက်ပျိုး သောအကွက်များ၏ မစိုက်ပျိုးမီ မြေနမူနာဓာတ်ခွဲ တွေ့ရှိချက်အဖြေများ</a:t>
            </a:r>
            <a:endParaRPr lang="en-US" sz="1600" b="1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950370"/>
              </p:ext>
            </p:extLst>
          </p:nvPr>
        </p:nvGraphicFramePr>
        <p:xfrm>
          <a:off x="191386" y="645834"/>
          <a:ext cx="8595364" cy="4023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5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8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8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8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8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8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8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88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88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0792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အကွက်အမှတ်</a:t>
                      </a:r>
                      <a:endParaRPr lang="en-US" sz="8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မြေချဉ်ငံကိန်း </a:t>
                      </a:r>
                      <a:endParaRPr lang="en-US" sz="800"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(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pH)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နိုက်ထရိုဂျင်</a:t>
                      </a:r>
                      <a:endParaRPr lang="en-US" sz="800"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ဓာတ် ပါဝင်မှု 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Available N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ဖော့စဖိတ်</a:t>
                      </a:r>
                      <a:endParaRPr lang="en-US" sz="800"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ဓာတ် ပါဝင်မှု 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Available P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ပိုတက်ဆီယမ်</a:t>
                      </a:r>
                      <a:endParaRPr lang="en-US" sz="800"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ဓာတ် ပါဝင်မှု 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Available K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သစ်ဆွေးဓာတ်</a:t>
                      </a:r>
                      <a:endParaRPr lang="en-US" sz="800" dirty="0"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(</a:t>
                      </a:r>
                      <a:r>
                        <a:rPr lang="en-US" sz="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Organic Matter)</a:t>
                      </a:r>
                      <a:endParaRPr lang="en-US" sz="8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reaction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rating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mg/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kg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rating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mg/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kg</a:t>
                      </a:r>
                      <a:endParaRPr lang="en-US" sz="8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rating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mg/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kg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rating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%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rating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ပဲပုပ်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MA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၆၈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၃၁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High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၆၄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၉၁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ပဲပုပ်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၅.၉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MA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၆၅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၂၄.၀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H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၅၄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၁.၆၁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ပဲတီစိမ်း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MA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၇၀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၁၆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၇၄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၈၇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ပဲတီစိမ်း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MA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၆၅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၂၀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၈၁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၉၃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ဟင်းသီးဟင်းရွက်</a:t>
                      </a:r>
                      <a:endParaRPr lang="en-US" sz="8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SA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၆၅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၂၀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၁၀၅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၀၄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ဟင်းသီးဟင်းရွက်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MA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၈၀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၂၆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H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၁၃၅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၉၉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ပဲတီစိမ်း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MA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၇၀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၁၅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၉၅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၇၄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ပဲတီစိမ်း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MA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၇၂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၂၄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H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၁၀၃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၀၀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၆.၀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MA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၆၈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၂၇.၄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H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၆၃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၀.၈၄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၅.၆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MA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၇၁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၂၅.၄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H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၅၈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၀.၉၉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နှမ်း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SA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၆၅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၂၁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H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၆၄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၉၈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နှမ်း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SA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၇၆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၂၇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H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၆၆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၉၃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၇-၁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7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၇-၂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7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SA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၅၉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၂၂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H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၇၇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၁၃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7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SA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၈၅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၁၉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၁၀၅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၃၅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7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MA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၇၅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၂၇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H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၈၂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၄၇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7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SA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၈၁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၁၅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၈၆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၅၈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7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ဝါ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SA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၇၅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၂၄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H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၈၁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၃၈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7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ဝါ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SA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၆၅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၁၈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၉၁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၀၃</a:t>
                      </a:r>
                      <a:endParaRPr lang="en-US" sz="8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Low</a:t>
                      </a:r>
                      <a:endParaRPr lang="en-US" sz="8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46818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Pyidaungsu" pitchFamily="34" charset="0"/>
                <a:cs typeface="Pyidaungsu" pitchFamily="34" charset="0"/>
              </a:rPr>
              <a:t>MA= Moderately Acid(</a:t>
            </a:r>
            <a:r>
              <a:rPr lang="my-MM" sz="1200" b="1" dirty="0">
                <a:latin typeface="Pyidaungsu" pitchFamily="34" charset="0"/>
                <a:cs typeface="Pyidaungsu" pitchFamily="34" charset="0"/>
              </a:rPr>
              <a:t>အသင့်အတင့်ချဉ်)</a:t>
            </a:r>
            <a:r>
              <a:rPr lang="en-US" sz="1200" dirty="0">
                <a:latin typeface="Pyidaungsu" pitchFamily="34" charset="0"/>
                <a:cs typeface="Pyidaungsu" pitchFamily="34" charset="0"/>
              </a:rPr>
              <a:t> *Excessive=(</a:t>
            </a:r>
            <a:r>
              <a:rPr lang="my-MM" sz="1200" b="1" dirty="0">
                <a:latin typeface="Pyidaungsu" pitchFamily="34" charset="0"/>
                <a:cs typeface="Pyidaungsu" pitchFamily="34" charset="0"/>
              </a:rPr>
              <a:t>ပါဝင်မှုအလွန်များသောအဆင့်)</a:t>
            </a:r>
            <a:r>
              <a:rPr lang="en-US" sz="1200" dirty="0">
                <a:latin typeface="Pyidaungsu" pitchFamily="34" charset="0"/>
                <a:cs typeface="Pyidaungsu" pitchFamily="34" charset="0"/>
              </a:rPr>
              <a:t>   *H=High level (</a:t>
            </a:r>
            <a:r>
              <a:rPr lang="my-MM" sz="1200" b="1" dirty="0">
                <a:latin typeface="Pyidaungsu" pitchFamily="34" charset="0"/>
                <a:cs typeface="Pyidaungsu" pitchFamily="34" charset="0"/>
              </a:rPr>
              <a:t>ပါဝင်မှုများသောအဆင့်)</a:t>
            </a:r>
            <a:r>
              <a:rPr lang="en-US" sz="1200" dirty="0">
                <a:latin typeface="Pyidaungsu" pitchFamily="34" charset="0"/>
                <a:cs typeface="Pyidaungsu" pitchFamily="34" charset="0"/>
              </a:rPr>
              <a:t> *M= Medium Level (</a:t>
            </a:r>
            <a:r>
              <a:rPr lang="my-MM" sz="1200" b="1" dirty="0">
                <a:latin typeface="Pyidaungsu" pitchFamily="34" charset="0"/>
                <a:cs typeface="Pyidaungsu" pitchFamily="34" charset="0"/>
              </a:rPr>
              <a:t>ပါဝင်မှုအသင့်အတင့် အတင့်) </a:t>
            </a:r>
            <a:r>
              <a:rPr lang="en-US" sz="1200" dirty="0">
                <a:latin typeface="Pyidaungsu" pitchFamily="34" charset="0"/>
                <a:cs typeface="Pyidaungsu" pitchFamily="34" charset="0"/>
              </a:rPr>
              <a:t> *L=Low Level (</a:t>
            </a:r>
            <a:r>
              <a:rPr lang="my-MM" sz="1200" b="1" dirty="0">
                <a:latin typeface="Pyidaungsu" pitchFamily="34" charset="0"/>
                <a:cs typeface="Pyidaungsu" pitchFamily="34" charset="0"/>
              </a:rPr>
              <a:t>ပါဝင်မှုနည်းသောအဆင့်)</a:t>
            </a:r>
            <a:endParaRPr lang="en-US" sz="12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B03F8CF-288D-5C9D-ACEE-9698133463BB}"/>
              </a:ext>
            </a:extLst>
          </p:cNvPr>
          <p:cNvSpPr txBox="1">
            <a:spLocks/>
          </p:cNvSpPr>
          <p:nvPr/>
        </p:nvSpPr>
        <p:spPr>
          <a:xfrm>
            <a:off x="8587469" y="4677381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pPr/>
              <a:t>31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76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15195"/>
            <a:ext cx="9065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8838" indent="-858838"/>
            <a:r>
              <a:rPr lang="my-MM" sz="16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ဇယား(၆) ၂၀၂၃</a:t>
            </a:r>
            <a:r>
              <a:rPr lang="en-US" sz="16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-</a:t>
            </a:r>
            <a:r>
              <a:rPr lang="my-MM" sz="16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၂၀၂၄ ခုနှစ်၊ မိုးနှောင်းရာသီ သီးထပ်သီးနှံပုံစံ</a:t>
            </a:r>
            <a:r>
              <a:rPr lang="en-US" sz="16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(</a:t>
            </a:r>
            <a:r>
              <a:rPr lang="my-MM" sz="16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၁၀</a:t>
            </a:r>
            <a:r>
              <a:rPr lang="en-US" sz="16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) </a:t>
            </a:r>
            <a:r>
              <a:rPr lang="my-MM" sz="16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မျိုး စိုက်ပျိုးသောအကွက်များ၏ မစိုက်ပျိုးမီ မြေနမူနာဓာတ်ခွဲ တွေ့ရှိချက်အဖြေများ</a:t>
            </a:r>
            <a:endParaRPr lang="en-US" sz="1600" b="1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96715"/>
              </p:ext>
            </p:extLst>
          </p:nvPr>
        </p:nvGraphicFramePr>
        <p:xfrm>
          <a:off x="78059" y="529120"/>
          <a:ext cx="8595364" cy="4297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5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8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8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8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8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8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8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88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88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7267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 dirty="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အကွက်အမှတ်</a:t>
                      </a:r>
                      <a:endParaRPr lang="en-US" sz="800" dirty="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သီးနှံ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မြေချဉ်ငံကိန်း </a:t>
                      </a:r>
                      <a:endParaRPr lang="en-US" sz="800">
                        <a:effectLst/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pH)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နိုက်ထရိုဂျင်</a:t>
                      </a:r>
                      <a:endParaRPr lang="en-US" sz="800">
                        <a:effectLst/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ဓာတ် ပါဝင်မှု 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Available N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ဖော့စဖိတ်</a:t>
                      </a:r>
                      <a:endParaRPr lang="en-US" sz="800">
                        <a:effectLst/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ဓာတ် ပါဝင်မှု 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Available P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ပိုတက်ဆီယမ်</a:t>
                      </a:r>
                      <a:endParaRPr lang="en-US" sz="800">
                        <a:effectLst/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ဓာတ် ပါဝင်မှု 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Available K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 dirty="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သစ်ဆွေးဓာတ်</a:t>
                      </a:r>
                      <a:endParaRPr lang="en-US" sz="800" dirty="0">
                        <a:effectLst/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 dirty="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(</a:t>
                      </a:r>
                      <a:r>
                        <a:rPr lang="en-US" sz="800" dirty="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Organic Matter)</a:t>
                      </a:r>
                      <a:endParaRPr lang="en-US" sz="800" dirty="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reaction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rating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mg/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kg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rating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mg/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kg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rating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mg/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kg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rating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%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rating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နေကြာ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၈၅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MA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၆၃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၃၁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H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၅၀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၇၇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နေကြာ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၉၆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MA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၇၂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၅၅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EX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၅၄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၂၂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ပိုက်ဆံလျှော်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၅၈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MA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၇၈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 dirty="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၂၆</a:t>
                      </a:r>
                      <a:r>
                        <a:rPr lang="en-US" sz="800" dirty="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 dirty="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၇</a:t>
                      </a:r>
                      <a:endParaRPr lang="en-US" sz="800" dirty="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H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၄၃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၀၆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ပိုက်ဆံလျှော်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၆၈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MA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၄၉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၂၇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၉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H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၄၅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၄၈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အစေ့ထုတ်ပြောင်း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၅.၅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MA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 dirty="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၆၁</a:t>
                      </a:r>
                      <a:endParaRPr lang="en-US" sz="800" dirty="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၂၀.၄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၅၆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၁.၁၂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အစေ့ထုတ်ပြောင်း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၅.၃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MA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၇၁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၂၃.၁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H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၄၈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၁.၁၄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မြေပဲ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၈၉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MA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၅၉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၃၀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၈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H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၄၀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၁၀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မြေပဲ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၉၂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MA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၅၈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၄၆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၈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EX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၅၄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၂၆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ကြက်သွန်နီ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၁၁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SA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၅၆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၅၀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EX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၈၇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၂၉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ကြက်သွန်နီ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၂၀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SA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၇၀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၅၈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၈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EX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၁၄၁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၃၉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မတ်ပဲ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၁၂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SA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၅၆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၂၇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၇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H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၃၇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၂၈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မတ်ပဲ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၁၅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SA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၅၆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၂၆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H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၂၈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၂၄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9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၇-၁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စပါးလမိုင်း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၇-၂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စပါးလမိုင်း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9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၈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ဖူးစားပြောင်း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၁၃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SA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၆၃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၂၈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H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၄၉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၇၉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9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၈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ဖူးစားပြောင်း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၂၁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SA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၆၆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၄၅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EX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၅၉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၇၀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9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၉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ကုလားပဲ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၉၅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MA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၇၁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၅၁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EX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၆၂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၃၃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9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၉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ကုလားပဲ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၀၀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MA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၇၃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၄၀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၉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EX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၆၇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၄၃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9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၁၀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ဆီမုန်ညင်း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၄၅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SA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၇၁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၂၈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H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၃၅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၀၁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9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၁၀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ဆီမုန်ညင်း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၄၁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SA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၆၆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၅၁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၉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EX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၅၈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  <a:r>
                        <a:rPr lang="en-US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.</a:t>
                      </a:r>
                      <a:r>
                        <a:rPr lang="my-MM" sz="8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၄၇</a:t>
                      </a:r>
                      <a:endParaRPr lang="en-US" sz="8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Low</a:t>
                      </a:r>
                      <a:endParaRPr lang="en-US" sz="800" dirty="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42982" marR="42982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932A0C4-8D6B-493D-0756-B1FB58788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2073" y="464392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32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1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70099" y="186223"/>
            <a:ext cx="67021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yidaungsu" pitchFamily="34" charset="0"/>
                <a:ea typeface="Times New Roman" pitchFamily="18" charset="0"/>
                <a:cs typeface="Pyidaungsu" pitchFamily="34" charset="0"/>
              </a:rPr>
              <a:t>ဇယား(၇) ရေသွင်းနည်းစနစ်အလိုက် စမ်းသပ်သီးနှံများ၏ ရေသုံးစွဲမှု </a:t>
            </a:r>
            <a:endParaRPr kumimoji="0" lang="my-MM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Pyidaungsu" pitchFamily="34" charset="0"/>
              <a:cs typeface="Pyidaungsu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987856"/>
              </p:ext>
            </p:extLst>
          </p:nvPr>
        </p:nvGraphicFramePr>
        <p:xfrm>
          <a:off x="470099" y="771447"/>
          <a:ext cx="7720714" cy="3277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77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1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31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111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 dirty="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သီးနှံ</a:t>
                      </a:r>
                      <a:endParaRPr lang="en-US" sz="1100" kern="100" dirty="0">
                        <a:effectLst/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 dirty="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သီးနှံအမည်</a:t>
                      </a:r>
                      <a:endParaRPr lang="en-US" sz="1100" kern="100" dirty="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ရေသွင်းစနစ်အလိုက်တစ်ဧက ရေလိုအပ်ချက် (ဂါလန်)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သမရိုးကျ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Drip</a:t>
                      </a:r>
                      <a:endParaRPr lang="en-US" sz="1100" kern="100" dirty="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Sprinkler</a:t>
                      </a:r>
                      <a:endParaRPr lang="en-US" sz="1100" kern="100" dirty="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Rain Drops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Rain Gun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AWD</a:t>
                      </a: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ရေထိန်း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စနစ်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အစေ့ထုတ်ပြောင်း၊ ဖူးစားပြောင်း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၃၁၅၀၀၀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၂၈၁၀၀၀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၂၀၈၀၀၀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၁၈၄၀၀၀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၂၁၆၈၀၀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၁၉၂၀၀၀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 dirty="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မြေပဲ</a:t>
                      </a:r>
                      <a:endParaRPr lang="en-US" sz="1100" kern="100" dirty="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၃၀၂၇၀၀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၁၈၂၀၀၀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၁၆၉၀၀၀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6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မတ်ပဲ၊ ပဲတီစိမ်း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၂၁၄၃၀၀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၆၉၉၃၀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၁၃၆၀၀၀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ကြက်သွန်နီ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၃၉၇၀၀၀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၂၆၀၀၀၀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၂၄၈၀၀၀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6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နေကြာ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၂၈၅၉၀၀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၁၅၆၅၀၀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နှမ်း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၂၇၇၇၀၀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၁၄၀၀၀၀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8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ဝါ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၆၆၄၀၀၀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၁၆၆၅၀၀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၃၁၂၀၀၀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၃၂၅၂၀၀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2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စပါး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၁၂၀၀၀၀၀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-</a:t>
                      </a:r>
                      <a:endParaRPr lang="en-US" sz="1100" kern="10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300" kern="1200" dirty="0"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၇၄၂၀၀၀</a:t>
                      </a:r>
                      <a:endParaRPr lang="en-US" sz="1100" kern="100" dirty="0">
                        <a:effectLst/>
                        <a:latin typeface="Pyidaungsu" panose="020B0502040204020203" pitchFamily="34" charset="0"/>
                        <a:ea typeface="Calibri"/>
                        <a:cs typeface="Pyidaungsu" panose="020B0502040204020203" pitchFamily="34" charset="0"/>
                      </a:endParaRPr>
                    </a:p>
                  </a:txBody>
                  <a:tcPr marL="67105" marR="6710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D549022-08CB-B07B-559A-63B4CE06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147" y="464392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33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67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84" y="327227"/>
            <a:ext cx="8494085" cy="3795547"/>
          </a:xfrm>
        </p:spPr>
        <p:txBody>
          <a:bodyPr>
            <a:normAutofit/>
          </a:bodyPr>
          <a:lstStyle/>
          <a:p>
            <a:pPr algn="just">
              <a:lnSpc>
                <a:spcPct val="114000"/>
              </a:lnSpc>
            </a:pP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ရေသွင်းနည်းစနစ်များစမ်းသပ်ဆောင်ရွက်ရာတွင် </a:t>
            </a:r>
            <a:r>
              <a:rPr lang="my-MM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ဝါ၊ ကြက်သွန်နီ၊ ပဲတီစိမ်း၊ မြေပဲ၊ နှမ်းသီးနှံ</a:t>
            </a: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များတွင်</a:t>
            </a:r>
            <a:r>
              <a:rPr lang="my-MM" sz="20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ရေမွှားဖျန်းစနစ် </a:t>
            </a:r>
            <a:r>
              <a:rPr lang="en-US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(Over-head or </a:t>
            </a:r>
            <a:r>
              <a:rPr lang="my-MM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Sprinkler</a:t>
            </a:r>
            <a:r>
              <a:rPr lang="en-US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 Irrigation)</a:t>
            </a:r>
            <a:r>
              <a:rPr lang="my-MM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ကို အသုံးပြုခဲ့ရာ သီးနှံအလိုက် </a:t>
            </a:r>
            <a:r>
              <a:rPr lang="my-MM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သမရိုးကျရေသွင်းနည်းစနစ်ထက် ၃၅၂၀၀၀-၁၃၇၀၀၀ ဂါလန် ရေချွေတာ သုံးစွဲနိုင်ခဲ့ပါသည်။</a:t>
            </a:r>
            <a:endParaRPr lang="en-US" sz="2000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my-MM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အစေ့ထုတ်ပြောင်း၊ ဖူးစားပြောင်း </a:t>
            </a: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သီးနှံများတွင် </a:t>
            </a:r>
            <a:r>
              <a:rPr lang="my-MM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မိုးရွာသည့်ပုံစံဖြင့် ရေပေးသွင်းခြင်း </a:t>
            </a: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Rain Gun Irrigation</a:t>
            </a: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)ကို အသုံးပြုခဲ့ပြီး </a:t>
            </a:r>
            <a:r>
              <a:rPr lang="my-MM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ပုံမှန်ရေသွင်းသောစနစ်ထက် ၉၈၂၀၀- ၈၉၀၀၀ ဂါလန် ရေချွေတာနိုင်ခဲ့ပါသည်။</a:t>
            </a:r>
            <a:r>
              <a:rPr lang="en-US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 </a:t>
            </a:r>
          </a:p>
          <a:p>
            <a:pPr algn="just">
              <a:lnSpc>
                <a:spcPct val="114000"/>
              </a:lnSpc>
            </a:pPr>
            <a:r>
              <a:rPr lang="my-MM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စပါးသီးနှံတွင် </a:t>
            </a: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တောင်သူသုံးစွဲနေသော </a:t>
            </a:r>
            <a:r>
              <a:rPr lang="my-MM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သမရိုးကျ</a:t>
            </a:r>
            <a:r>
              <a:rPr lang="en-US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ရေသွင်းနည်းစနစ်ထက် စိုတစ်လှည့် ခြောက်တစ်ခါ ရေသွင်းနည်းစနစ် ဖြင့် ရေပေးသွင်းခဲ့ရာ ၄၅၈၀၀၀</a:t>
            </a:r>
            <a:r>
              <a:rPr lang="en-US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ဂါလန် ရေပေးသွင်းမှု သက်သာ၍ </a:t>
            </a: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ရေကို ချွေတာစွာ အသုံးပြုနိုင်ခဲ့ပါသည်။</a:t>
            </a:r>
            <a:endParaRPr lang="en-US" sz="20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BA78F74-6D4D-A5AF-5BB4-DBE8CDA9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147" y="464392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34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76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P\20221227_095144.jpg">
            <a:extLst>
              <a:ext uri="{FF2B5EF4-FFF2-40B4-BE49-F238E27FC236}">
                <a16:creationId xmlns:a16="http://schemas.microsoft.com/office/drawing/2014/main" id="{233B540A-31CC-4E10-92E3-748FA376E12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/>
          <a:stretch/>
        </p:blipFill>
        <p:spPr bwMode="auto">
          <a:xfrm>
            <a:off x="942806" y="2470151"/>
            <a:ext cx="3346583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ED4B5D-6C51-4F6F-89DE-75BAB51C2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6" y="223520"/>
            <a:ext cx="3423401" cy="2133599"/>
          </a:xfrm>
          <a:prstGeom prst="rect">
            <a:avLst/>
          </a:prstGeom>
        </p:spPr>
      </p:pic>
      <p:pic>
        <p:nvPicPr>
          <p:cNvPr id="8" name="Picture 7" descr="C:\Users\User\Desktop\CP\320338027_2547092242097996_6165546682902201860_n.jpg">
            <a:extLst>
              <a:ext uri="{FF2B5EF4-FFF2-40B4-BE49-F238E27FC236}">
                <a16:creationId xmlns:a16="http://schemas.microsoft.com/office/drawing/2014/main" id="{8D0D9AF3-1BFF-4CEE-A7DB-7535DC2C6D1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/>
          <a:stretch/>
        </p:blipFill>
        <p:spPr bwMode="auto">
          <a:xfrm>
            <a:off x="5122730" y="2120052"/>
            <a:ext cx="3240701" cy="3023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6F1959-DEBD-45EE-ACFA-D8F4DF2F8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730" y="81280"/>
            <a:ext cx="3240701" cy="2571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51536D-8C58-4EAD-B57E-7798931F70E3}"/>
              </a:ext>
            </a:extLst>
          </p:cNvPr>
          <p:cNvSpPr txBox="1"/>
          <p:nvPr/>
        </p:nvSpPr>
        <p:spPr>
          <a:xfrm>
            <a:off x="1686560" y="223520"/>
            <a:ext cx="19913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Drip </a:t>
            </a:r>
            <a:r>
              <a:rPr lang="my-MM" dirty="0"/>
              <a:t>ရ</a:t>
            </a:r>
            <a:r>
              <a:rPr lang="en-US" dirty="0"/>
              <a:t>ေ</a:t>
            </a:r>
            <a:r>
              <a:rPr lang="my-MM" dirty="0"/>
              <a:t>စ</a:t>
            </a:r>
            <a:r>
              <a:rPr lang="en-US" dirty="0"/>
              <a:t>က</a:t>
            </a:r>
            <a:r>
              <a:rPr lang="my-MM" dirty="0"/>
              <a:t>်</a:t>
            </a:r>
            <a:r>
              <a:rPr lang="en-US" dirty="0"/>
              <a:t>ခ</a:t>
            </a:r>
            <a:r>
              <a:rPr lang="my-MM" dirty="0"/>
              <a:t>ျ</a:t>
            </a:r>
            <a:r>
              <a:rPr lang="en-US" dirty="0"/>
              <a:t>စ</a:t>
            </a:r>
            <a:r>
              <a:rPr lang="my-MM" dirty="0"/>
              <a:t>န</a:t>
            </a:r>
            <a:r>
              <a:rPr lang="en-US" dirty="0"/>
              <a:t>စ</a:t>
            </a:r>
            <a:r>
              <a:rPr lang="my-MM" dirty="0"/>
              <a:t>်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98E7FA-0189-4CCE-8F8F-102EB8512D1A}"/>
              </a:ext>
            </a:extLst>
          </p:cNvPr>
          <p:cNvSpPr txBox="1"/>
          <p:nvPr/>
        </p:nvSpPr>
        <p:spPr>
          <a:xfrm>
            <a:off x="5466080" y="172720"/>
            <a:ext cx="19913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Rain drop မ</a:t>
            </a:r>
            <a:r>
              <a:rPr lang="my-MM" dirty="0"/>
              <a:t>ိ</a:t>
            </a:r>
            <a:r>
              <a:rPr lang="en-US" dirty="0"/>
              <a:t>ု</a:t>
            </a:r>
            <a:r>
              <a:rPr lang="my-MM" dirty="0"/>
              <a:t>း</a:t>
            </a:r>
            <a:r>
              <a:rPr lang="en-US" dirty="0"/>
              <a:t>ဖ</a:t>
            </a:r>
            <a:r>
              <a:rPr lang="my-MM" dirty="0"/>
              <a:t>ွ</a:t>
            </a:r>
            <a:r>
              <a:rPr lang="en-US" dirty="0" err="1"/>
              <a:t>ဲစ</a:t>
            </a:r>
            <a:r>
              <a:rPr lang="my-MM" dirty="0"/>
              <a:t>န</a:t>
            </a:r>
            <a:r>
              <a:rPr lang="en-US" dirty="0"/>
              <a:t>စ</a:t>
            </a:r>
            <a:r>
              <a:rPr lang="my-MM" dirty="0"/>
              <a:t>်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E272CB-5F28-432C-B19F-DA30C73DC1A7}"/>
              </a:ext>
            </a:extLst>
          </p:cNvPr>
          <p:cNvSpPr txBox="1"/>
          <p:nvPr/>
        </p:nvSpPr>
        <p:spPr>
          <a:xfrm>
            <a:off x="1780318" y="2387084"/>
            <a:ext cx="19913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Rain gun မ</a:t>
            </a:r>
            <a:r>
              <a:rPr lang="my-MM" dirty="0"/>
              <a:t>ိ</a:t>
            </a:r>
            <a:r>
              <a:rPr lang="en-US" dirty="0"/>
              <a:t>ု</a:t>
            </a:r>
            <a:r>
              <a:rPr lang="my-MM" dirty="0"/>
              <a:t>း</a:t>
            </a:r>
            <a:r>
              <a:rPr lang="en-US" dirty="0" err="1"/>
              <a:t>တုစ</a:t>
            </a:r>
            <a:r>
              <a:rPr lang="my-MM" dirty="0"/>
              <a:t>န</a:t>
            </a:r>
            <a:r>
              <a:rPr lang="en-US" dirty="0"/>
              <a:t>စ</a:t>
            </a:r>
            <a:r>
              <a:rPr lang="my-MM" dirty="0"/>
              <a:t>်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0B415A-C205-4A3C-B324-D94A6751DC55}"/>
              </a:ext>
            </a:extLst>
          </p:cNvPr>
          <p:cNvSpPr txBox="1"/>
          <p:nvPr/>
        </p:nvSpPr>
        <p:spPr>
          <a:xfrm>
            <a:off x="5962851" y="4277038"/>
            <a:ext cx="19913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Sprinkler </a:t>
            </a:r>
            <a:r>
              <a:rPr lang="my-MM" dirty="0"/>
              <a:t>ရ</a:t>
            </a:r>
            <a:r>
              <a:rPr lang="en-US" dirty="0"/>
              <a:t>ေ</a:t>
            </a:r>
            <a:r>
              <a:rPr lang="my-MM" dirty="0"/>
              <a:t>ဖ</a:t>
            </a:r>
            <a:r>
              <a:rPr lang="en-US" dirty="0"/>
              <a:t>ျ</a:t>
            </a:r>
            <a:r>
              <a:rPr lang="my-MM" dirty="0"/>
              <a:t>န</a:t>
            </a:r>
            <a:r>
              <a:rPr lang="en-US" dirty="0"/>
              <a:t>်</a:t>
            </a:r>
            <a:r>
              <a:rPr lang="my-MM" dirty="0"/>
              <a:t>း</a:t>
            </a:r>
            <a:r>
              <a:rPr lang="en-US" dirty="0"/>
              <a:t>စ</a:t>
            </a:r>
            <a:r>
              <a:rPr lang="my-MM" dirty="0"/>
              <a:t>န</a:t>
            </a:r>
            <a:r>
              <a:rPr lang="en-US" dirty="0"/>
              <a:t>စ</a:t>
            </a:r>
            <a:r>
              <a:rPr lang="my-MM" dirty="0"/>
              <a:t>်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8D027-A17E-447E-93B0-4B895069FA4A}"/>
              </a:ext>
            </a:extLst>
          </p:cNvPr>
          <p:cNvSpPr txBox="1"/>
          <p:nvPr/>
        </p:nvSpPr>
        <p:spPr>
          <a:xfrm>
            <a:off x="1314027" y="2120052"/>
            <a:ext cx="267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Source_Internet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C39F80-A68D-4164-9F06-0B6702C5D1F5}"/>
              </a:ext>
            </a:extLst>
          </p:cNvPr>
          <p:cNvSpPr txBox="1"/>
          <p:nvPr/>
        </p:nvSpPr>
        <p:spPr>
          <a:xfrm>
            <a:off x="1113145" y="4721438"/>
            <a:ext cx="267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Source_DAR</a:t>
            </a:r>
            <a:r>
              <a:rPr lang="en-US" sz="1400" dirty="0">
                <a:solidFill>
                  <a:schemeClr val="bg1"/>
                </a:solidFill>
              </a:rPr>
              <a:t> Field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A7FAF4-FCA3-4266-AECA-0D4F62FA540E}"/>
              </a:ext>
            </a:extLst>
          </p:cNvPr>
          <p:cNvSpPr txBox="1"/>
          <p:nvPr/>
        </p:nvSpPr>
        <p:spPr>
          <a:xfrm>
            <a:off x="4781974" y="4836132"/>
            <a:ext cx="267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Source_DAR</a:t>
            </a:r>
            <a:r>
              <a:rPr lang="en-US" sz="1400" dirty="0">
                <a:solidFill>
                  <a:schemeClr val="bg1"/>
                </a:solidFill>
              </a:rPr>
              <a:t> Field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A7FAF4-FCA3-4266-AECA-0D4F62FA540E}"/>
              </a:ext>
            </a:extLst>
          </p:cNvPr>
          <p:cNvSpPr txBox="1"/>
          <p:nvPr/>
        </p:nvSpPr>
        <p:spPr>
          <a:xfrm>
            <a:off x="5074139" y="2387084"/>
            <a:ext cx="267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Source_DAR</a:t>
            </a:r>
            <a:r>
              <a:rPr lang="en-US" sz="1400" dirty="0">
                <a:solidFill>
                  <a:schemeClr val="bg1"/>
                </a:solidFill>
              </a:rPr>
              <a:t> Field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3DCE6B3-C17F-3FCC-36BD-F01709C2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77" y="472143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35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60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957" y="610654"/>
            <a:ext cx="8494085" cy="312717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ထိရောက်သော ရေသွင်းနည်းစနစ်များကို အသုံးပြုလျှင် ကနဦးကုန်ကျစရိတ် ရှိသော်လည်း ရေရှည်အသုံးပြုခြင်းအားဖြင့် ရေကိုချွေတာနိုင်သည့်အပြင် ကောင်းမွန်သော အထွက်နှုန်းကို ရရှိနိုင်မည် ဖြစ်ပါသည်။</a:t>
            </a:r>
            <a:endParaRPr lang="en-US" sz="20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၂၀၂၃-၂၀၂၄ ခုနှစ် မိုးနှောင်းရာသီ သီးနှံစိုက်ပျိုးရာသီ၌ ရွာသွန်းသော မိုးရေချိန်မှာ ၃၃.၂ မီလီမီတာသာ ရရှိပြီး လွန်စွာနည်းပါး၍ သီးနှံများအောင်မြင်ဖြစ်ထွန်းရန်</a:t>
            </a:r>
            <a:r>
              <a:rPr lang="en-US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အတွက် သွင်းရေ လိုအပ်ပါသည်။ ထို့သို့ရေပေးသွင်းရာတွင် ရေလေလွင့်ဆုံးရှုံးမှု နည်းစေရန်အတွက် သီးနှံအလိုက် သင့်လျှော်သော ရေသွင်းစနစ်များကို ဆောင်ရွက်ရပါသည်။</a:t>
            </a:r>
            <a:endParaRPr lang="en-US" sz="20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DFB449F-6997-90B2-EC0F-A4CAF407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147" y="464392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36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05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81881"/>
            <a:ext cx="90494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ctr"/>
              </a:tabLst>
            </a:pPr>
            <a:r>
              <a:rPr kumimoji="0" lang="my-MM" sz="1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Pyidaungsu" pitchFamily="34" charset="0"/>
                <a:ea typeface="Times New Roman" pitchFamily="18" charset="0"/>
                <a:cs typeface="Pyidaungsu" pitchFamily="34" charset="0"/>
              </a:rPr>
              <a:t>၂၀၂၃-၂၀၂၄ ခုနှစ်၊ မိုးရာသီအတွင်း စမ်းသပ်စိုက်ပျိုးဆောင်ရွက်ခဲ့သော သီးနှံ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Pyidaungsu" pitchFamily="34" charset="0"/>
                <a:ea typeface="Times New Roman" pitchFamily="18" charset="0"/>
                <a:cs typeface="Pyidaungsu" pitchFamily="34" charset="0"/>
              </a:rPr>
              <a:t>များ</a:t>
            </a:r>
            <a:r>
              <a:rPr kumimoji="0" lang="my-MM" sz="1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Pyidaungsu" pitchFamily="34" charset="0"/>
                <a:ea typeface="Times New Roman" pitchFamily="18" charset="0"/>
                <a:cs typeface="Pyidaungsu" pitchFamily="34" charset="0"/>
              </a:rPr>
              <a:t>၏ 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Pyidaungsu" pitchFamily="34" charset="0"/>
              <a:ea typeface="Times New Roman" pitchFamily="18" charset="0"/>
              <a:cs typeface="Pyidaungsu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ctr"/>
              </a:tabLst>
            </a:pPr>
            <a:r>
              <a:rPr kumimoji="0" lang="my-MM" sz="1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Pyidaungsu" pitchFamily="34" charset="0"/>
                <a:ea typeface="Times New Roman" pitchFamily="18" charset="0"/>
                <a:cs typeface="Pyidaungsu" pitchFamily="34" charset="0"/>
              </a:rPr>
              <a:t>အထွက်နှုန်း၊ ကုန်ကျစရိတ်၊ ဝင်ငွေနှင့် အကျိုးအမြတ်</a:t>
            </a:r>
            <a:endParaRPr kumimoji="0" lang="my-MM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858395"/>
              </p:ext>
            </p:extLst>
          </p:nvPr>
        </p:nvGraphicFramePr>
        <p:xfrm>
          <a:off x="126998" y="666656"/>
          <a:ext cx="8922409" cy="4310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8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9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၂၀၂၃-၂၄ မိုး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အထွက်နှုန်း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ဝင်ငွေ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ကုန်ကျ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စရိတ်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 အကျိုး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အမြတ်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8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၁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 (ရတနာတိုး)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၁၀၅ တင်း/ဧက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၁၆၈၀၀၀၀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၆၀၉၅၀၀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၁၀၇၀၅၀၀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62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၂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စပါးတစ်မိုးနှစ်သီး (ရတနာတိုး)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ပထမသီး- ၁၀၃ တင်း၊ဒုတိယသီး - ၉၇ တင်း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၂၀၀ တင်း/ဧက(၂ သီး)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၃၂၀၀၀၀၀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၁၁၀၀၀၀၀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၂၁၀၀၀၀၀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38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၃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စပါး(ရွှေသွယ်ရင်)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၁၀၁ တင်း/ဧက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၁၆၆၆၅၀၀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၆၀၉၅၀၀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၁၀၅၇၀၀၀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8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၄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 (ဆင်းသုခ)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၁၀၃ တင်း/ဧက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၁၈၅၄၀၀၀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၆၀၉၅၀၀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၁၂၄၄၅၀၀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77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၅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စပါးတစ်မိုးနှစ်သီး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(သီးထပ်ရင်)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၉၂ တင်း/ဧက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(ဒုတိယသီး)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၁၄၇၂၀၀၀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၆၀၉၅၀၀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၈၆၂၅၀၀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38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စပါး(ဆင်းသုခ)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၁၀၂ တင်း/ဧက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၁၈၃၆၀၀၀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၆၀၉၅၀၀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၁၂၂၆၅၀၀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9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စပါးလမိုင်း ဒုတိယသီး (ပြည်တော်ရင်)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၁၀၉ တင်း/ဧက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၁၇၉၈၅၀၀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၄၅၅၅၀၀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၁၃၄၃၀၀၀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38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၈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စပါး(ရတနာတိုး)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၁၀၂ တင်း/ဧက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၁၆၃၂၀၀၀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၆၀၉၅၀၀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၁၀၂၂၅၀၀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38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၉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" algn="ctr"/>
                        </a:tabLs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စပါး(ဆင်းသုခ)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၁၀၄ တင်း/ဧက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" algn="ctr"/>
                        </a:tabLs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၁၈၇၂၀၀၀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" algn="ctr"/>
                        </a:tabLs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၆၀၉၅၀၀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" algn="ctr"/>
                        </a:tabLs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၁၂၆၂၅၀၀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38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၁၀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ပဲပုပ်-ရေဆင်း -၁၅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၁၈ တင်း/ဧက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၁၀၀၈၀၀၀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၅၀၄၀၀၀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၅၀၄၀၀၀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7509" marR="475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896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81881"/>
            <a:ext cx="90494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ctr"/>
              </a:tabLst>
            </a:pPr>
            <a:r>
              <a:rPr kumimoji="0" lang="my-MM" sz="1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Pyidaungsu" pitchFamily="34" charset="0"/>
                <a:ea typeface="Times New Roman" pitchFamily="18" charset="0"/>
                <a:cs typeface="Pyidaungsu" pitchFamily="34" charset="0"/>
              </a:rPr>
              <a:t>၂၀၂၃-၂၀၂၄ ခုနှစ်၊ မိုးနှောင်းရာသီအတွင်း စမ်းသပ်စိုက်ပျိုးဆောင်ရွက်ခဲ့သော သီးနှံ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Pyidaungsu" pitchFamily="34" charset="0"/>
                <a:ea typeface="Times New Roman" pitchFamily="18" charset="0"/>
                <a:cs typeface="Pyidaungsu" pitchFamily="34" charset="0"/>
              </a:rPr>
              <a:t>များ</a:t>
            </a:r>
            <a:r>
              <a:rPr kumimoji="0" lang="my-MM" sz="1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Pyidaungsu" pitchFamily="34" charset="0"/>
                <a:ea typeface="Times New Roman" pitchFamily="18" charset="0"/>
                <a:cs typeface="Pyidaungsu" pitchFamily="34" charset="0"/>
              </a:rPr>
              <a:t>၏ 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Pyidaungsu" pitchFamily="34" charset="0"/>
              <a:ea typeface="Times New Roman" pitchFamily="18" charset="0"/>
              <a:cs typeface="Pyidaungsu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ctr"/>
              </a:tabLst>
            </a:pPr>
            <a:r>
              <a:rPr kumimoji="0" lang="my-MM" sz="1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Pyidaungsu" pitchFamily="34" charset="0"/>
                <a:ea typeface="Times New Roman" pitchFamily="18" charset="0"/>
                <a:cs typeface="Pyidaungsu" pitchFamily="34" charset="0"/>
              </a:rPr>
              <a:t>အထွက်နှုန်း၊ ကုန်ကျစရိတ်၊ ဝင်ငွေနှင့် အကျိုးအမြတ်</a:t>
            </a:r>
            <a:endParaRPr kumimoji="0" lang="my-MM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831291"/>
              </p:ext>
            </p:extLst>
          </p:nvPr>
        </p:nvGraphicFramePr>
        <p:xfrm>
          <a:off x="215899" y="661706"/>
          <a:ext cx="8833508" cy="4304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1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0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၂၀၂၃-၂၄ မိုးနှောင်း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အထွက်နှုန်း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ဝင်ငွေ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ကုန်ကျ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စရိတ်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အကျိုး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အမြတ်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43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၁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နေကြာ(ရေဆင်းစပ်မျိုး - ၁)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၅၂ တင်း/ဧက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၁၅၆၀၀၀၀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၇၈၇၀၀၀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၇၇၃၀၀၀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1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၂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သစ်စိမ်း-ပိုက်ဆံလျှော်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၁၅၇၀၀၀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2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၃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အစေ့ထုတ်ပြောင်း(ရေဆင်း စပ်မျိုးပြောင်း-၁၀)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၈၅ တင်း/ဧက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၁၂၇၅၀၀၀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၈၈၀၅၀၀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၃၉၄၅၀၀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1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မြေပဲ (မကွေး-၁၆)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၈၃ တင်း/ဧက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၂၉၀၅၀၀၀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၆၉၇၂၅၀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၂၂၀၇၇၅၀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8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၅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ကြက်သွန်နီ (ရွှေဖလား), ရောင်းတန်းဝင်-၅၀၀၀ပိဿာ, အသေးဥ-၁၀၀၀ ပိဿာ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ပိဿာ/ဧက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၆၀၀၀၀၀၀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၁၉၅၂၅၀၀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၄၀၄၇၅၀၀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1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၆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မတ်ပဲ (ရေဆင်း-၇)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၂၃ တင်း/ဧက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၁၉၅၅၀၀၀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၆၆၃၀၀၀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၁၂၉၂၀၀၀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89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၇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စပါးလမိုင်း (ပြည်တော်ရင်)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၈၅ တင်း/ဧက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၁၃၆၀၀၀၀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၄၅၅၅၀၀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၉၀၄၅၀၀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34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၈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ဖူးစားပြောင်း(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Fancy Big F</a:t>
                      </a: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1)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၁၈၀၀၀ဖူး/ဧက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၁၈၀၀၀၀၀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၉၉၃၀၀၀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၈၀၇၀၀၀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6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၉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ကုလားပဲ (ရေဆင်း-၆)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၁၂ တင်း/ဧက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" algn="ctr"/>
                        </a:tabLs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၆၆၀၀၀၀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" algn="ctr"/>
                        </a:tabLs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၆၀၉၇၅၀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" algn="ctr"/>
                        </a:tabLs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၅၀၂၅၀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6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၁၀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ဆီမုန်ညင်း (ဒေသမျိုး)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၁၂ တင်း/ဧက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၅၇၆၀၀၀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၄၀၄၀၀၀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၁၇၂၀၀၀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706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C21C-9F98-4855-B603-8F6049269420}" type="slidenum">
              <a:rPr lang="en-US" smtClean="0"/>
              <a:t>39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81881"/>
            <a:ext cx="90494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ctr"/>
              </a:tabLst>
            </a:pPr>
            <a:r>
              <a:rPr kumimoji="0" lang="my-MM" sz="1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Pyidaungsu" pitchFamily="34" charset="0"/>
                <a:ea typeface="Times New Roman" pitchFamily="18" charset="0"/>
                <a:cs typeface="Pyidaungsu" pitchFamily="34" charset="0"/>
              </a:rPr>
              <a:t>၂၀၂၄-၂၀၂၅ ခုနှစ်၊ မိုး</a:t>
            </a:r>
            <a:r>
              <a:rPr lang="my-MM" sz="1600" b="1" dirty="0">
                <a:solidFill>
                  <a:srgbClr val="FFFF00"/>
                </a:solidFill>
                <a:latin typeface="Pyidaungsu" pitchFamily="34" charset="0"/>
                <a:ea typeface="Times New Roman" pitchFamily="18" charset="0"/>
                <a:cs typeface="Pyidaungsu" pitchFamily="34" charset="0"/>
              </a:rPr>
              <a:t>ကြို</a:t>
            </a:r>
            <a:r>
              <a:rPr kumimoji="0" lang="my-MM" sz="1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Pyidaungsu" pitchFamily="34" charset="0"/>
                <a:ea typeface="Times New Roman" pitchFamily="18" charset="0"/>
                <a:cs typeface="Pyidaungsu" pitchFamily="34" charset="0"/>
              </a:rPr>
              <a:t>ရာသီအတွင်း စမ်းသပ်စိုက်ပျိုးဆောင်ရွက်ခဲ့သော သီးနှံ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Pyidaungsu" pitchFamily="34" charset="0"/>
                <a:ea typeface="Times New Roman" pitchFamily="18" charset="0"/>
                <a:cs typeface="Pyidaungsu" pitchFamily="34" charset="0"/>
              </a:rPr>
              <a:t>များ</a:t>
            </a:r>
            <a:r>
              <a:rPr kumimoji="0" lang="my-MM" sz="1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Pyidaungsu" pitchFamily="34" charset="0"/>
                <a:ea typeface="Times New Roman" pitchFamily="18" charset="0"/>
                <a:cs typeface="Pyidaungsu" pitchFamily="34" charset="0"/>
              </a:rPr>
              <a:t>၏ 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Pyidaungsu" pitchFamily="34" charset="0"/>
              <a:ea typeface="Times New Roman" pitchFamily="18" charset="0"/>
              <a:cs typeface="Pyidaungsu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ctr"/>
              </a:tabLst>
            </a:pPr>
            <a:r>
              <a:rPr kumimoji="0" lang="my-MM" sz="1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Pyidaungsu" pitchFamily="34" charset="0"/>
                <a:ea typeface="Times New Roman" pitchFamily="18" charset="0"/>
                <a:cs typeface="Pyidaungsu" pitchFamily="34" charset="0"/>
              </a:rPr>
              <a:t>အထွက်နှုန်း၊ ကုန်ကျစရိတ်၊ ဝင်ငွေနှင့် အကျိုးအမြတ်</a:t>
            </a:r>
            <a:endParaRPr kumimoji="0" lang="my-MM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078721"/>
              </p:ext>
            </p:extLst>
          </p:nvPr>
        </p:nvGraphicFramePr>
        <p:xfrm>
          <a:off x="190499" y="736601"/>
          <a:ext cx="8858907" cy="4324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4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4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၂၀၂၄-၂၅ မိုးကြို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အထွက်နှုန်း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ဝင်ငွေ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ကုန်ကျ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စရိတ်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အကျိုး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အမြတ်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၁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ပဲပုပ် (ရေဆင်း -၁၅)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၁၈ တင်း/ဧက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၁၀၀၈၀၀၀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၅၀၄၀၀၀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၅၀၄၀၀၀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2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၂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ပဲတီစိမ်း (ရေဆင်း-၁၆)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၂၂ တင်း/ဧက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၁၉၈၀၀၀၀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၆၄၇၀၀၀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၁၃၃၃၀၀၀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2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၃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ဟင်းသီးဟင်းရွက်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၂၀၀၀ ကီလို/ဧက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၁၀၀၀၀၀၀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၅၃၄၅၀၀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၄၆၅၅၀၀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၄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ပဲတီစိမ်း (ရေဆင်း-၁၆)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၂၀ တင်း/ဧက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၁၈၀၀၀၀၀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၆၄၇၀၀၀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၁၁၅၃၀၀၀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2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၅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 (သီးထပ်ရင်)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၁၀၅ တင်း/ဧက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၁၆၈၀၀၀၀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၆၀၉၅၀၀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၁၀၇၀၅၀၀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60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နှမ်း (မကွေးနှမ်းနက်)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၂၁ တင်း/ဧက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၁၇၈၅၀၀၀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၆၄၁၇၅၀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၁၁၄၃၂၅၀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76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၇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 (ပြည်တော်ရင်) (ပထမသီး)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၁၁၂ တင်း/ဧက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၁၈၄၈၀၀၀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၆၀၉၅၀၀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၁၂၃၈၅၀၀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2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၈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 (ရတနာတိုး)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၁၁၅ တင်း/ဧက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၁၈၄၀၀၀၀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၆၀၉၅၀၀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၁၂၃၀၅၀၀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2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၉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" algn="ctr"/>
                        </a:tabLs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 (ဆင်းသုခ)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၁၀၇ တင်း/ဧက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၁၉၂၆၀၀၀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၆၀၉၅၀၀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၁၃၁၆၅၀၀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2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၁၀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ဝါ (လိုင်း-၆၆)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၇၁၅ ပိဿာ/ဧက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၂၁၄၅၀၀၀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၈၂၄၀၀၀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၁၃၂၁၀၀၀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11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914" y="246490"/>
            <a:ext cx="8494085" cy="489701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34000"/>
              </a:lnSpc>
              <a:buFont typeface="Wingdings" pitchFamily="2" charset="2"/>
              <a:buChar char="Ø"/>
            </a:pP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၂၀၂၂ ခုနှစ် ဩဂုတ်လ အတွင်း နိုင်ငံတော် အကြီးအကဲများ၏ ပူးပေါင်းပါဝင် ဆည်မြောင်း စနစ်ဖြင့် လယ်ယာကဏ္ဍနှင့် တောင်သူတို့၏ လူမှုစီးပွားဘဝ မြှင့်တင်ရေးဆွေးနွေးပွဲ လမ်းညွှန်ချက်တွင် သီးနှံစိုက်စွမ်းအား မြှင့်တင်နိုင်ရေးအတွက် တစ်နှစ်သုံးသီး စိုက်ပျိုးနိုင် သော သီးထပ်သီးနှံပုံစံ သုတေသနများကို ဆောင်ရွက်ရန် လမ်းညွှန်မှာကြားခဲ့ပါသည်။ </a:t>
            </a:r>
          </a:p>
          <a:p>
            <a:pPr algn="just">
              <a:lnSpc>
                <a:spcPct val="134000"/>
              </a:lnSpc>
              <a:buFont typeface="Wingdings" pitchFamily="2" charset="2"/>
              <a:buChar char="Ø"/>
            </a:pP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သို့ဖြစ်ပါ၍ လမ်းညွှန်ချက်အရ ပြောင်းလဲလာသော ရာသီဥတုနှင့် လိုက်လျောညီထွေ ဖြစ်စေပြီး တောင်သူအကျိုးအမြတ်အများဆုံး ရရှိနိုင်သော ဒေသနှင့် သင့်တော်သည့် သီးထပ်သီးနှံ ပုံစံများကို ဖော်ထုတ်သုတေသနပြုရန် ဆောင်ရွက်ခဲ့ပါသည်။</a:t>
            </a:r>
          </a:p>
          <a:p>
            <a:pPr algn="just">
              <a:lnSpc>
                <a:spcPct val="134000"/>
              </a:lnSpc>
              <a:buFont typeface="Wingdings" pitchFamily="2" charset="2"/>
              <a:buChar char="Ø"/>
            </a:pP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စိုက်ပျိုးရေးသုတေသန ဦးစီးဌာန၏ စိုက်ကွင်းများ အမှီပြုလျက်ရှိသော ရေဆင်းဆည် ရေသောက်ဧရိယာမှာ (၈၉၄၁) ဧက ဖြစ်ပါသည်။ ရေဆင်းဆည်ရေသောက်ဒေသ၏ မိုးလေဝသ ဆိုင်ရာအခြေအနေနှင့် ဈေးကွက် တောင်းဆိုမှုများအပေါ် မူတည်၍ သီးနှံစိုက် စွမ်းအားနှင့် ဝင်ငွေ အကျိုးအမြတ်အများဆုံးရရှိစေမည့် ပြောင်းလဲလာသော ရာသီဥတုနှင့် လိုက်လျောညီထွေ ဖြစ်စေနိုင်သော တစ်နှစ်(၃)သီး_သီးထပ် သီးနှံပုံစံများကို လေ့လာ ဖော်ထုတ်ခြင်း ဖြစ်ပါသည်။</a:t>
            </a:r>
            <a:endParaRPr lang="en-US" sz="20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  <a:p>
            <a:pPr algn="just">
              <a:lnSpc>
                <a:spcPct val="134000"/>
              </a:lnSpc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68FF62B-D7A3-9CF0-7D0E-4C7D9822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148" y="4643928"/>
            <a:ext cx="408413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4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36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50" y="1"/>
            <a:ext cx="8997950" cy="469900"/>
          </a:xfrm>
        </p:spPr>
        <p:txBody>
          <a:bodyPr>
            <a:normAutofit fontScale="92500" lnSpcReduction="20000"/>
          </a:bodyPr>
          <a:lstStyle/>
          <a:p>
            <a:pPr lvl="0" indent="0" algn="ctr" defTabSz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သီးနှံပုံစံအလိုက်အကျိုးအမြတ်ရရှိမှု</a:t>
            </a:r>
            <a:endParaRPr lang="en-US" sz="2000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  <a:p>
            <a:pPr lvl="0" indent="0" defTabSz="457200">
              <a:lnSpc>
                <a:spcPct val="15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179149"/>
              </p:ext>
            </p:extLst>
          </p:nvPr>
        </p:nvGraphicFramePr>
        <p:xfrm>
          <a:off x="177800" y="481330"/>
          <a:ext cx="8966200" cy="4321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3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စဉ်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ကုန်ကျစရိတ်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ဝင်ငွေ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အကျိုးအမြတ်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 (</a:t>
                      </a: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ကျပ်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/</a:t>
                      </a: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နှစ်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/</a:t>
                      </a: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ဧက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74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၁။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အတွဲ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(</a:t>
                      </a: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စပါးတစ်မိုးနှစ်သီး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ကြက်သွန်နီ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၃၁၇၁၅၀၀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၉၁၅၂၀၀၀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၅၉၈၀၅၀၀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၂။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အတွဲ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 (</a:t>
                      </a: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စပါး-မြေပဲ-ပဲတီစိမ်း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၁၉၅၃၇၅၀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၆၅၅၉၀၀၀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၄၆၀၅၂၅၀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5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၃။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အတွဲ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 (</a:t>
                      </a: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စပါး-မတ်ပဲ-နှမ်း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၁၉၁၄၂၅၀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၅၅၇၆၀၀၀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၃၆၆၁၇၅၀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78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၄။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အတွဲ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 (</a:t>
                      </a: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စပါးလမိုင်း+စပါးလမိုင်း+စပါး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၁၅၂၀၅၀၀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၅၀၀၆၅၀၀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၃၄၈၆၀၀၀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3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၅။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အတွဲ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(</a:t>
                      </a: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စပါးတစ်မိုးနှစ်သီး -သစ်စိမ်း-ပဲတီစိမ်း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၁၉၀၄၀၀၀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၅၁၈၀၀၀၀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၃၄၃၃၀၀၀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5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၆။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အတွဲ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 (</a:t>
                      </a: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စပါး-ဖူးစားပြောင်း-စပါး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၂၂၁၂၀၀၀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၅၂၇၂၀၀၀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၃၀၆၀၀၀၀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5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၇။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အတွဲ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 (</a:t>
                      </a: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စပါး-ကုလားပဲ-စပါး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၁၈၂၈၇၅၀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၄၄၅၈၀၀၀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၂၆၂၉၂၅၀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5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၈။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အတွဲ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 (</a:t>
                      </a: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နေကြာ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ပဲပုပ်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၁၉၀၀၅၀၀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၄၂၄၈၀၀၀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၂၃၄၇၅၀၀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5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၉။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အတွဲ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 (</a:t>
                      </a: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ပဲပုပ်-ဆီမုံညင်း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ဝါ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၁၇၃၂၀၀၀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၃၇၂၉၀၀၀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၁၉၉၇၀၀၀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၁၀။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သီးနှံပုံစံ အတွဲ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(</a:t>
                      </a: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စပါး-အစေ့ထုတ်ပြောင်း-ဟင်းသီး ဟင်းရွက်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၂၀၂၄၅၀၀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၃၉၄၁၅၀၀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၁၉၁၇၀၀၀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95384-8791-9450-ED42-B02DB659C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776" y="4710834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40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18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7CE430-F4A3-4515-BA8C-8DE509B24019}"/>
              </a:ext>
            </a:extLst>
          </p:cNvPr>
          <p:cNvSpPr txBox="1"/>
          <p:nvPr/>
        </p:nvSpPr>
        <p:spPr>
          <a:xfrm>
            <a:off x="115147" y="386080"/>
            <a:ext cx="3914986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</a:t>
            </a:r>
            <a:r>
              <a:rPr lang="my-MM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ိ</a:t>
            </a:r>
            <a:r>
              <a:rPr lang="en-US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ု</a:t>
            </a:r>
            <a:r>
              <a:rPr lang="my-MM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-US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</a:t>
            </a:r>
            <a:r>
              <a:rPr lang="en-US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</a:t>
            </a:r>
            <a:r>
              <a:rPr lang="my-MM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ိ</a:t>
            </a:r>
            <a:r>
              <a:rPr lang="en-US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ု</a:t>
            </a:r>
            <a:r>
              <a:rPr lang="my-MM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း</a:t>
            </a:r>
            <a:r>
              <a:rPr lang="en-US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</a:t>
            </a:r>
            <a:r>
              <a:rPr lang="my-MM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</a:t>
            </a:r>
            <a:r>
              <a:rPr lang="en-US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my-MM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</a:t>
            </a:r>
            <a:r>
              <a:rPr lang="en-US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ေ</a:t>
            </a:r>
            <a:r>
              <a:rPr lang="my-MM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ာ</a:t>
            </a:r>
            <a:r>
              <a:rPr lang="en-US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</a:t>
            </a:r>
            <a:r>
              <a:rPr lang="en-US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ီ</a:t>
            </a:r>
            <a:r>
              <a:rPr lang="my-MM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း</a:t>
            </a:r>
            <a:r>
              <a:rPr lang="en-US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</a:t>
            </a:r>
            <a:r>
              <a:rPr lang="my-MM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ှ</a:t>
            </a:r>
            <a:r>
              <a:rPr lang="en-US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ံ</a:t>
            </a:r>
            <a:r>
              <a:rPr lang="my-MM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</a:t>
            </a:r>
            <a:r>
              <a:rPr lang="en-US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ု</a:t>
            </a:r>
            <a:r>
              <a:rPr lang="my-MM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ံ</a:t>
            </a:r>
            <a:r>
              <a:rPr lang="en-US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</a:t>
            </a:r>
            <a:r>
              <a:rPr lang="my-MM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ံ</a:t>
            </a:r>
            <a:r>
              <a:rPr lang="en-US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lang="my-MM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</a:t>
            </a:r>
            <a:r>
              <a:rPr lang="en-US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ာ</a:t>
            </a:r>
            <a:r>
              <a:rPr lang="my-MM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း</a:t>
            </a:r>
            <a:endParaRPr lang="en-US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US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၁။ 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ိ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ု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း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စ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ပ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း(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သ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ာ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း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တ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ဆ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င့်</a:t>
            </a:r>
            <a:r>
              <a:rPr lang="en-US" sz="1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ပွား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)၂သီး-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ြ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သ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ွ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န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န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ီ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၂။ </a:t>
            </a:r>
            <a:r>
              <a:rPr lang="en-US" sz="1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မိုး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စ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ပ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း-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ဆ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ေ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ာ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င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း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ြ</a:t>
            </a:r>
            <a:r>
              <a:rPr lang="en-US" sz="1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ေပဲ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-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န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ွေ/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ိ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ု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း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ြ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ိ</a:t>
            </a:r>
            <a:r>
              <a:rPr lang="en-US" sz="1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ုပဲတီစိမ်း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၃။</a:t>
            </a:r>
            <a:r>
              <a:rPr lang="my-MM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 မိုးစပါး-မတ်ပဲ-နှမ်း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5953E-9E62-4B06-B589-000FB2A60525}"/>
              </a:ext>
            </a:extLst>
          </p:cNvPr>
          <p:cNvSpPr txBox="1"/>
          <p:nvPr/>
        </p:nvSpPr>
        <p:spPr>
          <a:xfrm>
            <a:off x="4389120" y="0"/>
            <a:ext cx="4273974" cy="513986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သတိပြုဆောင်ရွက်ရန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just">
              <a:lnSpc>
                <a:spcPct val="150000"/>
              </a:lnSpc>
            </a:pP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။ 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ြ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ေပြုပြင်ခြင်း</a:t>
            </a:r>
            <a:endParaRPr lang="en-US" sz="16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၂။ 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သီးနှံမျိုးများ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ဥပမာ_အဝ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ေ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ာ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ိ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ု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ိ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ေ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ာ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ဂ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ံ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ဲ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ရေဆင်း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(၇)၊ 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ဲ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ီ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ိ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း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ေ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း(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၊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၊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၅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၆)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၊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ြ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ေပဲ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ဆင်းပ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ေ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ာ(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၊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 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ကွေး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(၁၁၊၁၆)၊ 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နှမ်း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ဆင်းရတနာ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(၃)၊ မ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ွ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ေးနက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်)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ွ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ေးချယ်ခြင်း</a:t>
            </a:r>
            <a:endParaRPr lang="en-US" sz="16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၃။ 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ဖြည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စွက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ေ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ေ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း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ိ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ု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ွ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ှ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ိ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ိ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ု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သော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ရေအရင်းအမြစ်များ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ဥပမာ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_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ြေ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ေ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ာ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ရေတွင်း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ရေစုကန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်) 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ပြင်ဆင်ထားရှိခြင်း</a:t>
            </a:r>
            <a:endParaRPr lang="en-US" sz="16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၄။ 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သက်ဆိုင်ရာ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ဌာနအဖွဲ့အစည်းများနှင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ဆက်သွယ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ေ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ာ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ွ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ြ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း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၅။ 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ဖေ့စဘွတ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်(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စိုက်ပျိုး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ေ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း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သ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ု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တေသန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ဦ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းစီးဌာန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Farmer Channel) 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တွင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သတင်း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အချက်အလက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များကြည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1600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ရှု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ေ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ာ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ြ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AD7D2C-344B-4580-9193-11A9CB63C7E6}"/>
              </a:ext>
            </a:extLst>
          </p:cNvPr>
          <p:cNvSpPr txBox="1"/>
          <p:nvPr/>
        </p:nvSpPr>
        <p:spPr>
          <a:xfrm>
            <a:off x="264159" y="3037718"/>
            <a:ext cx="3386667" cy="17197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ဆက်သွယ်ရန</a:t>
            </a:r>
            <a:r>
              <a:rPr lang="en-US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ဒေ</a:t>
            </a:r>
            <a:r>
              <a:rPr lang="en-US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lang="en-US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ခိုင်ခိုင</a:t>
            </a:r>
            <a:r>
              <a:rPr lang="en-US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</a:t>
            </a:r>
            <a:r>
              <a:rPr lang="en-US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ွေး_၀၉ ၄၄၈၅၄၆၄၃၁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ဦး</a:t>
            </a:r>
            <a:r>
              <a:rPr lang="my-MM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-US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ျော်မြိုင်_   ၀၉၄၃၁၆၂၅၃၄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ဒေ</a:t>
            </a:r>
            <a:r>
              <a:rPr lang="en-US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ါ်နှင်းနှင်းလှိုင်_၀၉၇၉၇၉၂၅၂၆၀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19D62BD-24A0-C893-B247-38B7DDCE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773" y="4655079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41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698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C21C-9F98-4855-B603-8F6049269420}" type="slidenum">
              <a:rPr lang="en-US" smtClean="0"/>
              <a:t>42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48602" y="29594"/>
            <a:ext cx="4365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y-MM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ကွင်းသရုပ်ပြပွဲများ </a:t>
            </a:r>
            <a:endParaRPr lang="en-US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5" name="Picture 4" descr="D:\1_VEG Section Head\2023-2024\Gi Photos\Feb,2024\New folder\20240124_101659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46" y="2030678"/>
            <a:ext cx="4409826" cy="3012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DSC097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t="25311" r="14610" b="4868"/>
          <a:stretch>
            <a:fillRect/>
          </a:stretch>
        </p:blipFill>
        <p:spPr bwMode="auto">
          <a:xfrm>
            <a:off x="0" y="398926"/>
            <a:ext cx="4661745" cy="251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32596" y="3279635"/>
            <a:ext cx="4629150" cy="114751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my-MM" sz="18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စိုက်ပျိုးရေး၊ မွေးမြူရေးနှင့် ဆည်မြောင်း</a:t>
            </a:r>
            <a:r>
              <a:rPr lang="en-US" sz="18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8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ဝန်ကြီးဌာန၊ ပြည်ထောင်စုဒုတိယဝန်ကြီးများ ကြည့်ရှုစစ်ဆေးခြင်း</a:t>
            </a:r>
          </a:p>
          <a:p>
            <a:pPr algn="ctr">
              <a:lnSpc>
                <a:spcPct val="114000"/>
              </a:lnSpc>
            </a:pPr>
            <a:endParaRPr lang="en-US" sz="1800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35FFE-6A28-F176-C451-921E04BB7FB5}"/>
              </a:ext>
            </a:extLst>
          </p:cNvPr>
          <p:cNvSpPr txBox="1">
            <a:spLocks/>
          </p:cNvSpPr>
          <p:nvPr/>
        </p:nvSpPr>
        <p:spPr>
          <a:xfrm>
            <a:off x="8576321" y="464392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pPr/>
              <a:t>42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721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799" y="416501"/>
            <a:ext cx="3886200" cy="1059213"/>
          </a:xfrm>
        </p:spPr>
        <p:txBody>
          <a:bodyPr>
            <a:noAutofit/>
          </a:bodyPr>
          <a:lstStyle/>
          <a:p>
            <a:pPr algn="ctr">
              <a:lnSpc>
                <a:spcPct val="134000"/>
              </a:lnSpc>
            </a:pPr>
            <a:r>
              <a:rPr lang="my-MM" sz="14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နေပြည်တော်၊ကောင်စီနယ်မြေနှင့် မွန်ပြည်နယ်၊ ပေါင်မြို့နယ်နှင့် မုတ္တမ မြို့နယ်များမှ တောင်သူများ၊ စိုက်ပျိုးရေးဉီးစီးဌာနမှ ဝန်ထမ်းများ လာရောက်လေ့လာခြင်း (၂၉.၁.၂၀၂၃) </a:t>
            </a:r>
          </a:p>
          <a:p>
            <a:pPr algn="ctr">
              <a:lnSpc>
                <a:spcPct val="134000"/>
              </a:lnSpc>
            </a:pPr>
            <a:endParaRPr lang="en-US" sz="1400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C21C-9F98-4855-B603-8F6049269420}" type="slidenum">
              <a:rPr lang="en-US" smtClean="0"/>
              <a:t>43</a:t>
            </a:fld>
            <a:endParaRPr lang="en-US"/>
          </a:p>
        </p:txBody>
      </p:sp>
      <p:pic>
        <p:nvPicPr>
          <p:cNvPr id="2051" name="Picture 3" descr="20230129_0933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18" y="2055137"/>
            <a:ext cx="4653481" cy="308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2" descr="လူ ၂ ဦး၊ ရပ်နေသော လူများ နဲ့ အိမ်ပြင်ပနေရာများ ရဲ့ ဓာတ်ပုံတစ်ပုံ ဖြစ်နိုင်ပါတယ်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432080" cy="205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:\1_VEG Section Head\2023-2024\Gi Photos\Feb,2024\New folder\20240124_10273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5137"/>
            <a:ext cx="4389548" cy="30777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B75C4A3-52F0-5EB7-AC63-1CD929A8C842}"/>
              </a:ext>
            </a:extLst>
          </p:cNvPr>
          <p:cNvSpPr txBox="1">
            <a:spLocks/>
          </p:cNvSpPr>
          <p:nvPr/>
        </p:nvSpPr>
        <p:spPr>
          <a:xfrm>
            <a:off x="8342147" y="464392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pPr/>
              <a:t>43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20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C21C-9F98-4855-B603-8F6049269420}" type="slidenum">
              <a:rPr lang="en-US" smtClean="0"/>
              <a:t>44</a:t>
            </a:fld>
            <a:endParaRPr lang="en-US"/>
          </a:p>
        </p:txBody>
      </p:sp>
      <p:pic>
        <p:nvPicPr>
          <p:cNvPr id="8" name="Picture 2" descr="DSC030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8" y="141262"/>
            <a:ext cx="4055952" cy="266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098" name="Picture 2" descr="untitled-1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07" y="2374585"/>
            <a:ext cx="4409038" cy="276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5952" y="3147953"/>
            <a:ext cx="3980947" cy="164507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y-MM" sz="18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ရေဆင်းစိုက်ပျိုးရေး တက္ကသိုလ်၊ ကျောင်းသား၊ ကျောင်းသူများ နှင့် ဆရာ၊ ဆရာမများ လာရောက်လေ့လာခြင်း (၂၉,၁၂.၂၀၂၂)</a:t>
            </a:r>
          </a:p>
          <a:p>
            <a:pPr marL="0" indent="0" algn="ctr">
              <a:buNone/>
            </a:pPr>
            <a:endParaRPr lang="my-MM" sz="1800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  <a:p>
            <a:pPr algn="ctr"/>
            <a:endParaRPr lang="en-US" sz="1800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11" name="Picture 3" descr="လူ ၁၃ ဦး၊ ရပ်နေသော လူများ နဲ့ အိမ်ပြင်ပနေရာများ ရဲ့ ဓာတ်ပုံတစ်ပုံ ဖြစ်နိုင်ပါတယ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07" y="100079"/>
            <a:ext cx="4409038" cy="274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CA43681-1585-E800-C457-293534F67A08}"/>
              </a:ext>
            </a:extLst>
          </p:cNvPr>
          <p:cNvSpPr txBox="1">
            <a:spLocks/>
          </p:cNvSpPr>
          <p:nvPr/>
        </p:nvSpPr>
        <p:spPr>
          <a:xfrm>
            <a:off x="8342147" y="464392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pPr/>
              <a:t>44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486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C21C-9F98-4855-B603-8F6049269420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3" descr="C:\Users\HP\Downloads\FB_IMG_171457361779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4430" cy="3313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HP\Downloads\FB_IMG_171457367910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40" y="2043430"/>
            <a:ext cx="4645660" cy="31000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372087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my-MM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မွေးမြူရေးဆိုင်ရာဆေးတက္ကသိုလ် မှ ဆရာ၊ ဆရာမများနှင့် နောက်ဆုံးနှစ် ကျောင်းသား၊ ကျောင်းသူများ (၅၁) ဉီး မှ လာရောက်လေ့လာခြင်း (၂၂.၂.၂၀၂၄)</a:t>
            </a:r>
            <a:endParaRPr lang="en-US" b="1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EFD56F9-87A8-8605-2AA5-35EB50673619}"/>
              </a:ext>
            </a:extLst>
          </p:cNvPr>
          <p:cNvSpPr txBox="1">
            <a:spLocks/>
          </p:cNvSpPr>
          <p:nvPr/>
        </p:nvSpPr>
        <p:spPr>
          <a:xfrm>
            <a:off x="8342147" y="464392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pPr/>
              <a:t>45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94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4486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my-MM" sz="24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မျှော်မှန်းချက်</a:t>
            </a:r>
            <a:endParaRPr lang="en-US" sz="2400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715" y="612125"/>
            <a:ext cx="8494085" cy="4264675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</a:pP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မြန်မာနိုင်ငံ၏</a:t>
            </a:r>
            <a:r>
              <a:rPr lang="my-MM" sz="22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မိုးလေဝသအခြေအနေ၊</a:t>
            </a:r>
            <a:r>
              <a:rPr lang="my-MM" sz="22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ဖြည့်စွက်ရေ</a:t>
            </a:r>
            <a:r>
              <a:rPr lang="my-MM" sz="22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ရရှိနိုင်မှု</a:t>
            </a:r>
            <a:r>
              <a:rPr lang="my-MM" sz="22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နှင့်</a:t>
            </a:r>
            <a:r>
              <a:rPr lang="my-MM" sz="22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ဈေးကွက် တောင်းဆိုမှုအပေါ်မူတည်ပြီး</a:t>
            </a:r>
            <a:r>
              <a:rPr lang="my-MM" sz="22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သီးနှံစိုက်စွမ်းအားနှင့်</a:t>
            </a:r>
            <a:r>
              <a:rPr lang="my-MM" sz="22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ဝင်ငွေ အကျိုးအမြတ်</a:t>
            </a:r>
            <a:r>
              <a:rPr lang="my-MM" sz="22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အများဆုံး</a:t>
            </a:r>
            <a:r>
              <a:rPr lang="my-MM" sz="22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ရရှိစေမည့်</a:t>
            </a:r>
            <a:r>
              <a:rPr lang="my-MM" sz="22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endParaRPr lang="en-US" sz="2200" b="1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ဒေသကိုယ်စားပြု</a:t>
            </a:r>
            <a:r>
              <a:rPr lang="my-MM" sz="22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တစ်နှစ်</a:t>
            </a:r>
            <a:r>
              <a:rPr lang="my-MM" sz="22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သုံးသီးစား</a:t>
            </a:r>
            <a:r>
              <a:rPr lang="my-MM" sz="22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လယ်နှင့်ယာ</a:t>
            </a:r>
            <a:r>
              <a:rPr lang="my-MM" sz="22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သီးထပ်သီးနှံ</a:t>
            </a:r>
            <a:r>
              <a:rPr lang="my-MM" sz="22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ပုံစံများကို</a:t>
            </a:r>
            <a:r>
              <a:rPr lang="my-MM" sz="22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စံပြစိုက်ပျိုး</a:t>
            </a:r>
            <a:r>
              <a:rPr lang="my-MM" sz="22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ဆောင်ရွက်ပြသ သုတေသနပြု</a:t>
            </a:r>
            <a:r>
              <a:rPr lang="en-US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ဖော်ထုတ်နိုင်</a:t>
            </a:r>
            <a:r>
              <a:rPr lang="en-US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ခြင်းဖြင့် အကျိုးအမြတ်အများဆုံးရရှိစေမည့် သုံးသီးစားလယ်နှင့်ယာ သီးထပ်သီးနှံပုံစံ အတွဲများအား တောင်သူများ သိရှိ</a:t>
            </a:r>
            <a:r>
              <a:rPr lang="en-US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လိုက်နာကျင့်သုံး ခြင်းဖြင့် </a:t>
            </a:r>
            <a:endParaRPr lang="en-US" sz="22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လူမှုစီးပွားဘဝ တိုးတက်ဖွံ့ဖြိုးလာနိုင်စေပြီး</a:t>
            </a:r>
            <a:r>
              <a:rPr lang="en-US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လယ်ယာမြေများ အာဟာရ</a:t>
            </a:r>
            <a:r>
              <a:rPr lang="en-US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ဓာတ် ပြန်လည် ဖြည့်တင်းပေးနိုင်ခြင်းဖြင့် ရေရှည်တည်မြဲသော စိုက်ပျိုး</a:t>
            </a:r>
            <a:r>
              <a:rPr lang="en-US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ထုတ်လုပ်မှုစနစ်ကို</a:t>
            </a:r>
            <a:r>
              <a:rPr lang="my-MM" sz="22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ဖော်ဆောင် နိုင်မည်</a:t>
            </a:r>
            <a:endParaRPr lang="en-US" sz="22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3BEEB37-9847-C4D9-324D-12E1F5AD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147" y="464392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46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761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C21C-9F98-4855-B603-8F6049269420}" type="slidenum">
              <a:rPr lang="en-US" smtClean="0"/>
              <a:t>47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86008" y="233778"/>
            <a:ext cx="5371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y-MM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  <a:t>ကျေးဇူးတင်ပါသည်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4" name="Picture 3" descr="DSC003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59500"/>
            <a:ext cx="9144000" cy="388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FE03091-9AB6-5256-7284-823BE70D3F61}"/>
              </a:ext>
            </a:extLst>
          </p:cNvPr>
          <p:cNvSpPr txBox="1">
            <a:spLocks/>
          </p:cNvSpPr>
          <p:nvPr/>
        </p:nvSpPr>
        <p:spPr>
          <a:xfrm>
            <a:off x="8342147" y="4643928"/>
            <a:ext cx="457200" cy="365760"/>
          </a:xfrm>
          <a:prstGeom prst="ellipse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pPr/>
              <a:t>47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5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3C82FB-D1C9-4903-946C-A1FC7EAC2779}"/>
              </a:ext>
            </a:extLst>
          </p:cNvPr>
          <p:cNvSpPr txBox="1"/>
          <p:nvPr/>
        </p:nvSpPr>
        <p:spPr>
          <a:xfrm>
            <a:off x="28575" y="173176"/>
            <a:ext cx="9086850" cy="4797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tabLst>
                <a:tab pos="460375" algn="l"/>
              </a:tabLst>
            </a:pPr>
            <a:r>
              <a:rPr lang="en-US" b="1" u="sng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တောင်သူများ</a:t>
            </a:r>
            <a:r>
              <a:rPr lang="en-US" b="1" u="sng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b="1" u="sng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ရင်ဆိုင်ကြုံတွေ့နေရသည</a:t>
            </a:r>
            <a:r>
              <a:rPr lang="en-US" b="1" u="sng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b="1" u="sng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အခက်အခဲများ</a:t>
            </a:r>
            <a:r>
              <a:rPr lang="en-US" b="1" u="sng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lvl="0" algn="just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tabLst>
                <a:tab pos="460375" algn="l"/>
              </a:tabLst>
            </a:pPr>
            <a:endParaRPr lang="en-US" dirty="0">
              <a:solidFill>
                <a:prstClr val="white"/>
              </a:solidFill>
              <a:latin typeface="Pyidaungsu" pitchFamily="34" charset="0"/>
              <a:ea typeface="Calibri"/>
              <a:cs typeface="Pyidaungsu" pitchFamily="34" charset="0"/>
            </a:endParaRPr>
          </a:p>
          <a:p>
            <a:pPr marL="228600" lvl="0" indent="-228600" algn="just" defTabSz="6858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err="1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စိုက်ပျိုးရေလုံလောက်စွာ</a:t>
            </a:r>
            <a:r>
              <a:rPr lang="en-US" dirty="0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မပေးသွင်းနိုင်ခြင်း</a:t>
            </a:r>
            <a:endParaRPr lang="en-US" dirty="0">
              <a:solidFill>
                <a:prstClr val="white"/>
              </a:solidFill>
              <a:latin typeface="Pyidaungsu" pitchFamily="34" charset="0"/>
              <a:ea typeface="Calibri"/>
              <a:cs typeface="Pyidaungsu" pitchFamily="34" charset="0"/>
            </a:endParaRPr>
          </a:p>
          <a:p>
            <a:pPr marL="228600" lvl="0" indent="-228600" algn="just" defTabSz="6858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err="1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မျိုးကောင်းမျိုးသန</a:t>
            </a:r>
            <a:r>
              <a:rPr lang="en-US" dirty="0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့်</a:t>
            </a:r>
            <a:r>
              <a:rPr lang="en-US" dirty="0" err="1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သုံးစွဲမှု</a:t>
            </a:r>
            <a:r>
              <a:rPr lang="en-US" dirty="0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အားနည်းခြင်း</a:t>
            </a:r>
            <a:endParaRPr lang="en-US" dirty="0">
              <a:solidFill>
                <a:prstClr val="white"/>
              </a:solidFill>
              <a:latin typeface="Pyidaungsu" pitchFamily="34" charset="0"/>
              <a:ea typeface="Calibri"/>
              <a:cs typeface="Pyidaungsu" pitchFamily="34" charset="0"/>
            </a:endParaRPr>
          </a:p>
          <a:p>
            <a:pPr marL="228600" lvl="0" indent="-228600" algn="just" defTabSz="6858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err="1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စိုက်ပျိုးမြေကို</a:t>
            </a:r>
            <a:r>
              <a:rPr lang="en-US" dirty="0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မြေဆီဩဇာထက်သန်မှုရှိအောင</a:t>
            </a:r>
            <a:r>
              <a:rPr lang="en-US" dirty="0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် </a:t>
            </a:r>
            <a:r>
              <a:rPr lang="en-US" dirty="0" err="1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ဆောင်ရွက်မှု</a:t>
            </a:r>
            <a:r>
              <a:rPr lang="en-US" dirty="0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အားနည်းခြင်း</a:t>
            </a:r>
            <a:r>
              <a:rPr lang="en-US" dirty="0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          </a:t>
            </a:r>
            <a:endParaRPr lang="my-MM" dirty="0">
              <a:solidFill>
                <a:prstClr val="white"/>
              </a:solidFill>
              <a:latin typeface="Pyidaungsu" pitchFamily="34" charset="0"/>
              <a:ea typeface="Calibri"/>
              <a:cs typeface="Pyidaungsu" pitchFamily="34" charset="0"/>
            </a:endParaRPr>
          </a:p>
          <a:p>
            <a:pPr marL="228600" lvl="0" indent="-228600" algn="just" defTabSz="6858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err="1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ပန်းတိုင်အထွက</a:t>
            </a:r>
            <a:r>
              <a:rPr lang="en-US" dirty="0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်</a:t>
            </a:r>
            <a:r>
              <a:rPr lang="my-MM" dirty="0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မရရှိခြင်း</a:t>
            </a:r>
            <a:endParaRPr lang="en-US" dirty="0">
              <a:solidFill>
                <a:prstClr val="white"/>
              </a:solidFill>
              <a:latin typeface="Pyidaungsu" pitchFamily="34" charset="0"/>
              <a:ea typeface="Calibri"/>
              <a:cs typeface="Pyidaungsu" pitchFamily="34" charset="0"/>
            </a:endParaRPr>
          </a:p>
          <a:p>
            <a:pPr marL="228600" lvl="0" indent="-228600" algn="just" defTabSz="6858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err="1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ပိုးမ</a:t>
            </a:r>
            <a:r>
              <a:rPr lang="en-US" dirty="0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ွှ</a:t>
            </a:r>
            <a:r>
              <a:rPr lang="en-US" dirty="0" err="1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ားရောဂ</a:t>
            </a:r>
            <a:r>
              <a:rPr lang="en-US" dirty="0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ါ </a:t>
            </a:r>
            <a:r>
              <a:rPr lang="en-US" dirty="0" err="1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စနစ်တကျကာကွယ်နှိမ်နင်းမှု</a:t>
            </a:r>
            <a:r>
              <a:rPr lang="en-US" dirty="0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အားနည်းခြင်း</a:t>
            </a:r>
            <a:r>
              <a:rPr lang="en-US" dirty="0">
                <a:solidFill>
                  <a:prstClr val="white"/>
                </a:solidFill>
                <a:latin typeface="Pyidaungsu" pitchFamily="34" charset="0"/>
                <a:ea typeface="Calibri"/>
                <a:cs typeface="Pyidaungsu" pitchFamily="34" charset="0"/>
              </a:rPr>
              <a:t>          </a:t>
            </a:r>
          </a:p>
          <a:p>
            <a:pPr marL="228600" lvl="0" indent="-228600" algn="just" defTabSz="6858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>
                <a:solidFill>
                  <a:prstClr val="white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ရိတ်သိမ်းချိန်လွန်နည်းပညာများအားနည်း၍သီးနှံ၏အရည်အသွေးများကျဆင်းလာကာ      </a:t>
            </a:r>
            <a:r>
              <a:rPr lang="en-US" dirty="0" err="1">
                <a:solidFill>
                  <a:prstClr val="white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ဈေးကောင်းမရရှိခြင်း</a:t>
            </a:r>
            <a:r>
              <a:rPr lang="en-US" dirty="0">
                <a:solidFill>
                  <a:prstClr val="white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  </a:t>
            </a:r>
          </a:p>
          <a:p>
            <a:pPr marL="228600" lvl="0" indent="-228600" algn="just" defTabSz="6858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err="1">
                <a:solidFill>
                  <a:prstClr val="white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ရာသီဥတုပြောင်းလဲ</a:t>
            </a:r>
            <a:r>
              <a:rPr lang="en-US" dirty="0">
                <a:solidFill>
                  <a:prstClr val="white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ဖောက်ပြန်မှုကြောင</a:t>
            </a:r>
            <a:r>
              <a:rPr lang="en-US" dirty="0">
                <a:solidFill>
                  <a:prstClr val="white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့် </a:t>
            </a:r>
            <a:r>
              <a:rPr lang="en-US" dirty="0" err="1">
                <a:solidFill>
                  <a:prstClr val="white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သီးနှံအထွက်နှုန်းများလျော့ကျလာပြီး</a:t>
            </a:r>
            <a:r>
              <a:rPr lang="en-US" dirty="0">
                <a:solidFill>
                  <a:prstClr val="white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သွင်းအားစု</a:t>
            </a:r>
            <a:r>
              <a:rPr lang="en-US" dirty="0">
                <a:solidFill>
                  <a:prstClr val="white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ကုန်ကျစရိတ်များ</a:t>
            </a:r>
            <a:r>
              <a:rPr lang="en-US" dirty="0">
                <a:solidFill>
                  <a:prstClr val="white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မြင</a:t>
            </a:r>
            <a:r>
              <a:rPr lang="en-US" dirty="0">
                <a:solidFill>
                  <a:prstClr val="white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့်</a:t>
            </a:r>
            <a:r>
              <a:rPr lang="en-US" dirty="0" err="1">
                <a:solidFill>
                  <a:prstClr val="white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မားလာခြင်း</a:t>
            </a:r>
            <a:endParaRPr lang="en-US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95D3DAC-1350-0E61-5F96-0C9616F1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148" y="4643928"/>
            <a:ext cx="408413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5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3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9254"/>
            <a:ext cx="9054598" cy="3562496"/>
          </a:xfrm>
        </p:spPr>
        <p:txBody>
          <a:bodyPr>
            <a:noAutofit/>
          </a:bodyPr>
          <a:lstStyle/>
          <a:p>
            <a:pPr marL="571500" marR="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dirty="0" err="1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ရာသီဥတုနှင</a:t>
            </a:r>
            <a:r>
              <a:rPr lang="en-US" sz="1800" dirty="0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့် </a:t>
            </a:r>
            <a:r>
              <a:rPr lang="en-US" sz="1800" dirty="0" err="1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လိုက်လျောညီထွေရှိပြီး</a:t>
            </a:r>
            <a:r>
              <a:rPr lang="en-US" sz="1800" dirty="0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သီးနှံစိုက်စွမ်းအားမြင</a:t>
            </a:r>
            <a:r>
              <a:rPr lang="en-US" sz="1800" dirty="0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့်</a:t>
            </a:r>
            <a:r>
              <a:rPr lang="en-US" sz="1800" dirty="0" err="1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မားခြင်းနှင</a:t>
            </a:r>
            <a:r>
              <a:rPr lang="en-US" sz="1800" dirty="0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့်</a:t>
            </a:r>
            <a:r>
              <a:rPr lang="en-US" sz="1800" dirty="0" err="1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အတူ</a:t>
            </a:r>
            <a:r>
              <a:rPr lang="en-US" sz="1800" dirty="0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အထွက်နှုန်း</a:t>
            </a:r>
            <a:r>
              <a:rPr lang="en-US" sz="1800" dirty="0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ကောင်းမွန်သော</a:t>
            </a:r>
            <a:r>
              <a:rPr lang="en-US" sz="1800" dirty="0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သီးနှံပုံစံများကို</a:t>
            </a:r>
            <a:r>
              <a:rPr lang="en-US" sz="1800" dirty="0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စိုက်ပျိုးထုတ်လုပ်နိုင်ခြင်းမှာ</a:t>
            </a:r>
            <a:r>
              <a:rPr lang="en-US" sz="1800" dirty="0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အရေးကြီးသည</a:t>
            </a:r>
            <a:r>
              <a:rPr lang="en-US" sz="1800" dirty="0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့်</a:t>
            </a:r>
            <a:r>
              <a:rPr lang="en-US" sz="1800" dirty="0" err="1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အချက</a:t>
            </a:r>
            <a:r>
              <a:rPr lang="en-US" sz="1800" dirty="0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် </a:t>
            </a:r>
            <a:r>
              <a:rPr lang="en-US" sz="1800" dirty="0" err="1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ဖြစ်လာ</a:t>
            </a:r>
            <a:endParaRPr lang="en-US" sz="1800" dirty="0">
              <a:solidFill>
                <a:schemeClr val="bg1"/>
              </a:solidFill>
              <a:latin typeface="Pyidaungsu" pitchFamily="34" charset="0"/>
              <a:ea typeface="Times New Roman"/>
              <a:cs typeface="Pyidaungsu" pitchFamily="34" charset="0"/>
            </a:endParaRPr>
          </a:p>
          <a:p>
            <a:pPr marL="628650" marR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dirty="0" err="1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ပြောင်းလဲလာသောရာသီဥတုနှင</a:t>
            </a:r>
            <a:r>
              <a:rPr lang="en-US" sz="1800" dirty="0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့် </a:t>
            </a:r>
            <a:r>
              <a:rPr lang="en-US" sz="1800" dirty="0" err="1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လိုက်လျောညီထွေဖြစ်စေပြီး</a:t>
            </a:r>
            <a:r>
              <a:rPr lang="en-US" sz="1800" dirty="0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တောင်သူအကျိုးအမြတ</a:t>
            </a:r>
            <a:r>
              <a:rPr lang="en-US" sz="1800" dirty="0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် </a:t>
            </a:r>
            <a:r>
              <a:rPr lang="en-US" sz="1800" dirty="0" err="1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အများဆုံးရရှိနိုင်သော</a:t>
            </a:r>
            <a:r>
              <a:rPr lang="en-US" sz="1800" dirty="0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ဒေသနှင</a:t>
            </a:r>
            <a:r>
              <a:rPr lang="en-US" sz="1800" dirty="0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့်</a:t>
            </a:r>
            <a:r>
              <a:rPr lang="en-US" sz="1800" dirty="0" err="1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သင</a:t>
            </a:r>
            <a:r>
              <a:rPr lang="en-US" sz="1800" dirty="0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့်</a:t>
            </a:r>
            <a:r>
              <a:rPr lang="en-US" sz="1800" dirty="0" err="1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တော်သည</a:t>
            </a:r>
            <a:r>
              <a:rPr lang="en-US" sz="1800" dirty="0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့် </a:t>
            </a:r>
            <a:r>
              <a:rPr lang="en-US" sz="1800" dirty="0" err="1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သီးထပ်သီးနှံပုံစံများကို</a:t>
            </a:r>
            <a:r>
              <a:rPr lang="en-US" sz="1800" dirty="0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ဖော်ထုတ်ရန်အတွက</a:t>
            </a:r>
            <a:r>
              <a:rPr lang="en-US" sz="1800" dirty="0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် </a:t>
            </a:r>
            <a:r>
              <a:rPr lang="en-US" sz="1800" dirty="0" err="1">
                <a:solidFill>
                  <a:schemeClr val="bg1"/>
                </a:solidFill>
                <a:latin typeface="Pyidaungsu" pitchFamily="34" charset="0"/>
                <a:ea typeface="Times New Roman"/>
                <a:cs typeface="Pyidaungsu" pitchFamily="34" charset="0"/>
              </a:rPr>
              <a:t>လိုအပ်လျက်ရှိ</a:t>
            </a:r>
            <a:endParaRPr lang="en-US" sz="1800" dirty="0">
              <a:solidFill>
                <a:schemeClr val="bg1"/>
              </a:solidFill>
              <a:latin typeface="Pyidaungsu" pitchFamily="34" charset="0"/>
              <a:ea typeface="Calibri"/>
              <a:cs typeface="Pyidaungsu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368551"/>
            <a:ext cx="2794000" cy="2012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73" y="2356928"/>
            <a:ext cx="2672527" cy="2037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161CF-B325-4527-A387-7EA602DA46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54" y="2368551"/>
            <a:ext cx="2830272" cy="202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79DE8-173A-B9AB-E11D-F77AE9CE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148" y="4643928"/>
            <a:ext cx="408413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6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29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341"/>
            <a:ext cx="7886700" cy="54486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my-MM" sz="24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ရည်ရွယ်ချက်</a:t>
            </a:r>
            <a:endParaRPr lang="en-US" sz="2400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18" y="1157120"/>
            <a:ext cx="8494085" cy="318429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34000"/>
              </a:lnSpc>
              <a:buFont typeface="Wingdings" pitchFamily="2" charset="2"/>
              <a:buChar char="ü"/>
            </a:pPr>
            <a:r>
              <a:rPr lang="my-MM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မြေတစ်ဧကတွင် သီးနှံစိုက်ပျိုးထုတ်လုပ်မှုစွမ်းအား မြင့်မားလာစေပြီး စိုက်ပျိုးရေကို အကျိုးရှိစွာ အသုံးပြုနိုင်သော နည်းစနစ်များနှင့် အကျိုးအမြတ် အများဆုံး ရရှိစေနိုင် သည့် သီးနှံပုံစံအတွဲများ ရှာဖွေဖော်ထုတ်ရန် </a:t>
            </a:r>
          </a:p>
          <a:p>
            <a:pPr algn="just">
              <a:lnSpc>
                <a:spcPct val="134000"/>
              </a:lnSpc>
              <a:buFont typeface="Wingdings" pitchFamily="2" charset="2"/>
              <a:buChar char="ü"/>
            </a:pPr>
            <a:r>
              <a:rPr lang="my-MM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မြန်မာနိုင်ငံ၊ နေပြည်တော် ကောင်စီ နယ်မြေ၊ ဆည်ရေသောက်ဒေသများအတွက် အကျိုးအမြတ် အများဆုံး ရရှိစေမည့် သုံးသီးစားလယ်နှင့် ယာသီးထပ် သီးနှံပုံစံအတွဲများ အား စမ်းသပ်စံပြ စိုက်ပျိုး ပြသ၍ တောင်သူများနှင့် စီမံခန့်ခွဲသူများအား ဖိတ်ခေါ် လေ့လာ စေခြင်းဖြင့် သိရှိ လိုက်နာ ကျင့်သုံးလာနိုင်ပြီး လူမှုစီးပွားဘဝ တိုးတက်ဖွံ့ဖြိုးလာ နိုင်စေရန်</a:t>
            </a:r>
            <a:endParaRPr lang="en-US" sz="2000" dirty="0">
              <a:solidFill>
                <a:schemeClr val="bg1"/>
              </a:solidFill>
              <a:latin typeface="Pyidaungsu" panose="020B0502040204020203" pitchFamily="34" charset="0"/>
              <a:cs typeface="Pyidaungsu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5099A3A-2140-BBC9-AD21-7DE4B02D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148" y="4643928"/>
            <a:ext cx="408413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7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4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3D466E-2D6B-4737-98CD-382D75ED9CF4}"/>
              </a:ext>
            </a:extLst>
          </p:cNvPr>
          <p:cNvSpPr/>
          <p:nvPr/>
        </p:nvSpPr>
        <p:spPr>
          <a:xfrm>
            <a:off x="433493" y="547618"/>
            <a:ext cx="8419254" cy="171970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သီးနှံပုံစံဆိုသည်မှာ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မြေတစ်ကွက်အပေ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ါ်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တွင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တစ်နှစ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အတွင်း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စိုက်ပျိုးရာသီအလိုက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တစ်သီး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နှစ်သီးမ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ှ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သုံးသီးကို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သီးလှည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့် (Crop Rotation)၊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သီးထပ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 (Sequential Cropping)၊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သီးညှပ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 (Intercropping)၊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သီးရော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(Mixed Cropping)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နှင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သီးနှံစုံအကန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လိုက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 (Strip Cropping)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စိုက်ပျိုးမှုစနစ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</a:t>
            </a: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ျ</a:t>
            </a: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ာ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းကို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ဆိုလိုပါသည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်။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E1F2A-1B55-4A71-B883-EF8C1ADD5771}"/>
              </a:ext>
            </a:extLst>
          </p:cNvPr>
          <p:cNvSpPr txBox="1"/>
          <p:nvPr/>
        </p:nvSpPr>
        <p:spPr>
          <a:xfrm>
            <a:off x="2959947" y="123874"/>
            <a:ext cx="3589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သီးနှံ</a:t>
            </a:r>
            <a:r>
              <a:rPr lang="my-MM" sz="24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ပ</a:t>
            </a:r>
            <a:r>
              <a:rPr lang="en-US" sz="24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ု</a:t>
            </a:r>
            <a:r>
              <a:rPr lang="my-MM" sz="24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ံ</a:t>
            </a:r>
            <a:r>
              <a:rPr lang="en-US" sz="24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စ</a:t>
            </a:r>
            <a:r>
              <a:rPr lang="my-MM" sz="24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ံ</a:t>
            </a:r>
            <a:r>
              <a:rPr lang="en-US" sz="2400" b="1" dirty="0" err="1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စိုက်ပျိုးမှုစနစ်များ</a:t>
            </a:r>
            <a:endParaRPr lang="en-US" sz="2400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  <a:p>
            <a:pPr algn="ctr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B5BF43-7572-4BF0-89A3-1B883F81B6ED}"/>
              </a:ext>
            </a:extLst>
          </p:cNvPr>
          <p:cNvSpPr txBox="1"/>
          <p:nvPr/>
        </p:nvSpPr>
        <p:spPr>
          <a:xfrm>
            <a:off x="2433196" y="2229399"/>
            <a:ext cx="3934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သီးထပ်သီးနှံစိုက်ပျိုးမှုစနစ်များ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07904-84FB-48F3-93C1-B700584FBB0C}"/>
              </a:ext>
            </a:extLst>
          </p:cNvPr>
          <p:cNvSpPr txBox="1"/>
          <p:nvPr/>
        </p:nvSpPr>
        <p:spPr>
          <a:xfrm>
            <a:off x="216747" y="2711302"/>
            <a:ext cx="86360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my-MM" sz="16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တစ်နှစ်တာအတွင်း မြေတစ်ကွက်တွင် သီးနှံ(၂)မျိုး (သို့မဟုတ်) ထိုထက် ပိုသောသီးနှံများကို</a:t>
            </a:r>
            <a:r>
              <a:rPr lang="en-US" sz="16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6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သီးနှံတစ်ခု</a:t>
            </a:r>
            <a:r>
              <a:rPr lang="en-US" sz="16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6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ရိတ်သိမ်းပြီး နောက်သီးနှံတစ်ခုကို ထပ်မံစိုက်ပျိုးခြင်း ဖြစ်ပါသည်။</a:t>
            </a:r>
            <a:r>
              <a:rPr lang="en-US" sz="16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6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သီးထပ်စိုက်ပျိုးခြင်းတွင်နှစ်သီးစားစိုက်ပျိုးခြင်း၊သုံးသီးစားစိုက်ပျိုးခြင်း</a:t>
            </a:r>
            <a:r>
              <a:rPr lang="en-US" sz="16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6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ဟူ၍ခွဲခြားနိုင်ပါသည်။ </a:t>
            </a:r>
            <a:br>
              <a:rPr lang="my-MM" sz="16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my-MM" sz="16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ဥပမာ - သုံးသီးစိုက်သီးနှံပုံစံ      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မိုးစပါး   -       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ပဲ     -        နွေစပါး</a:t>
            </a:r>
            <a:b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                             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               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မိုးစပါး   -      မြေပဲ       -        နွေနှမ်း</a:t>
            </a:r>
            <a:b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my-MM" sz="16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    </a:t>
            </a:r>
            <a:br>
              <a:rPr lang="my-MM" sz="16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my-MM" sz="16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            </a:t>
            </a:r>
            <a:r>
              <a:rPr lang="en-US" sz="16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 </a:t>
            </a:r>
            <a:r>
              <a:rPr lang="my-MM" sz="16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နှစ်သီးစိုက်သီးနှံပုံစံ    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မိုးစပါး -      ချည်မျှင်ရှည်ဝါ</a:t>
            </a:r>
            <a:b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                                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		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 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 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မိုးစပါး 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-      နေကြာ</a:t>
            </a:r>
            <a:b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                                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		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 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 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မိုးစပါး </a:t>
            </a:r>
            <a:r>
              <a:rPr lang="en-US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6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-      မြေပဲ</a:t>
            </a:r>
            <a:endParaRPr lang="en-US" sz="16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B658FC8-DE30-137B-1D51-BE048D85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148" y="4643928"/>
            <a:ext cx="408413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8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3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4486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my-MM" sz="24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လုပ်ငန်းဆောင်ရွက်မှုအခြေအနေ</a:t>
            </a:r>
            <a:endParaRPr lang="en-US" sz="2400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394" y="478129"/>
            <a:ext cx="8144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y-MM" sz="16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ဇယား</a:t>
            </a:r>
            <a:r>
              <a:rPr lang="en-US" sz="16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my-MM" sz="16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၁</a:t>
            </a:r>
            <a:r>
              <a:rPr lang="en-US" sz="16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) </a:t>
            </a:r>
            <a:r>
              <a:rPr lang="my-MM" sz="16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၂၀၂၃ ခုနှစ်နှင့် ၂၀၂၄ ခုနှစ်အတွင်း လစဉ်မိုးလေဝသမှတ်တမ်းများ</a:t>
            </a:r>
            <a:endParaRPr lang="en-US" sz="1600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466651"/>
              </p:ext>
            </p:extLst>
          </p:nvPr>
        </p:nvGraphicFramePr>
        <p:xfrm>
          <a:off x="381620" y="818858"/>
          <a:ext cx="7973233" cy="4021064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307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5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0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21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51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378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လ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အပူချိန်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 (℃)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စိုထိုင်းဆ (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%)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နေ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ရောင် ရရှိမှု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(W/m</a:t>
                      </a:r>
                      <a:r>
                        <a:rPr lang="en-US" sz="1000" baseline="30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2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လေ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တိုက်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နှုန်း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(km/h)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မိုးရေ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ချိန်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(mm)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မိုး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ရွာ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ရက်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အမြင့်ဆုံး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အနိမ့်ဆုံး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အမြင့်ဆုံး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အနိမ့်ဆုံး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၂၀၂၃ ခုနှစ်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ဇန်နဝါရီ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၃၂.၅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၁၄.၉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၉၆.၃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၃၈.၈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၁၅၂.၈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၁.၅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ဖေဖော်ဝါရီ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၃၃.၇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၁၇.၂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၉၄.၆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၃၈.၉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၁၇၄.၇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၁.၂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၃.၆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မတ်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၃၆.၀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၂၁.၂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၉၃.၀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၄၀.၆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၁၉၀.၇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၁.၀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ဧပြီ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၃၇.၈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၂၄.၅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၉၃.၄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၅၀.၆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၂၁၃.၇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၁.၄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၈.၅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မေ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၃၇.၁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၂၅.၈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၉၅.၀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၅၆.၇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၂၂၇.၅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၁.၉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၇၂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ဇွန်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၃၂.၇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၂၅.၀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၉၈.၈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၇၃.၀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၁၇၉.၇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၂.၈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၁၂၄.၃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၁၅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ဇူလိုင်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၂၉.၇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၂၃.၀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၉၈.၆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၇၃.၂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၂၀၀.၇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၆.၆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၂၀၄.၄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၁၁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ဩဂုတ်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၂၈.၈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၂၂.၆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၉၅.၀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၇၂.၉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၁၅၃.၂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၇.၆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၁၈၄.၄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၁၂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စက်တင်ဘာ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၃၂.၈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၂၅.၁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၁၀၀.၀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၇၇.၅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၁၈၆.၉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၁.၃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၁၉၇.၉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၂၁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အောက်တိုဘာ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၃၃.၁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၂၄.၂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၁၀၀.၁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၇၄.၂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၁၈၇.၉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၁.၀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၂၆၇.၂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၁၆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နိုဝင်ဘာ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၃၃.၁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၂၂.၃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၉၉.၇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၆၅.၁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၁၆၅.၃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၂.၅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၅.၆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ဒီဇင်ဘာ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၃၂.၇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၂၀.၂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၉၈.၀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၄၉.၈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၁၇၉.၈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၃.၅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၂၀၂၄ နှစ်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ဇန်နဝါရီ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၃၁.၉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၁၅.၂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၉၇.၇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၄၁.၁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၁၆၃.၄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၁.၀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၃.၆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ဖေဖော်ဝါရီ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၃၄.၀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၁၅.၈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၉၅.၉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၃၆.၉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၁၉၃.၁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၀.၇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၀.၀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00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၀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5262" marR="55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BA69B27-0ED5-F76D-95F8-07E5A1F5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8173" y="4665371"/>
            <a:ext cx="408413" cy="365760"/>
          </a:xfrm>
          <a:prstGeom prst="ellipse">
            <a:avLst/>
          </a:prstGeom>
          <a:solidFill>
            <a:srgbClr val="FFFF00"/>
          </a:solidFill>
        </p:spPr>
        <p:txBody>
          <a:bodyPr/>
          <a:lstStyle/>
          <a:p>
            <a:fld id="{72E9C21C-9F98-4855-B603-8F6049269420}" type="slidenum">
              <a:rPr lang="en-US" b="1" smtClean="0">
                <a:latin typeface="Pyidaungsu Numbers" panose="020B0502040204020203" pitchFamily="34" charset="0"/>
                <a:cs typeface="Pyidaungsu Numbers" panose="020B0502040204020203" pitchFamily="34" charset="0"/>
              </a:rPr>
              <a:t>9</a:t>
            </a:fld>
            <a:endParaRPr lang="en-US" b="1" dirty="0">
              <a:latin typeface="Pyidaungsu Numbers" panose="020B0502040204020203" pitchFamily="34" charset="0"/>
              <a:cs typeface="Pyidaungsu Number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30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3302</TotalTime>
  <Words>16113</Words>
  <Application>Microsoft Office PowerPoint</Application>
  <PresentationFormat>On-screen Show (16:9)</PresentationFormat>
  <Paragraphs>1626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Pyidaungsu</vt:lpstr>
      <vt:lpstr>Pyidaungsu Numbers</vt:lpstr>
      <vt:lpstr>Wingdings</vt:lpstr>
      <vt:lpstr>Office Theme</vt:lpstr>
      <vt:lpstr>PowerPoint Presentation</vt:lpstr>
      <vt:lpstr>နိဒါန်း</vt:lpstr>
      <vt:lpstr>PowerPoint Presentation</vt:lpstr>
      <vt:lpstr>PowerPoint Presentation</vt:lpstr>
      <vt:lpstr>PowerPoint Presentation</vt:lpstr>
      <vt:lpstr>PowerPoint Presentation</vt:lpstr>
      <vt:lpstr>ရည်ရွယ်ချက်</vt:lpstr>
      <vt:lpstr>PowerPoint Presentation</vt:lpstr>
      <vt:lpstr>လုပ်ငန်းဆောင်ရွက်မှုအခြေအနေ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မျှော်မှန်းချက်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 135</dc:creator>
  <cp:lastModifiedBy>Khaing Khaing Htwe</cp:lastModifiedBy>
  <cp:revision>473</cp:revision>
  <cp:lastPrinted>2023-05-19T03:19:04Z</cp:lastPrinted>
  <dcterms:created xsi:type="dcterms:W3CDTF">2022-08-08T11:58:56Z</dcterms:created>
  <dcterms:modified xsi:type="dcterms:W3CDTF">2024-12-03T01:53:48Z</dcterms:modified>
</cp:coreProperties>
</file>