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714" r:id="rId2"/>
    <p:sldId id="729" r:id="rId3"/>
    <p:sldId id="702" r:id="rId4"/>
    <p:sldId id="716" r:id="rId5"/>
    <p:sldId id="721" r:id="rId6"/>
    <p:sldId id="717" r:id="rId7"/>
    <p:sldId id="718" r:id="rId8"/>
    <p:sldId id="715" r:id="rId9"/>
    <p:sldId id="348" r:id="rId10"/>
    <p:sldId id="261" r:id="rId11"/>
    <p:sldId id="403" r:id="rId12"/>
    <p:sldId id="720" r:id="rId13"/>
    <p:sldId id="719" r:id="rId14"/>
    <p:sldId id="297" r:id="rId15"/>
    <p:sldId id="724" r:id="rId16"/>
    <p:sldId id="725" r:id="rId17"/>
    <p:sldId id="726" r:id="rId18"/>
    <p:sldId id="354" r:id="rId19"/>
    <p:sldId id="722" r:id="rId20"/>
    <p:sldId id="358" r:id="rId21"/>
    <p:sldId id="727" r:id="rId22"/>
    <p:sldId id="364" r:id="rId23"/>
    <p:sldId id="360" r:id="rId24"/>
    <p:sldId id="728" r:id="rId25"/>
    <p:sldId id="346" r:id="rId26"/>
  </p:sldIdLst>
  <p:sldSz cx="9144000" cy="5143500" type="screen16x9"/>
  <p:notesSz cx="9869488" cy="6735763"/>
  <p:defaultTextStyle>
    <a:defPPr>
      <a:defRPr lang="en-US"/>
    </a:defPPr>
    <a:lvl1pPr marL="0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2" userDrawn="1">
          <p15:clr>
            <a:srgbClr val="A4A3A4"/>
          </p15:clr>
        </p15:guide>
        <p15:guide id="2" pos="3096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932" autoAdjust="0"/>
  </p:normalViewPr>
  <p:slideViewPr>
    <p:cSldViewPr snapToGrid="0" snapToObjects="1" showGuides="1">
      <p:cViewPr>
        <p:scale>
          <a:sx n="50" d="100"/>
          <a:sy n="50" d="100"/>
        </p:scale>
        <p:origin x="-1974" y="-774"/>
      </p:cViewPr>
      <p:guideLst>
        <p:guide orient="horz" pos="2172"/>
        <p:guide orient="horz" pos="1620"/>
        <p:guide pos="30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3622047244092"/>
          <c:y val="4.0627885503231764E-2"/>
          <c:w val="0.69097222222222221"/>
          <c:h val="0.918744228993536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5D-4876-B3F4-8E185A437B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5D-4876-B3F4-8E185A437B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5D-4876-B3F4-8E185A437B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5D-4876-B3F4-8E185A437B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5D-4876-B3F4-8E185A437B3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5D-4876-B3F4-8E185A437B3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5D-4876-B3F4-8E185A437B33}"/>
              </c:ext>
            </c:extLst>
          </c:dPt>
          <c:dLbls>
            <c:dLbl>
              <c:idx val="2"/>
              <c:layout>
                <c:manualLayout>
                  <c:x val="0.14553062117235346"/>
                  <c:y val="-1.9529594811728865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746784776902887"/>
                      <c:h val="0.12568790397045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55D-4876-B3F4-8E185A437B33}"/>
                </c:ext>
              </c:extLst>
            </c:dLbl>
            <c:dLbl>
              <c:idx val="3"/>
              <c:layout>
                <c:manualLayout>
                  <c:x val="0.13383683289588796"/>
                  <c:y val="0.1304315076958870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5D-4876-B3F4-8E185A437B33}"/>
                </c:ext>
              </c:extLst>
            </c:dLbl>
            <c:dLbl>
              <c:idx val="4"/>
              <c:layout>
                <c:manualLayout>
                  <c:x val="0.16271445756780403"/>
                  <c:y val="0.15635308744301699"/>
                </c:manualLayout>
              </c:layout>
              <c:tx>
                <c:rich>
                  <a:bodyPr rot="312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Pyidaungsu Numbers" panose="020B0502040204020203" pitchFamily="34" charset="0"/>
                        <a:ea typeface="+mn-ea"/>
                        <a:cs typeface="Pyidaungsu Numbers" panose="020B0502040204020203" pitchFamily="34" charset="0"/>
                      </a:defRPr>
                    </a:pPr>
                    <a:fld id="{F359C5C0-E1D3-42C4-B49D-3093DFC1F35C}" type="CATEGORYNAME">
                      <a:rPr lang="my-MM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Pyidaungsu Numbers" panose="020B0502040204020203" pitchFamily="34" charset="0"/>
                          <a:ea typeface="+mn-ea"/>
                          <a:cs typeface="Pyidaungsu Numbers" panose="020B0502040204020203" pitchFamily="34" charset="0"/>
                        </a:defRPr>
                      </a:pPr>
                      <a:t>[CATEGORY NAME]</a:t>
                    </a:fld>
                    <a:r>
                      <a:rPr lang="my-MM" baseline="0"/>
                      <a:t>  </a:t>
                    </a:r>
                    <a:fld id="{06B711C2-5246-4703-8160-E099B065299C}" type="PERCENTAGE">
                      <a:rPr lang="my-MM" baseline="0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Pyidaungsu Numbers" panose="020B0502040204020203" pitchFamily="34" charset="0"/>
                          <a:ea typeface="+mn-ea"/>
                          <a:cs typeface="Pyidaungsu Numbers" panose="020B0502040204020203" pitchFamily="34" charset="0"/>
                        </a:defRPr>
                      </a:pPr>
                      <a:t>[PERCENTAGE]</a:t>
                    </a:fld>
                    <a:endParaRPr lang="my-MM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404702537182851"/>
                      <c:h val="5.86876640419947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55D-4876-B3F4-8E185A437B33}"/>
                </c:ext>
              </c:extLst>
            </c:dLbl>
            <c:dLbl>
              <c:idx val="5"/>
              <c:layout>
                <c:manualLayout>
                  <c:x val="0.10228040244969373"/>
                  <c:y val="0.13217542405537255"/>
                </c:manualLayout>
              </c:layout>
              <c:tx>
                <c:rich>
                  <a:bodyPr rot="414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Pyidaungsu Numbers" panose="020B0502040204020203" pitchFamily="34" charset="0"/>
                        <a:ea typeface="+mn-ea"/>
                        <a:cs typeface="Pyidaungsu Numbers" panose="020B0502040204020203" pitchFamily="34" charset="0"/>
                      </a:defRPr>
                    </a:pPr>
                    <a:fld id="{07B47D60-0645-40C3-BD85-7D8C2D47A6C0}" type="CATEGORYNAME">
                      <a:rPr lang="my-MM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Pyidaungsu Numbers" panose="020B0502040204020203" pitchFamily="34" charset="0"/>
                          <a:ea typeface="+mn-ea"/>
                          <a:cs typeface="Pyidaungsu Numbers" panose="020B0502040204020203" pitchFamily="34" charset="0"/>
                        </a:defRPr>
                      </a:pPr>
                      <a:t>[CATEGORY NAME]</a:t>
                    </a:fld>
                    <a:r>
                      <a:rPr lang="my-MM"/>
                      <a:t> </a:t>
                    </a:r>
                    <a:fld id="{92144809-C5CC-46DC-91EB-D391DD36E8C7}" type="PERCENTAGE">
                      <a:rPr lang="my-MM" baseline="0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Pyidaungsu Numbers" panose="020B0502040204020203" pitchFamily="34" charset="0"/>
                          <a:ea typeface="+mn-ea"/>
                          <a:cs typeface="Pyidaungsu Numbers" panose="020B0502040204020203" pitchFamily="34" charset="0"/>
                        </a:defRPr>
                      </a:pPr>
                      <a:t>[PERCENTAGE]</a:t>
                    </a:fld>
                    <a:endParaRPr lang="my-MM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314895013123359"/>
                      <c:h val="0.102458466929860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55D-4876-B3F4-8E185A437B33}"/>
                </c:ext>
              </c:extLst>
            </c:dLbl>
            <c:dLbl>
              <c:idx val="6"/>
              <c:layout>
                <c:manualLayout>
                  <c:x val="1.3620516185476765E-2"/>
                  <c:y val="5.3364742149613571E-2"/>
                </c:manualLayout>
              </c:layout>
              <c:tx>
                <c:rich>
                  <a:bodyPr rot="49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Pyidaungsu Numbers" panose="020B0502040204020203" pitchFamily="34" charset="0"/>
                        <a:ea typeface="+mn-ea"/>
                        <a:cs typeface="Pyidaungsu Numbers" panose="020B0502040204020203" pitchFamily="34" charset="0"/>
                      </a:defRPr>
                    </a:pPr>
                    <a:fld id="{66791FD8-23CC-45E7-84B2-3D83EDF3A1F0}" type="CATEGORYNAME">
                      <a:rPr lang="my-MM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Pyidaungsu Numbers" panose="020B0502040204020203" pitchFamily="34" charset="0"/>
                          <a:ea typeface="+mn-ea"/>
                          <a:cs typeface="Pyidaungsu Numbers" panose="020B0502040204020203" pitchFamily="34" charset="0"/>
                        </a:defRPr>
                      </a:pPr>
                      <a:t>[CATEGORY NAME]</a:t>
                    </a:fld>
                    <a:r>
                      <a:rPr lang="my-MM" baseline="0"/>
                      <a:t>   </a:t>
                    </a:r>
                    <a:fld id="{1E115623-7DCE-491F-B763-D706A2483D44}" type="PERCENTAGE">
                      <a:rPr lang="my-MM" baseline="0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Pyidaungsu Numbers" panose="020B0502040204020203" pitchFamily="34" charset="0"/>
                          <a:ea typeface="+mn-ea"/>
                          <a:cs typeface="Pyidaungsu Numbers" panose="020B0502040204020203" pitchFamily="34" charset="0"/>
                        </a:defRPr>
                      </a:pPr>
                      <a:t>[PERCENTAGE]</a:t>
                    </a:fld>
                    <a:endParaRPr lang="my-MM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55D-4876-B3F4-8E185A437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Pyidaungsu Numbers" panose="020B0502040204020203" pitchFamily="34" charset="0"/>
                    <a:ea typeface="+mn-ea"/>
                    <a:cs typeface="Pyidaungsu Numbers" panose="020B0502040204020203" pitchFamily="34" charset="0"/>
                  </a:defRPr>
                </a:pPr>
                <a:endParaRPr lang="en-US"/>
              </a:p>
            </c:txPr>
            <c:dLblPos val="ctr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Sheet3!$B$3:$B$9</c:f>
              <c:strCache>
                <c:ptCount val="7"/>
                <c:pt idx="0">
                  <c:v>ဆည်ရေသောက်</c:v>
                </c:pt>
                <c:pt idx="1">
                  <c:v>မိုးရေသောက်</c:v>
                </c:pt>
                <c:pt idx="2">
                  <c:v>မိုးနည်းရေရှား</c:v>
                </c:pt>
                <c:pt idx="3">
                  <c:v>ရေကြီးကွင်း</c:v>
                </c:pt>
                <c:pt idx="4">
                  <c:v>ရေနက်ကွင်း</c:v>
                </c:pt>
                <c:pt idx="5">
                  <c:v>တောင်ယာ</c:v>
                </c:pt>
                <c:pt idx="6">
                  <c:v>ဆားငန်ခံ</c:v>
                </c:pt>
              </c:strCache>
            </c:strRef>
          </c:cat>
          <c:val>
            <c:numRef>
              <c:f>Sheet3!$C$3:$C$9</c:f>
              <c:numCache>
                <c:formatCode>[$-10000455]0.00%</c:formatCode>
                <c:ptCount val="7"/>
                <c:pt idx="0">
                  <c:v>0.2</c:v>
                </c:pt>
                <c:pt idx="1">
                  <c:v>0.48</c:v>
                </c:pt>
                <c:pt idx="2">
                  <c:v>0.12</c:v>
                </c:pt>
                <c:pt idx="3">
                  <c:v>0.09</c:v>
                </c:pt>
                <c:pt idx="4">
                  <c:v>0.05</c:v>
                </c:pt>
                <c:pt idx="5">
                  <c:v>0.03</c:v>
                </c:pt>
                <c:pt idx="6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55D-4876-B3F4-8E185A437B3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0739A-3903-4139-A997-2698A65B18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3ABF8-E769-4939-8DB3-DB94BD2D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560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B3791-331D-4398-BEB0-00BC11C39F3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50" y="3241586"/>
            <a:ext cx="789559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BFD24-F9A6-4487-A50E-4CEF0AE3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9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B294E-AB11-4A5F-9AF8-3F162BB438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25" y="631825"/>
            <a:ext cx="3032125" cy="1704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DB2159-712A-47A4-8534-9248F3FDDAD1}" type="datetime1">
              <a:rPr lang="en-US" smtClean="0"/>
              <a:t>10/26/2024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76C32362-888E-A92E-0C7C-1F9B690CF8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E6DE86E-F15C-4109-B06E-0D8E0B656811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61858D45-AC75-3FEE-A4EF-A8DF923BF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D6CECF73-7172-AC1D-1BCE-09D84EAE9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8AD9D5-96ED-F3A6-4DED-B16C74C4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5F6B0878-DE5C-0BD1-D0D6-9D8F12C89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FE63846-940E-4382-93E0-CA6181CCD450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391A51AB-4929-82F4-F8DB-3333B457C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CD2DC52B-0C93-807A-108F-F4B784084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181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7FB3090E-91A7-4500-E888-6EFF1CEF9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FE63846-940E-4382-93E0-CA6181CCD450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A17BA5A2-C690-F784-BD86-B3ED03516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5F0DB1A6-0D88-6AA6-7776-5AF6AD217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xmlns="" id="{71FE9E00-AF03-A5ED-F8E0-2F8F9F02A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0AA4D04-8B38-4827-9217-13FEA6753D29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57C686E7-6E43-9AF6-C907-5E0701F46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xmlns="" id="{F5A791B5-B452-9857-3F85-27CE7F201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3734" y="4767264"/>
            <a:ext cx="2057400" cy="273844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757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B7897A-C317-FD43-6BBA-C5E2D664C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8788D1-164C-488D-9EED-62FA2D75A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en-US"/>
              <a:t>R.K.Singh</a:t>
            </a:r>
          </a:p>
          <a:p>
            <a:pPr algn="l">
              <a:defRPr/>
            </a:pPr>
            <a:r>
              <a:rPr lang="en-US" altLang="en-US"/>
              <a:t>Plant Breeding Course, April 06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497412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299" y="4767264"/>
            <a:ext cx="2057400" cy="273844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AEAA0A2-C59A-4D8E-8786-B6EB1803D211}"/>
              </a:ext>
            </a:extLst>
          </p:cNvPr>
          <p:cNvSpPr>
            <a:spLocks/>
          </p:cNvSpPr>
          <p:nvPr userDrawn="1"/>
        </p:nvSpPr>
        <p:spPr>
          <a:xfrm>
            <a:off x="8677269" y="4702536"/>
            <a:ext cx="438912" cy="4389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948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8802" y="4767264"/>
            <a:ext cx="2057400" cy="273844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98D2CEB-9483-43B3-BC13-E03B1B63FFAF}"/>
              </a:ext>
            </a:extLst>
          </p:cNvPr>
          <p:cNvSpPr>
            <a:spLocks/>
          </p:cNvSpPr>
          <p:nvPr userDrawn="1"/>
        </p:nvSpPr>
        <p:spPr>
          <a:xfrm>
            <a:off x="8677269" y="4702536"/>
            <a:ext cx="438912" cy="4389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48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CDC457D-D804-43B2-87E6-755D5C49D4F1}"/>
              </a:ext>
            </a:extLst>
          </p:cNvPr>
          <p:cNvSpPr>
            <a:spLocks/>
          </p:cNvSpPr>
          <p:nvPr userDrawn="1"/>
        </p:nvSpPr>
        <p:spPr>
          <a:xfrm>
            <a:off x="8677269" y="4702536"/>
            <a:ext cx="438912" cy="4389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37840ED-6ACD-491E-8C25-23F5F9C58476}"/>
              </a:ext>
            </a:extLst>
          </p:cNvPr>
          <p:cNvSpPr>
            <a:spLocks/>
          </p:cNvSpPr>
          <p:nvPr userDrawn="1"/>
        </p:nvSpPr>
        <p:spPr>
          <a:xfrm>
            <a:off x="8677269" y="4702536"/>
            <a:ext cx="438912" cy="4389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9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822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900" b="1">
                <a:solidFill>
                  <a:schemeClr val="tx1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defRPr>
            </a:lvl1pPr>
          </a:lstStyle>
          <a:p>
            <a:fld id="{988D2AC4-22C8-E14F-8E4C-F0194A65E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1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7300" y="1318016"/>
            <a:ext cx="6629400" cy="14859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(၅၂)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ကြိမ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်</a:t>
            </a:r>
            <a:r>
              <a:rPr lang="my-MM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မ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ြ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ောက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တောင်သူနည်းပညာ</a:t>
            </a:r>
            <a:r>
              <a:rPr lang="my-MM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ဆ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ွ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ေး</a:t>
            </a:r>
            <a:r>
              <a:rPr lang="my-MM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န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ွ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ေးပွဲ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itchFamily="34" charset="0"/>
              <a:cs typeface="Pyidaungsu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Farmers’ Technical Forum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30749"/>
            <a:ext cx="1600200" cy="106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 descr="G:\flag\Myanmar-120-animated-flag-gif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826" y="127879"/>
            <a:ext cx="2057400" cy="1066556"/>
          </a:xfrm>
          <a:prstGeom prst="rect">
            <a:avLst/>
          </a:prstGeom>
          <a:solidFill>
            <a:srgbClr val="84D684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CBC094-189E-D649-C532-2266058B55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12" y="127879"/>
            <a:ext cx="1234440" cy="1234440"/>
          </a:xfrm>
          <a:prstGeom prst="ellipse">
            <a:avLst/>
          </a:prstGeom>
        </p:spPr>
      </p:pic>
      <p:sp>
        <p:nvSpPr>
          <p:cNvPr id="70" name="Title 8">
            <a:extLst>
              <a:ext uri="{FF2B5EF4-FFF2-40B4-BE49-F238E27FC236}">
                <a16:creationId xmlns:a16="http://schemas.microsoft.com/office/drawing/2014/main" xmlns="" id="{42AFB147-1E04-9F04-A67C-C7EE6817C4DF}"/>
              </a:ext>
            </a:extLst>
          </p:cNvPr>
          <p:cNvSpPr txBox="1">
            <a:spLocks/>
          </p:cNvSpPr>
          <p:nvPr/>
        </p:nvSpPr>
        <p:spPr>
          <a:xfrm>
            <a:off x="789602" y="2803916"/>
            <a:ext cx="8201609" cy="6288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7792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ဆားငန်ဒဏ်ခံနိုင်သော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စပါးမျိုးများ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ရုပ်သွင်လက္ခဏာများ</a:t>
            </a:r>
            <a:endParaRPr 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xmlns="" id="{48ADD71F-E432-B8A6-FA4B-036C76E8EC09}"/>
              </a:ext>
            </a:extLst>
          </p:cNvPr>
          <p:cNvSpPr txBox="1">
            <a:spLocks/>
          </p:cNvSpPr>
          <p:nvPr/>
        </p:nvSpPr>
        <p:spPr>
          <a:xfrm>
            <a:off x="1392011" y="3537969"/>
            <a:ext cx="6359978" cy="1148331"/>
          </a:xfrm>
          <a:prstGeom prst="rect">
            <a:avLst/>
          </a:prstGeom>
        </p:spPr>
        <p:txBody>
          <a:bodyPr vert="horz" lIns="63314" tIns="31658" rIns="63314" bIns="3165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b="1" spc="28" dirty="0" err="1">
                <a:ln w="11430"/>
                <a:solidFill>
                  <a:schemeClr val="bg1"/>
                </a:solidFill>
                <a:latin typeface="Pyidaungsu" panose="020B0502040204020203" pitchFamily="34" charset="0"/>
                <a:cs typeface="Pyidaungsu" pitchFamily="34" charset="0"/>
              </a:rPr>
              <a:t>ဒေါက်တာဥမ္မာမြင</a:t>
            </a:r>
            <a:r>
              <a:rPr lang="en-US" sz="2200" b="1" spc="28" dirty="0">
                <a:ln w="11430"/>
                <a:solidFill>
                  <a:schemeClr val="bg1"/>
                </a:solidFill>
                <a:latin typeface="Pyidaungsu" panose="020B0502040204020203" pitchFamily="34" charset="0"/>
                <a:cs typeface="Pyidaungsu" pitchFamily="34" charset="0"/>
              </a:rPr>
              <a:t>့်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b="1" spc="28" dirty="0" err="1">
                <a:ln w="11430"/>
                <a:solidFill>
                  <a:schemeClr val="bg1"/>
                </a:solidFill>
                <a:latin typeface="Pyidaungsu" panose="020B0502040204020203" pitchFamily="34" charset="0"/>
                <a:cs typeface="Pyidaungsu" pitchFamily="34" charset="0"/>
              </a:rPr>
              <a:t>သုတေသနအရာရှိ</a:t>
            </a:r>
            <a:endParaRPr lang="en-US" sz="2200" b="1" spc="28" dirty="0">
              <a:ln w="11430"/>
              <a:solidFill>
                <a:schemeClr val="bg1"/>
              </a:solidFill>
              <a:latin typeface="Pyidaungsu" panose="020B0502040204020203" pitchFamily="34" charset="0"/>
              <a:cs typeface="Pyidaungsu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b="1" spc="28" dirty="0" err="1">
                <a:ln w="11430"/>
                <a:solidFill>
                  <a:schemeClr val="bg1"/>
                </a:solidFill>
                <a:latin typeface="Pyidaungsu" panose="020B0502040204020203" pitchFamily="34" charset="0"/>
                <a:cs typeface="Pyidaungsu" pitchFamily="34" charset="0"/>
              </a:rPr>
              <a:t>စိုက်ပျိုးရေးသ</a:t>
            </a:r>
            <a:r>
              <a:rPr lang="my-MM" sz="2200" b="1" spc="28" dirty="0">
                <a:ln w="11430"/>
                <a:solidFill>
                  <a:schemeClr val="bg1"/>
                </a:solidFill>
                <a:latin typeface="Pyidaungsu" panose="020B0502040204020203" pitchFamily="34" charset="0"/>
                <a:cs typeface="Pyidaungsu" pitchFamily="34" charset="0"/>
              </a:rPr>
              <a:t>ု</a:t>
            </a:r>
            <a:r>
              <a:rPr lang="en-US" sz="2200" b="1" spc="28" dirty="0" err="1">
                <a:ln w="11430"/>
                <a:solidFill>
                  <a:schemeClr val="bg1"/>
                </a:solidFill>
                <a:latin typeface="Pyidaungsu" panose="020B0502040204020203" pitchFamily="34" charset="0"/>
                <a:cs typeface="Pyidaungsu" pitchFamily="34" charset="0"/>
              </a:rPr>
              <a:t>တေသနဦးစီးဌာန</a:t>
            </a:r>
            <a:endParaRPr lang="en-US" sz="2200" b="1" spc="28" dirty="0">
              <a:ln w="11430"/>
              <a:solidFill>
                <a:schemeClr val="bg1"/>
              </a:solidFill>
              <a:latin typeface="Pyidaungsu" panose="020B0502040204020203" pitchFamily="34" charset="0"/>
              <a:cs typeface="Pyidaungsu" pitchFamily="34" charset="0"/>
            </a:endParaRP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xmlns="" id="{7A4C854C-A7E5-35ED-AF1B-38D43AA42E8B}"/>
              </a:ext>
            </a:extLst>
          </p:cNvPr>
          <p:cNvSpPr txBox="1">
            <a:spLocks/>
          </p:cNvSpPr>
          <p:nvPr/>
        </p:nvSpPr>
        <p:spPr>
          <a:xfrm>
            <a:off x="136936" y="4742530"/>
            <a:ext cx="3260889" cy="338403"/>
          </a:xfrm>
          <a:prstGeom prst="rect">
            <a:avLst/>
          </a:prstGeom>
        </p:spPr>
        <p:txBody>
          <a:bodyPr>
            <a:noAutofit/>
          </a:bodyPr>
          <a:lstStyle>
            <a:lvl1pPr marL="194813" indent="-194813" algn="l" defTabSz="779252" rtl="0" eaLnBrk="1" latinLnBrk="0" hangingPunct="1">
              <a:lnSpc>
                <a:spcPct val="90000"/>
              </a:lnSpc>
              <a:spcBef>
                <a:spcPts val="852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439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1" spc="28" dirty="0" err="1">
                <a:ln w="11430"/>
                <a:solidFill>
                  <a:srgbClr val="FFFF00"/>
                </a:solidFill>
                <a:latin typeface="Pyidaungsu" panose="020B0502040204020203" pitchFamily="34" charset="0"/>
                <a:cs typeface="Pyidaungsu" pitchFamily="34" charset="0"/>
              </a:rPr>
              <a:t>ရက်စွဲ</a:t>
            </a:r>
            <a:r>
              <a:rPr lang="en-US" sz="1800" b="1" spc="28" dirty="0">
                <a:ln w="11430"/>
                <a:solidFill>
                  <a:srgbClr val="FFFF00"/>
                </a:solidFill>
                <a:latin typeface="Pyidaungsu" panose="020B0502040204020203" pitchFamily="34" charset="0"/>
                <a:cs typeface="Pyidaungsu" pitchFamily="34" charset="0"/>
              </a:rPr>
              <a:t>။	 ၂၆-၁၀-၂၀၂</a:t>
            </a:r>
            <a:r>
              <a:rPr lang="my-MM" sz="1800" b="1" spc="28" dirty="0">
                <a:ln w="11430"/>
                <a:solidFill>
                  <a:srgbClr val="FFFF00"/>
                </a:solidFill>
                <a:latin typeface="Pyidaungsu" panose="020B0502040204020203" pitchFamily="34" charset="0"/>
                <a:cs typeface="Pyidaungsu" pitchFamily="34" charset="0"/>
              </a:rPr>
              <a:t>၄</a:t>
            </a:r>
            <a:endParaRPr lang="en-US" sz="1800" b="1" spc="28" dirty="0">
              <a:ln w="11430"/>
              <a:solidFill>
                <a:srgbClr val="FFFF00"/>
              </a:solidFill>
              <a:latin typeface="Pyidaungsu" panose="020B0502040204020203" pitchFamily="34" charset="0"/>
              <a:cs typeface="Pyidaungsu" pitchFamily="34" charset="0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xmlns="" id="{7B61EEB1-179D-1993-0EE6-3A1BF8C1CEDD}"/>
              </a:ext>
            </a:extLst>
          </p:cNvPr>
          <p:cNvSpPr txBox="1">
            <a:spLocks/>
          </p:cNvSpPr>
          <p:nvPr/>
        </p:nvSpPr>
        <p:spPr>
          <a:xfrm>
            <a:off x="7021286" y="4804816"/>
            <a:ext cx="1837524" cy="210805"/>
          </a:xfrm>
          <a:prstGeom prst="rect">
            <a:avLst/>
          </a:prstGeom>
        </p:spPr>
        <p:txBody>
          <a:bodyPr vert="horz" lIns="63314" tIns="31658" rIns="63314" bIns="3165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n-US" sz="1800" b="1" spc="28" dirty="0" err="1">
                <a:ln w="11430"/>
                <a:solidFill>
                  <a:srgbClr val="FFFF00"/>
                </a:solidFill>
                <a:latin typeface="Pyidaungsu" panose="020B0502040204020203" pitchFamily="34" charset="0"/>
                <a:cs typeface="Pyidaungsu" pitchFamily="34" charset="0"/>
              </a:rPr>
              <a:t>နေရာ</a:t>
            </a:r>
            <a:r>
              <a:rPr lang="en-US" sz="1800" b="1" spc="28" dirty="0">
                <a:ln w="11430"/>
                <a:solidFill>
                  <a:srgbClr val="FFFF00"/>
                </a:solidFill>
                <a:latin typeface="Pyidaungsu" panose="020B0502040204020203" pitchFamily="34" charset="0"/>
                <a:cs typeface="Pyidaungsu" pitchFamily="34" charset="0"/>
              </a:rPr>
              <a:t>။ </a:t>
            </a:r>
            <a:r>
              <a:rPr lang="en-US" sz="1800" b="1" spc="28" dirty="0" err="1">
                <a:ln w="11430"/>
                <a:solidFill>
                  <a:srgbClr val="FFFF00"/>
                </a:solidFill>
                <a:latin typeface="Pyidaungsu" panose="020B0502040204020203" pitchFamily="34" charset="0"/>
                <a:cs typeface="Pyidaungsu" pitchFamily="34" charset="0"/>
              </a:rPr>
              <a:t>ရေဆင်း</a:t>
            </a:r>
            <a:endParaRPr lang="en-US" sz="1800" b="1" spc="28" dirty="0">
              <a:ln w="11430"/>
              <a:solidFill>
                <a:srgbClr val="FFFF00"/>
              </a:solidFill>
              <a:latin typeface="Pyidaungsu" panose="020B0502040204020203" pitchFamily="34" charset="0"/>
              <a:cs typeface="Pyidaungsu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0A5D31-1768-46F8-A3C0-39853379877C}"/>
              </a:ext>
            </a:extLst>
          </p:cNvPr>
          <p:cNvSpPr/>
          <p:nvPr/>
        </p:nvSpPr>
        <p:spPr>
          <a:xfrm>
            <a:off x="2386946" y="40947"/>
            <a:ext cx="6008376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rgbClr val="FFFF00"/>
              </a:buClr>
            </a:pP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ဆားငန်ဒဏ်ကြောင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အပင်ကို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ထိခိုက်စေသော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အချက်အလက်များ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851A39D-AD45-4448-B394-20B0400A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299" y="4767264"/>
            <a:ext cx="2057400" cy="273844"/>
          </a:xfrm>
        </p:spPr>
        <p:txBody>
          <a:bodyPr/>
          <a:lstStyle/>
          <a:p>
            <a:fld id="{988D2AC4-22C8-E14F-8E4C-F0194A65E5D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61675C-7153-00DE-5E05-F61A499DCFD2}"/>
              </a:ext>
            </a:extLst>
          </p:cNvPr>
          <p:cNvSpPr txBox="1"/>
          <p:nvPr/>
        </p:nvSpPr>
        <p:spPr>
          <a:xfrm>
            <a:off x="258657" y="720813"/>
            <a:ext cx="4092907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မြေဆီလ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ွှ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ာတွင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ဆားပေါက်ခြင်းကြောင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endParaRPr lang="en-US" sz="17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အပင်ပေါက်ခြင်း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အစေ့အညှောင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ထွက်ခြင်းကိုအဟန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အတားဖြစ်စေခြင်း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အပင်အစာရေကြောစီးအားထိခိုက်စေခြင်း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သီးနှံပင်မှရေသောက်သုံးရန်ခက်ခဲလာခြင်း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အာဟာရဓာတ်နှင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ရေစုပ်ယူနိုင်စွမ်းကျဆင်းလာခြင်း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ကလိုရင်း၊ဆာလဖိတ်စသည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အိုင်းယွန်းများ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စုပ်ယူပါဝင်မှုများလာ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၍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အပင်ကို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အဆိပ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အတောက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ဖြစ်စေခြင်း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အပင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်၏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အရွက်ဆဲလ်များကိုသေစေခြင်း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7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F6C3BF-5952-82AA-64AD-F8265080C23E}"/>
              </a:ext>
            </a:extLst>
          </p:cNvPr>
          <p:cNvSpPr txBox="1"/>
          <p:nvPr/>
        </p:nvSpPr>
        <p:spPr>
          <a:xfrm>
            <a:off x="4727121" y="718097"/>
            <a:ext cx="4242719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endParaRPr lang="en-US" sz="1700" b="1" kern="100" dirty="0">
              <a:solidFill>
                <a:srgbClr val="FFFF00"/>
              </a:solidFill>
              <a:effectLst/>
              <a:latin typeface="Pyidaungsu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အပင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်၏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အစာရေကြောစီးအားထိခိုက်စေခြင်း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အစာချက်လုပ်မှုကိုအဟန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အတားဖြစ်စေခြင်း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မြေတွင်အစိုဓာတ်ရှိသော်လည်းသီးနှံပင်များ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အပင်ညှိုးခြောက်ဝါလာခြင်း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အပင်ကြီးထွားမှုနှောင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နှေး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၍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အပင်ပုခြင်း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စပါးနှံကောင်းစွာမထွက်နိုင်ခြင်း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စပါးtနှံဖြူ၍အောင်စေ့မရရှိနိုင်ခြင်း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အဖျင်းများ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၍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အောင်စေ့နည်းခြင်း</a:t>
            </a:r>
            <a:endParaRPr lang="en-US" sz="17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အထွက်နှုန်းနည်းခြင်း</a:t>
            </a:r>
            <a:endParaRPr lang="en-US" sz="1700" b="1" kern="100" dirty="0">
              <a:solidFill>
                <a:srgbClr val="FFFF00"/>
              </a:solidFill>
              <a:effectLst/>
              <a:latin typeface="Pyidaungsu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xmlns="" id="{5099EC63-DDA0-D7DD-BDC0-35D4AC39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R.K.Singh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050"/>
              <a:t>Plant Breeding Course, April 06</a:t>
            </a:r>
            <a:endParaRPr lang="en-GB" altLang="en-US" sz="105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xmlns="" id="{3731B34A-4713-CE43-8EAF-E9D84EE8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44278"/>
            <a:ext cx="4972050" cy="329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3">
            <a:extLst>
              <a:ext uri="{FF2B5EF4-FFF2-40B4-BE49-F238E27FC236}">
                <a16:creationId xmlns:a16="http://schemas.microsoft.com/office/drawing/2014/main" xmlns="" id="{96C0530E-7AEF-DDFD-D454-B8350E37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31432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4">
            <a:extLst>
              <a:ext uri="{FF2B5EF4-FFF2-40B4-BE49-F238E27FC236}">
                <a16:creationId xmlns:a16="http://schemas.microsoft.com/office/drawing/2014/main" xmlns="" id="{CF707189-2143-9816-D944-0C1031CC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4514850"/>
            <a:ext cx="1509713" cy="3000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latin typeface="Arial" panose="020B0604020202020204" pitchFamily="34" charset="0"/>
              </a:rPr>
              <a:t>အဖျင်းအနှံ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  <p:sp>
        <p:nvSpPr>
          <p:cNvPr id="38918" name="Text Box 5">
            <a:extLst>
              <a:ext uri="{FF2B5EF4-FFF2-40B4-BE49-F238E27FC236}">
                <a16:creationId xmlns:a16="http://schemas.microsoft.com/office/drawing/2014/main" xmlns="" id="{2F2A3A61-552A-56F2-3787-F87692DF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744" y="31706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8919" name="Line 6">
            <a:extLst>
              <a:ext uri="{FF2B5EF4-FFF2-40B4-BE49-F238E27FC236}">
                <a16:creationId xmlns:a16="http://schemas.microsoft.com/office/drawing/2014/main" xmlns="" id="{2F9A9096-B617-1FCE-DD58-F8EE6431CC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7550" y="3771900"/>
            <a:ext cx="3028950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25"/>
          </a:p>
        </p:txBody>
      </p:sp>
      <p:sp>
        <p:nvSpPr>
          <p:cNvPr id="38920" name="Line 7">
            <a:extLst>
              <a:ext uri="{FF2B5EF4-FFF2-40B4-BE49-F238E27FC236}">
                <a16:creationId xmlns:a16="http://schemas.microsoft.com/office/drawing/2014/main" xmlns="" id="{83559BE3-D8C3-7C9F-375E-C9D7AA028B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28750" y="3829050"/>
            <a:ext cx="4857750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25"/>
          </a:p>
        </p:txBody>
      </p:sp>
      <p:sp>
        <p:nvSpPr>
          <p:cNvPr id="38921" name="Text Box 8">
            <a:extLst>
              <a:ext uri="{FF2B5EF4-FFF2-40B4-BE49-F238E27FC236}">
                <a16:creationId xmlns:a16="http://schemas.microsoft.com/office/drawing/2014/main" xmlns="" id="{03291BB5-DB2B-2F9C-D389-CB890ED10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194" y="3284935"/>
            <a:ext cx="2013693" cy="3000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latin typeface="Arial" panose="020B0604020202020204" pitchFamily="34" charset="0"/>
              </a:rPr>
              <a:t>ပါးပြီးခြောက်သွေ့သောအနှံ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  <p:sp>
        <p:nvSpPr>
          <p:cNvPr id="38922" name="Line 9">
            <a:extLst>
              <a:ext uri="{FF2B5EF4-FFF2-40B4-BE49-F238E27FC236}">
                <a16:creationId xmlns:a16="http://schemas.microsoft.com/office/drawing/2014/main" xmlns="" id="{3C3D69AD-8F26-E5FB-3CA3-BE09AF1594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0500" y="2343150"/>
            <a:ext cx="2514600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25"/>
          </a:p>
        </p:txBody>
      </p:sp>
      <p:sp>
        <p:nvSpPr>
          <p:cNvPr id="38923" name="Line 10">
            <a:extLst>
              <a:ext uri="{FF2B5EF4-FFF2-40B4-BE49-F238E27FC236}">
                <a16:creationId xmlns:a16="http://schemas.microsoft.com/office/drawing/2014/main" xmlns="" id="{F95FCF56-C460-2BA3-BBB4-0F5179372C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7850" y="3543300"/>
            <a:ext cx="91440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25"/>
          </a:p>
        </p:txBody>
      </p:sp>
      <p:pic>
        <p:nvPicPr>
          <p:cNvPr id="38924" name="Picture 11">
            <a:extLst>
              <a:ext uri="{FF2B5EF4-FFF2-40B4-BE49-F238E27FC236}">
                <a16:creationId xmlns:a16="http://schemas.microsoft.com/office/drawing/2014/main" xmlns="" id="{4313D163-7525-A77E-66B1-FACE57BF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244911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F0D8797-A49C-EE80-9DB8-0F6B91D55751}"/>
              </a:ext>
            </a:extLst>
          </p:cNvPr>
          <p:cNvCxnSpPr/>
          <p:nvPr/>
        </p:nvCxnSpPr>
        <p:spPr>
          <a:xfrm flipH="1">
            <a:off x="2317750" y="374650"/>
            <a:ext cx="1460500" cy="11684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4242525-AC0B-ABCC-2E4C-2F126B21C252}"/>
              </a:ext>
            </a:extLst>
          </p:cNvPr>
          <p:cNvCxnSpPr/>
          <p:nvPr/>
        </p:nvCxnSpPr>
        <p:spPr>
          <a:xfrm flipH="1">
            <a:off x="3028951" y="1285875"/>
            <a:ext cx="749299" cy="3206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4F9599E1-9DF9-8B56-7161-040CB5A6E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117" y="135262"/>
            <a:ext cx="1265634" cy="71558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latin typeface="Arial" panose="020B0604020202020204" pitchFamily="34" charset="0"/>
              </a:rPr>
              <a:t>ဆားငန်ဒဏ်မခံနိုင်သောစပါးမျိုး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13A9C047-8EB0-43C3-281F-F93E6DFB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117" y="1044178"/>
            <a:ext cx="1265634" cy="71558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latin typeface="Arial" panose="020B0604020202020204" pitchFamily="34" charset="0"/>
              </a:rPr>
              <a:t>ဆားငန်ဒဏ်ခံ</a:t>
            </a:r>
            <a:r>
              <a:rPr lang="en-US" altLang="en-US" sz="1350" b="1" dirty="0">
                <a:latin typeface="Arial" panose="020B0604020202020204" pitchFamily="34" charset="0"/>
              </a:rPr>
              <a:t> </a:t>
            </a:r>
            <a:r>
              <a:rPr lang="en-US" altLang="en-US" sz="1350" b="1" dirty="0" err="1">
                <a:latin typeface="Arial" panose="020B0604020202020204" pitchFamily="34" charset="0"/>
              </a:rPr>
              <a:t>နိုင်သောစပါးမျိုး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316059-15E3-ECD7-E34A-B56C62A95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>
            <a:extLst>
              <a:ext uri="{FF2B5EF4-FFF2-40B4-BE49-F238E27FC236}">
                <a16:creationId xmlns:a16="http://schemas.microsoft.com/office/drawing/2014/main" xmlns="" id="{983756DD-E33A-92BC-BCDA-0253638D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4588001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050" dirty="0">
                <a:solidFill>
                  <a:srgbClr val="FFFF00"/>
                </a:solidFill>
              </a:rPr>
              <a:t>Source-</a:t>
            </a:r>
            <a:r>
              <a:rPr lang="en-US" altLang="en-US" sz="1050" dirty="0" err="1">
                <a:solidFill>
                  <a:srgbClr val="FFFF00"/>
                </a:solidFill>
              </a:rPr>
              <a:t>R.K.Singh</a:t>
            </a:r>
            <a:r>
              <a:rPr lang="en-US" altLang="en-US" sz="1050" dirty="0">
                <a:solidFill>
                  <a:srgbClr val="FFFF00"/>
                </a:solidFill>
              </a:rPr>
              <a:t> Plant Breeding Course, 2012, April 06</a:t>
            </a:r>
            <a:endParaRPr lang="en-GB" altLang="en-US" sz="1050" dirty="0">
              <a:solidFill>
                <a:srgbClr val="FFFF00"/>
              </a:solidFill>
            </a:endParaRPr>
          </a:p>
        </p:txBody>
      </p:sp>
      <p:pic>
        <p:nvPicPr>
          <p:cNvPr id="46105" name="Object 18">
            <a:extLst>
              <a:ext uri="{FF2B5EF4-FFF2-40B4-BE49-F238E27FC236}">
                <a16:creationId xmlns:a16="http://schemas.microsoft.com/office/drawing/2014/main" xmlns="" id="{91B20EA1-CAE0-691E-43E9-F3EA05455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t="9093"/>
          <a:stretch>
            <a:fillRect/>
          </a:stretch>
        </p:blipFill>
        <p:spPr bwMode="auto">
          <a:xfrm>
            <a:off x="904494" y="493778"/>
            <a:ext cx="3575050" cy="362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9224A59-F8BD-0E80-BFE0-E6E28B655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3777"/>
            <a:ext cx="3932936" cy="359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F0D06C-9504-E131-8826-59BC01AC3C89}"/>
              </a:ext>
            </a:extLst>
          </p:cNvPr>
          <p:cNvSpPr txBox="1"/>
          <p:nvPr/>
        </p:nvSpPr>
        <p:spPr>
          <a:xfrm>
            <a:off x="904494" y="4272093"/>
            <a:ext cx="78005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100" dirty="0" err="1">
                <a:solidFill>
                  <a:srgbClr val="FFFF00"/>
                </a:solidFill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ဆပ်ပြာပေါက်မြေတွင</a:t>
            </a:r>
            <a:r>
              <a:rPr lang="en-US" sz="1600" b="1" kern="100" dirty="0">
                <a:solidFill>
                  <a:srgbClr val="FFFF00"/>
                </a:solidFill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</a:t>
            </a:r>
            <a:r>
              <a:rPr lang="en-US" sz="1600" b="1" kern="100" dirty="0" err="1">
                <a:solidFill>
                  <a:srgbClr val="FFFF00"/>
                </a:solidFill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စမ်းသပ်ထားသော</a:t>
            </a:r>
            <a:r>
              <a:rPr lang="en-US" sz="1600" b="1" kern="100" dirty="0">
                <a:solidFill>
                  <a:srgbClr val="FFFF00"/>
                </a:solidFill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FFFF00"/>
                </a:solidFill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စပါးပင်ဖြစ်ထွန်းမှုအခြေအနေ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4464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1D776AF-F49F-EA6E-28AD-91EE2603C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640F3B-3603-9866-8FAB-BFD02308B596}"/>
              </a:ext>
            </a:extLst>
          </p:cNvPr>
          <p:cNvSpPr/>
          <p:nvPr/>
        </p:nvSpPr>
        <p:spPr>
          <a:xfrm>
            <a:off x="933050" y="40947"/>
            <a:ext cx="5763116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rgbClr val="FFFF00"/>
              </a:buClr>
            </a:pP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ဆားငန်ဒဏ်ကြောင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မြေဆီလ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ွှ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ာကို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ထိခိုက်စေသော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ဆိုးကျိုးများ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A3DE17FC-BBA8-EBE5-9FFB-BB799584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299" y="4767264"/>
            <a:ext cx="2057400" cy="273844"/>
          </a:xfrm>
        </p:spPr>
        <p:txBody>
          <a:bodyPr/>
          <a:lstStyle/>
          <a:p>
            <a:fld id="{988D2AC4-22C8-E14F-8E4C-F0194A65E5D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76CA25-2E65-42C2-D61F-57D8CF56B1FC}"/>
              </a:ext>
            </a:extLst>
          </p:cNvPr>
          <p:cNvSpPr txBox="1"/>
          <p:nvPr/>
        </p:nvSpPr>
        <p:spPr>
          <a:xfrm>
            <a:off x="258657" y="720813"/>
            <a:ext cx="8391567" cy="3526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  <a:tabLst>
                <a:tab pos="1663700" algn="l"/>
              </a:tabLst>
            </a:pP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မြေဆီလ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ွှ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ာတွင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</a:t>
            </a:r>
            <a:r>
              <a:rPr lang="en-US" sz="17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ဆားပေါက်ခြင်း</a:t>
            </a:r>
            <a:r>
              <a:rPr lang="en-US" sz="17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၍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ဆိုဒီယမ်ပါဝင်မှုများလာကြောင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endParaRPr lang="en-US" sz="1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မြေမှုန်များတွယ်ကပ်မှုအားနည်းခြင်း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8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မြေသားတည်ဆောက်မှုပုံပျက်လာခြင်း</a:t>
            </a:r>
            <a:endParaRPr lang="en-US" sz="1800" b="1" kern="100" dirty="0">
              <a:solidFill>
                <a:srgbClr val="FFFF00"/>
              </a:solidFill>
              <a:effectLst/>
              <a:latin typeface="Pyidaungsu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မြေစေးများအလ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ွှ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ာလိုက်သိပ်သည်းပိတ်ဆို့လာခြင်း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8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ရေနှင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လေဝင်လေထွက်ညံ့လာခြင်း</a:t>
            </a:r>
            <a:endParaRPr lang="en-US" sz="18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ရေများအမြစ်ဇုန်သို့မဆင်းနိုင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်၍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မြေမျက်နှာပြင်ပေ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ါ်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တွင်ဗွက်ပေါက်လာခြင်း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မြေအောက်ရေလ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ွှ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ာတိမ်ပါကရေပြည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ဝချိန်တွင်မြေက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ျွ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ံခြင်းနှင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 </a:t>
            </a:r>
            <a:endParaRPr lang="en-US" sz="1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663700" algn="l"/>
              </a:tabLst>
            </a:pPr>
            <a:r>
              <a:rPr lang="en-US" sz="1800" b="1" kern="100" dirty="0">
                <a:solidFill>
                  <a:srgbClr val="FFFF00"/>
                </a:solidFill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ခြောက်သွေ့ချိန်တွင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တုန်ခါသည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ဒုံပေါက်မြေများဖြစ်လာခြင်း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  <a:tabLst>
                <a:tab pos="1663700" algn="l"/>
              </a:tabLst>
            </a:pPr>
            <a:endParaRPr lang="en-US" sz="17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Line 11">
            <a:extLst>
              <a:ext uri="{FF2B5EF4-FFF2-40B4-BE49-F238E27FC236}">
                <a16:creationId xmlns:a16="http://schemas.microsoft.com/office/drawing/2014/main" xmlns="" id="{07680444-1958-10AF-E10C-F9FE2A468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831" y="2000250"/>
            <a:ext cx="514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25"/>
          </a:p>
        </p:txBody>
      </p:sp>
      <p:pic>
        <p:nvPicPr>
          <p:cNvPr id="12297" name="Object 16">
            <a:extLst>
              <a:ext uri="{FF2B5EF4-FFF2-40B4-BE49-F238E27FC236}">
                <a16:creationId xmlns:a16="http://schemas.microsoft.com/office/drawing/2014/main" xmlns="" id="{A8DB1468-FAE4-F6BE-CE1E-01663161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767957"/>
            <a:ext cx="4043505" cy="331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5" name="Object 18">
            <a:extLst>
              <a:ext uri="{FF2B5EF4-FFF2-40B4-BE49-F238E27FC236}">
                <a16:creationId xmlns:a16="http://schemas.microsoft.com/office/drawing/2014/main" xmlns="" id="{7A9223BE-390D-5171-CC39-BBF067D0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t="9093"/>
          <a:stretch>
            <a:fillRect/>
          </a:stretch>
        </p:blipFill>
        <p:spPr bwMode="auto">
          <a:xfrm>
            <a:off x="4781550" y="746523"/>
            <a:ext cx="3575050" cy="333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xmlns="" id="{784A349B-A1E9-19A0-6958-D122BCF1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252" y="4181269"/>
            <a:ext cx="1875995" cy="3000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latin typeface="Arial" panose="020B0604020202020204" pitchFamily="34" charset="0"/>
              </a:rPr>
              <a:t>ဆားပေါက်မြေ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4ABCD90D-88DC-87BF-E3F9-D1B70C79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006" y="4246936"/>
            <a:ext cx="2318290" cy="3000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latin typeface="Arial" panose="020B0604020202020204" pitchFamily="34" charset="0"/>
              </a:rPr>
              <a:t>ဆပ်ပြာပေါက်မြေ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ဆားငန်ခံစပါး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ရွေးချယ်ရာတွင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 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ရွေးချယ်ရမည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့်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စံည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ွှ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န်းများနှင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 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ရုပ်သွင်လက္ခဏာများ</a:t>
            </a:r>
            <a:endParaRPr lang="en-US" sz="2100" b="1" dirty="0">
              <a:solidFill>
                <a:srgbClr val="FFFF00"/>
              </a:solidFill>
              <a:latin typeface="Myanmar3" pitchFamily="18" charset="0"/>
              <a:cs typeface="Myanmar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885379"/>
            <a:ext cx="6560820" cy="338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သက်လျင်မ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ှ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သက်လတ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 (၁၂၀- ၁၃၅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ရက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သင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့်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တင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့်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သော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အပင်ရပ်ရှိခြင်း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(၁၀၅- ၁၂၀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စင်တီမီတာ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ဆားငန်ဒဏ်ခံနိုင်မှု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(6 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dSm</a:t>
            </a:r>
            <a:r>
              <a:rPr lang="en-US" sz="1800" b="1" kern="100" baseline="30000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နှင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့်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အထက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အပင်ငယ်ရှင်တွင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ကြီးထွားသန်မာမှုခြင်း</a:t>
            </a:r>
            <a:endParaRPr lang="en-US" sz="1800" b="1" dirty="0">
              <a:solidFill>
                <a:schemeClr val="bg1"/>
              </a:solidFill>
              <a:latin typeface="Myanmar3" pitchFamily="18" charset="0"/>
              <a:cs typeface="Myanmar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အရွက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်၊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ပင်စည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နှင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့်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အမြစ်ဆဲလ်အတွင်း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တစ်ရှူးမ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ှ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ဆားငန်ဒဏ်ခံနိုင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်၍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ပျက်စီးမှုမရှိခြင်း</a:t>
            </a:r>
            <a:endParaRPr lang="en-US" sz="1800" b="1" dirty="0">
              <a:solidFill>
                <a:schemeClr val="bg1"/>
              </a:solidFill>
              <a:latin typeface="Myanmar3" pitchFamily="18" charset="0"/>
              <a:cs typeface="Myanmar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ကလိုရိုဖီးလ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 (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စိမ်းရောင်ချယ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ပစ္စည်းပါဝင်မှုများခြင်း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အစာချက်လုပ်နိုင်စွမ်းရည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မြင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့်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မားခြင်း</a:t>
            </a:r>
            <a:endParaRPr lang="en-US" sz="1800" b="1" dirty="0">
              <a:solidFill>
                <a:schemeClr val="bg1"/>
              </a:solidFill>
              <a:latin typeface="Myanmar3" pitchFamily="18" charset="0"/>
              <a:cs typeface="Myanmar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0A8E30-A799-0F33-CEF5-849EC0480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3C8B18-1932-EC1A-0CAD-F3F799F85130}"/>
              </a:ext>
            </a:extLst>
          </p:cNvPr>
          <p:cNvSpPr txBox="1"/>
          <p:nvPr/>
        </p:nvSpPr>
        <p:spPr>
          <a:xfrm>
            <a:off x="1371600" y="114300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ဆားငန်ခံစပါး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ရွေးချယ်ရာတွင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 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ရွေးချယ်ရမည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့်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စံည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ွှ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န်းများနှင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 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ရုပ်သွင်လက္ခဏာများ</a:t>
            </a:r>
            <a:endParaRPr lang="en-US" sz="2100" b="1" dirty="0">
              <a:solidFill>
                <a:srgbClr val="FFFF00"/>
              </a:solidFill>
              <a:latin typeface="Myanmar3" pitchFamily="18" charset="0"/>
              <a:cs typeface="Myanmar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DED445-6A9A-B894-ACA5-743B0AB2AF38}"/>
              </a:ext>
            </a:extLst>
          </p:cNvPr>
          <p:cNvSpPr txBox="1"/>
          <p:nvPr/>
        </p:nvSpPr>
        <p:spPr>
          <a:xfrm>
            <a:off x="585216" y="927510"/>
            <a:ext cx="825703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အရွက်များမ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ှ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ပင်ငွေ့ပြန်ခြင်းနှင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့်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အတူဆား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ဆိုဒိယမ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်)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အားဖယ်ထုတ်နိုင်စွမ်းရှိခြင်း</a:t>
            </a:r>
            <a:endParaRPr lang="en-US" sz="1800" b="1" dirty="0">
              <a:solidFill>
                <a:schemeClr val="bg1"/>
              </a:solidFill>
              <a:latin typeface="Myanmar3" pitchFamily="18" charset="0"/>
              <a:cs typeface="Myanmar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မြစ်စဉ်သန်စွမ်း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၍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အမြစ်မ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ှ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ဆား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(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ဆိုဒိယမ်ဖယ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်)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ဖယ်ထုတ်နိုင်စွမ်းရှိခြင်း</a:t>
            </a:r>
            <a:endParaRPr lang="en-US" sz="1800" b="1" dirty="0">
              <a:solidFill>
                <a:schemeClr val="bg1"/>
              </a:solidFill>
              <a:latin typeface="Myanmar3" pitchFamily="18" charset="0"/>
              <a:cs typeface="Myanmar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အမြစ်မ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ှ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ဆား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(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ဆိုဒိယမ်ဖယ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်)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အစား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ပိုတက်စီယမ်အားစုပ်ယူနိုင်စွမ်းရှိခြင်း</a:t>
            </a:r>
            <a:endParaRPr lang="en-US" sz="1800" b="1" dirty="0">
              <a:solidFill>
                <a:schemeClr val="bg1"/>
              </a:solidFill>
              <a:latin typeface="Myanmar3" pitchFamily="18" charset="0"/>
              <a:cs typeface="Myanmar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ဆား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(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ဆိုဒိယမ်ဖယ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်)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အား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ပင်စည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်၊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ရွက်ဖုံးရွက်နှင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့်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သက်တမ်းရင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့်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သော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အရွက်များအတွင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် </a:t>
            </a:r>
            <a:r>
              <a:rPr lang="en-US" sz="1800" b="1" dirty="0" err="1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စုဆောင်းနိုင်စွမ်းရှိခြင်း</a:t>
            </a: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2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60E39F-03C5-2B70-7321-546CDC7F6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C4C25C-05D2-1AD5-4A0C-BCFE754197F1}"/>
              </a:ext>
            </a:extLst>
          </p:cNvPr>
          <p:cNvSpPr txBox="1"/>
          <p:nvPr/>
        </p:nvSpPr>
        <p:spPr>
          <a:xfrm>
            <a:off x="1371600" y="393192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FFFF00"/>
                </a:solidFill>
              </a:rPr>
              <a:t>ဆားငန်ဒဏ်ခံနိုင်မှုအားအကဲဖြတ်ခြင်း</a:t>
            </a:r>
            <a:endParaRPr lang="en-US" sz="2100" b="1" dirty="0">
              <a:solidFill>
                <a:srgbClr val="FFFF00"/>
              </a:solidFill>
              <a:latin typeface="Myanmar3" pitchFamily="18" charset="0"/>
              <a:cs typeface="Myanmar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87293C-D532-3B42-4F71-0BF49A9B0B30}"/>
              </a:ext>
            </a:extLst>
          </p:cNvPr>
          <p:cNvSpPr txBox="1"/>
          <p:nvPr/>
        </p:nvSpPr>
        <p:spPr>
          <a:xfrm>
            <a:off x="585216" y="927510"/>
            <a:ext cx="8257032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</a:rPr>
              <a:t>ဆားငန်ဒဏ်ခံနိုင်မှုရည်အမဲ့ဆုံးအချိန</a:t>
            </a:r>
            <a:r>
              <a:rPr lang="en-US" altLang="en-US" sz="1800" b="1" dirty="0">
                <a:solidFill>
                  <a:srgbClr val="FFFF00"/>
                </a:solidFill>
              </a:rPr>
              <a:t>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စပါးပင</a:t>
            </a:r>
            <a:r>
              <a:rPr lang="en-US" sz="18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 </a:t>
            </a:r>
            <a:r>
              <a:rPr lang="en-US" sz="18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အသက်ရက</a:t>
            </a:r>
            <a:r>
              <a:rPr lang="en-US" sz="18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  (၃၀) </a:t>
            </a:r>
            <a:r>
              <a:rPr lang="en-US" sz="18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ရက</a:t>
            </a:r>
            <a:r>
              <a:rPr lang="en-US" sz="18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 </a:t>
            </a:r>
            <a:r>
              <a:rPr lang="en-US" sz="18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အတွင်း</a:t>
            </a:r>
            <a:endParaRPr lang="en-US" sz="1800" b="1" dirty="0">
              <a:solidFill>
                <a:srgbClr val="FFFF00"/>
              </a:solidFill>
              <a:latin typeface="Myanmar3" pitchFamily="18" charset="0"/>
              <a:cs typeface="Myanmar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အနှံစထွက်ချိန်မှပန်းပွင</a:t>
            </a:r>
            <a:r>
              <a:rPr lang="en-US" sz="18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့်</a:t>
            </a:r>
            <a:r>
              <a:rPr lang="en-US" sz="18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ချိန်အတွင်း</a:t>
            </a:r>
            <a:endParaRPr lang="en-US" sz="1800" b="1" dirty="0">
              <a:solidFill>
                <a:schemeClr val="bg1"/>
              </a:solidFill>
              <a:latin typeface="Myanmar3" pitchFamily="18" charset="0"/>
              <a:cs typeface="Myanmar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bg1"/>
              </a:solidFill>
              <a:latin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>
            <a:extLst>
              <a:ext uri="{FF2B5EF4-FFF2-40B4-BE49-F238E27FC236}">
                <a16:creationId xmlns:a16="http://schemas.microsoft.com/office/drawing/2014/main" xmlns="" id="{CCFE9E95-D7BB-5C7A-F6D0-426333FA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R.K.Singh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050"/>
              <a:t>Plant Breeding Course, April 06</a:t>
            </a:r>
            <a:endParaRPr lang="en-GB" altLang="en-US" sz="105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0892FC5A-ADB7-5E0F-C5F6-C8E7B28D10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06424" y="742950"/>
            <a:ext cx="6684264" cy="742950"/>
          </a:xfrm>
        </p:spPr>
        <p:txBody>
          <a:bodyPr/>
          <a:lstStyle/>
          <a:p>
            <a:pPr marL="428625" indent="-428625" algn="ctr">
              <a:buNone/>
            </a:pPr>
            <a:r>
              <a:rPr lang="en-US" altLang="en-US" sz="2100" b="1" dirty="0" err="1">
                <a:solidFill>
                  <a:srgbClr val="FFFF00"/>
                </a:solidFill>
              </a:rPr>
              <a:t>ပျိုးပင</a:t>
            </a:r>
            <a:r>
              <a:rPr lang="en-US" altLang="en-US" sz="2100" b="1" dirty="0">
                <a:solidFill>
                  <a:srgbClr val="FFFF00"/>
                </a:solidFill>
              </a:rPr>
              <a:t>် ၂၀ </a:t>
            </a:r>
            <a:r>
              <a:rPr lang="en-US" altLang="en-US" sz="2100" b="1" dirty="0" err="1" smtClean="0">
                <a:solidFill>
                  <a:srgbClr val="FFFF00"/>
                </a:solidFill>
              </a:rPr>
              <a:t>ရက်သ</a:t>
            </a:r>
            <a:r>
              <a:rPr lang="en-US" altLang="en-US" sz="2100" b="1" dirty="0" err="1">
                <a:solidFill>
                  <a:srgbClr val="FFFF00"/>
                </a:solidFill>
              </a:rPr>
              <a:t>ားတွင</a:t>
            </a:r>
            <a:r>
              <a:rPr lang="en-US" altLang="en-US" sz="2100" b="1" dirty="0">
                <a:solidFill>
                  <a:srgbClr val="FFFF00"/>
                </a:solidFill>
              </a:rPr>
              <a:t>်  </a:t>
            </a:r>
            <a:r>
              <a:rPr lang="en-US" altLang="en-US" sz="2100" b="1" dirty="0" err="1">
                <a:solidFill>
                  <a:srgbClr val="FFFF00"/>
                </a:solidFill>
              </a:rPr>
              <a:t>မှတ်တမ်းရယူ</a:t>
            </a:r>
            <a:r>
              <a:rPr lang="en-US" altLang="en-US" sz="2100" b="1" dirty="0">
                <a:solidFill>
                  <a:srgbClr val="FFFF00"/>
                </a:solidFill>
              </a:rPr>
              <a:t>၍ </a:t>
            </a:r>
            <a:r>
              <a:rPr lang="en-US" altLang="en-US" sz="2100" b="1" dirty="0" err="1">
                <a:solidFill>
                  <a:srgbClr val="FFFF00"/>
                </a:solidFill>
              </a:rPr>
              <a:t>ခံနိုင်ရည</a:t>
            </a:r>
            <a:r>
              <a:rPr lang="en-US" altLang="en-US" sz="2100" b="1" dirty="0">
                <a:solidFill>
                  <a:srgbClr val="FFFF00"/>
                </a:solidFill>
              </a:rPr>
              <a:t>် </a:t>
            </a:r>
            <a:r>
              <a:rPr lang="en-US" altLang="en-US" sz="2100" b="1" dirty="0" err="1">
                <a:solidFill>
                  <a:srgbClr val="FFFF00"/>
                </a:solidFill>
              </a:rPr>
              <a:t>ရှိမှု</a:t>
            </a:r>
            <a:r>
              <a:rPr lang="en-US" altLang="en-US" sz="2100" b="1" dirty="0">
                <a:solidFill>
                  <a:srgbClr val="FFFF00"/>
                </a:solidFill>
              </a:rPr>
              <a:t>/</a:t>
            </a:r>
            <a:r>
              <a:rPr lang="en-US" altLang="en-US" sz="2100" b="1" dirty="0" err="1">
                <a:solidFill>
                  <a:srgbClr val="FFFF00"/>
                </a:solidFill>
              </a:rPr>
              <a:t>မရှိမှုအား</a:t>
            </a:r>
            <a:r>
              <a:rPr lang="en-US" altLang="en-US" sz="2100" b="1" dirty="0">
                <a:solidFill>
                  <a:srgbClr val="FFFF00"/>
                </a:solidFill>
              </a:rPr>
              <a:t> </a:t>
            </a:r>
            <a:r>
              <a:rPr lang="en-US" altLang="en-US" sz="2100" b="1" dirty="0" err="1">
                <a:solidFill>
                  <a:srgbClr val="FFFF00"/>
                </a:solidFill>
              </a:rPr>
              <a:t>စမ်းသပ်ပါသည</a:t>
            </a:r>
            <a:r>
              <a:rPr lang="en-US" altLang="en-US" sz="2100" b="1" dirty="0">
                <a:solidFill>
                  <a:srgbClr val="FFFF00"/>
                </a:solidFill>
              </a:rPr>
              <a:t>်။</a:t>
            </a: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xmlns="" id="{7E1BF136-0D4A-D38A-AAFE-8918A156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08" y="1637847"/>
            <a:ext cx="3532584" cy="16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Text Box 6">
            <a:extLst>
              <a:ext uri="{FF2B5EF4-FFF2-40B4-BE49-F238E27FC236}">
                <a16:creationId xmlns:a16="http://schemas.microsoft.com/office/drawing/2014/main" xmlns="" id="{43B9E557-BEF8-358A-79F7-6D76B879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056" y="178700"/>
            <a:ext cx="6099048" cy="40011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</a:rPr>
              <a:t>ပျိုးပင်အဆင</a:t>
            </a:r>
            <a:r>
              <a:rPr lang="en-US" altLang="en-US" sz="2000" b="1" dirty="0">
                <a:solidFill>
                  <a:srgbClr val="FFFF00"/>
                </a:solidFill>
              </a:rPr>
              <a:t>့်</a:t>
            </a:r>
            <a:r>
              <a:rPr lang="en-US" altLang="en-US" sz="2000" b="1" dirty="0" err="1">
                <a:solidFill>
                  <a:srgbClr val="FFFF00"/>
                </a:solidFill>
              </a:rPr>
              <a:t>တွင်ဆားငန်ဒဏ်ခံနိုင်မှုအားအကဲဖြတ်ခြင်း</a:t>
            </a:r>
            <a:endParaRPr lang="en-GB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61446" name="Object 7">
            <a:extLst>
              <a:ext uri="{FF2B5EF4-FFF2-40B4-BE49-F238E27FC236}">
                <a16:creationId xmlns:a16="http://schemas.microsoft.com/office/drawing/2014/main" xmlns="" id="{77FE5B52-C1CC-613E-D41A-B4928531D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1"/>
          <a:stretch/>
        </p:blipFill>
        <p:spPr bwMode="auto">
          <a:xfrm>
            <a:off x="6159103" y="1361551"/>
            <a:ext cx="1878473" cy="19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10">
            <a:extLst>
              <a:ext uri="{FF2B5EF4-FFF2-40B4-BE49-F238E27FC236}">
                <a16:creationId xmlns:a16="http://schemas.microsoft.com/office/drawing/2014/main" xmlns="" id="{B09E1273-B808-C641-D64F-B23834135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5"/>
          <a:stretch>
            <a:fillRect/>
          </a:stretch>
        </p:blipFill>
        <p:spPr bwMode="auto">
          <a:xfrm>
            <a:off x="810816" y="1281255"/>
            <a:ext cx="1564481" cy="19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FE1C173-B2F4-1D6B-FBD9-18987F5A4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0250"/>
            <a:ext cx="3810000" cy="16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B303127C-F28A-D591-3BAD-711396B2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0398"/>
            <a:ext cx="3886200" cy="16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2E22767-DB7D-CAC2-6756-C85E0C25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2AC4-22C8-E14F-8E4C-F0194A65E5D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7E7A96-B8A9-3829-4F8B-C5B2C38FC96A}"/>
              </a:ext>
            </a:extLst>
          </p:cNvPr>
          <p:cNvSpPr txBox="1"/>
          <p:nvPr/>
        </p:nvSpPr>
        <p:spPr>
          <a:xfrm>
            <a:off x="813816" y="747404"/>
            <a:ext cx="7964424" cy="305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အဆင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၁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ဆားငန်ရေတွင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စပါးပျိုးပင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ပုံမှန်ရှင်သန်သည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အခြေအနေ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လုံးဝခံနိုင်ရည်ရှိမျိုး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အဆင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၃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ပုံမှန်စပါးပျိုးပင်ကဲ့သို့ဖြစ်ထွန်းသော်လည်း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ရွက်ထိပ်ဖျားနှင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အချို့အရွက်များဖြူနေခြင်း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လိပ်နေခြင်း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ခံနိုင်ရည်ရှိခြင်း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အဆင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၅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စပါးပင်ဖြစ်ထွန်း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၍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အရွက်အများစုမှာ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လိပ်နေပြီး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အရွက်အနည်းငယ်သာ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ဆက်လက်ရှည်ထွက်နေသည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်။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အသင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အတင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ခံနိုင်ရည်ရှိသောမျိုး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အဆင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 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၇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အရွက်အားလုံးလိပ်ပြီး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အရွက်အများစု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ခြောက်နေသည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်။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အချို့ပျိုးပင်များ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စတင်သေဆုံးလာပြီဖြစ်သည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်။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သေစပြုနေပြီ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ခံနိုင်ရည်မဲ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အဆင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၉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အပင်လုံးဝ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ဆက်မရှင်သန်တော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အရွက်အားလုံးခြောက်နေပြီး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အနည်းငယ်သာ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ရှင်နေပုံရသေးသည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်။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လုံးဝ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ခံနိုင်ရည်မဲ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93327B5-9CA4-EC36-59E8-4CD46B56CB65}"/>
              </a:ext>
            </a:extLst>
          </p:cNvPr>
          <p:cNvSpPr/>
          <p:nvPr/>
        </p:nvSpPr>
        <p:spPr>
          <a:xfrm>
            <a:off x="2386946" y="40947"/>
            <a:ext cx="475963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ဆားငန်ဒဏ်ခံနိုင်ရည်ရှိမှုအား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အဆင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သတ်မှတ်ခြင်း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3B28EF-76D8-7D1D-358B-15D0620D0E0B}"/>
              </a:ext>
            </a:extLst>
          </p:cNvPr>
          <p:cNvSpPr txBox="1"/>
          <p:nvPr/>
        </p:nvSpPr>
        <p:spPr>
          <a:xfrm>
            <a:off x="542236" y="4548383"/>
            <a:ext cx="8449056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ကိုးကား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အပြည်ပြည်ဆိုင်ရာဆန်စပါးသုတေသနဌာန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အကဲဖြတ်စံချိန်သတ်မှတ်ချက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Myanmar Tex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်၊ ၂၀၁၅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24106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0AD06EC-5CFF-72AA-3548-B6F6221A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2AC4-22C8-E14F-8E4C-F0194A65E5D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180F9F-9D19-9222-2F16-DF923C135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82" y="192264"/>
            <a:ext cx="4790036" cy="47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99B4C3AF-265B-0C76-2349-7A83E291B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457" y="0"/>
            <a:ext cx="7293769" cy="104834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Calibri" pitchFamily="34" charset="0"/>
              </a:rPr>
              <a:t>တောင်သူ့အကွက်အတွင်း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pitchFamily="34" charset="0"/>
              </a:rPr>
              <a:t>ဆားငန်ဒဏ်ခံနိုင်ရည်ရှိသော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pitchFamily="34" charset="0"/>
              </a:rPr>
              <a:t>မျိုးများအားစမ်းသပ်ရွေးချယ်ခြင်း</a:t>
            </a:r>
            <a:endParaRPr lang="en-US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C3E12FC9-1098-E12E-B2D2-DCDA4E358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59" y="1058792"/>
            <a:ext cx="6858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err="1">
                <a:solidFill>
                  <a:srgbClr val="CC0099"/>
                </a:solidFill>
                <a:latin typeface="Calibri" panose="020F0502020204030204" pitchFamily="34" charset="0"/>
              </a:rPr>
              <a:t>စံထားမျိုး</a:t>
            </a:r>
            <a:r>
              <a:rPr lang="en-US" altLang="en-US" sz="1500" dirty="0">
                <a:solidFill>
                  <a:srgbClr val="CC0099"/>
                </a:solidFill>
                <a:latin typeface="Calibri" panose="020F0502020204030204" pitchFamily="34" charset="0"/>
              </a:rPr>
              <a:t> - </a:t>
            </a:r>
            <a:r>
              <a:rPr lang="en-US" altLang="en-US" sz="1500" dirty="0" err="1">
                <a:solidFill>
                  <a:srgbClr val="CC0099"/>
                </a:solidFill>
                <a:latin typeface="Calibri" panose="020F0502020204030204" pitchFamily="34" charset="0"/>
              </a:rPr>
              <a:t>ပိုကာလီ</a:t>
            </a:r>
            <a:endParaRPr lang="en-US" altLang="en-US" sz="150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err="1">
                <a:solidFill>
                  <a:srgbClr val="CC0099"/>
                </a:solidFill>
                <a:latin typeface="Calibri" panose="020F0502020204030204" pitchFamily="34" charset="0"/>
              </a:rPr>
              <a:t>စမ်းသပ်ဒေသ</a:t>
            </a:r>
            <a:r>
              <a:rPr lang="en-US" altLang="en-US" sz="1500" dirty="0">
                <a:solidFill>
                  <a:srgbClr val="CC0099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1500" dirty="0" err="1">
                <a:solidFill>
                  <a:srgbClr val="CC0099"/>
                </a:solidFill>
                <a:latin typeface="Calibri" panose="020F0502020204030204" pitchFamily="34" charset="0"/>
              </a:rPr>
              <a:t>စစ်ကိုင်း</a:t>
            </a:r>
            <a:r>
              <a:rPr lang="en-US" altLang="en-US" sz="1500" dirty="0">
                <a:solidFill>
                  <a:srgbClr val="CC0099"/>
                </a:solidFill>
                <a:latin typeface="Calibri" panose="020F0502020204030204" pitchFamily="34" charset="0"/>
              </a:rPr>
              <a:t>၊ </a:t>
            </a:r>
            <a:r>
              <a:rPr lang="en-US" altLang="en-US" sz="1500" dirty="0" err="1">
                <a:solidFill>
                  <a:srgbClr val="CC0099"/>
                </a:solidFill>
                <a:latin typeface="Calibri" panose="020F0502020204030204" pitchFamily="34" charset="0"/>
              </a:rPr>
              <a:t>မန္တလေး</a:t>
            </a:r>
            <a:r>
              <a:rPr lang="en-US" altLang="en-US" sz="1500" dirty="0">
                <a:solidFill>
                  <a:srgbClr val="CC0099"/>
                </a:solidFill>
                <a:latin typeface="Calibri" panose="020F0502020204030204" pitchFamily="34" charset="0"/>
              </a:rPr>
              <a:t>၊ </a:t>
            </a:r>
            <a:r>
              <a:rPr lang="en-US" altLang="en-US" sz="1500" dirty="0" err="1">
                <a:solidFill>
                  <a:srgbClr val="CC0099"/>
                </a:solidFill>
                <a:latin typeface="Calibri" panose="020F0502020204030204" pitchFamily="34" charset="0"/>
              </a:rPr>
              <a:t>မကွေး</a:t>
            </a:r>
            <a:r>
              <a:rPr lang="en-US" altLang="en-US" sz="1500" dirty="0">
                <a:solidFill>
                  <a:srgbClr val="CC0099"/>
                </a:solidFill>
                <a:latin typeface="Calibri" panose="020F0502020204030204" pitchFamily="34" charset="0"/>
              </a:rPr>
              <a:t>၊ </a:t>
            </a:r>
            <a:r>
              <a:rPr lang="en-US" altLang="en-US" sz="1500" dirty="0" err="1">
                <a:solidFill>
                  <a:srgbClr val="CC0099"/>
                </a:solidFill>
                <a:latin typeface="Calibri" panose="020F0502020204030204" pitchFamily="34" charset="0"/>
              </a:rPr>
              <a:t>လက်ပွတ္တာ</a:t>
            </a:r>
            <a:r>
              <a:rPr lang="en-US" altLang="en-US" sz="1500" dirty="0">
                <a:solidFill>
                  <a:srgbClr val="CC0099"/>
                </a:solidFill>
                <a:latin typeface="Calibri" panose="020F0502020204030204" pitchFamily="34" charset="0"/>
              </a:rPr>
              <a:t>၊ </a:t>
            </a:r>
            <a:r>
              <a:rPr lang="en-US" altLang="en-US" sz="1500" dirty="0" err="1">
                <a:solidFill>
                  <a:srgbClr val="CC0099"/>
                </a:solidFill>
                <a:latin typeface="Calibri" panose="020F0502020204030204" pitchFamily="34" charset="0"/>
              </a:rPr>
              <a:t>ဘိုကလေး</a:t>
            </a:r>
            <a:endParaRPr lang="en-US" altLang="en-US" sz="150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600" dirty="0">
              <a:solidFill>
                <a:srgbClr val="00CC00"/>
              </a:solidFill>
              <a:latin typeface="Calibri" panose="020F0502020204030204" pitchFamily="34" charset="0"/>
            </a:endParaRPr>
          </a:p>
        </p:txBody>
      </p:sp>
      <p:pic>
        <p:nvPicPr>
          <p:cNvPr id="17414" name="Picture 8">
            <a:extLst>
              <a:ext uri="{FF2B5EF4-FFF2-40B4-BE49-F238E27FC236}">
                <a16:creationId xmlns:a16="http://schemas.microsoft.com/office/drawing/2014/main" xmlns="" id="{C20341A1-C992-AED2-5DE6-E3AF95E1F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387" r="1878" b="56133"/>
          <a:stretch>
            <a:fillRect/>
          </a:stretch>
        </p:blipFill>
        <p:spPr bwMode="auto">
          <a:xfrm>
            <a:off x="1143000" y="1937147"/>
            <a:ext cx="3378994" cy="25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C:\Documents and Settings\Lenovo\Desktop\New Folder (8)\New Folder (4)\New Folder (4)\New Folder\IMG_0008.JPG">
            <a:extLst>
              <a:ext uri="{FF2B5EF4-FFF2-40B4-BE49-F238E27FC236}">
                <a16:creationId xmlns:a16="http://schemas.microsoft.com/office/drawing/2014/main" xmlns="" id="{E30BE4BA-FA1E-C89D-587B-01302E57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7162" r="13383"/>
          <a:stretch>
            <a:fillRect/>
          </a:stretch>
        </p:blipFill>
        <p:spPr bwMode="auto">
          <a:xfrm>
            <a:off x="4630342" y="1935956"/>
            <a:ext cx="3258740" cy="247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717AD1-1E60-5414-A051-AF2835B528CB}"/>
              </a:ext>
            </a:extLst>
          </p:cNvPr>
          <p:cNvSpPr txBox="1"/>
          <p:nvPr/>
        </p:nvSpPr>
        <p:spPr>
          <a:xfrm>
            <a:off x="2414016" y="4564496"/>
            <a:ext cx="45720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4684713" algn="l"/>
              </a:tabLst>
            </a:pPr>
            <a:r>
              <a:rPr lang="en-US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</a:t>
            </a:r>
            <a:r>
              <a:rPr lang="my-MM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en-US" sz="20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တေသနမှတ်တမ်းဓာ</a:t>
            </a:r>
            <a:r>
              <a:rPr lang="my-MM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en-US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-US" sz="20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ုံများ</a:t>
            </a:r>
            <a:endParaRPr lang="en-US" sz="20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2DF8C8-6777-BE69-B928-4DB8B56D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2AC4-22C8-E14F-8E4C-F0194A65E5D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4DC1A2-67F8-B09A-0AD9-077E11FD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48"/>
          <a:stretch/>
        </p:blipFill>
        <p:spPr>
          <a:xfrm>
            <a:off x="4310083" y="210242"/>
            <a:ext cx="4178807" cy="3319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0F7F97-6CDB-03CE-13F1-6F1BACED82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776"/>
          <a:stretch/>
        </p:blipFill>
        <p:spPr>
          <a:xfrm>
            <a:off x="655110" y="210242"/>
            <a:ext cx="3505410" cy="3319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704D11-2A98-A8CA-D5D3-989068E958D7}"/>
              </a:ext>
            </a:extLst>
          </p:cNvPr>
          <p:cNvSpPr txBox="1"/>
          <p:nvPr/>
        </p:nvSpPr>
        <p:spPr>
          <a:xfrm>
            <a:off x="236396" y="3926995"/>
            <a:ext cx="903562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4684713" algn="l"/>
              </a:tabLst>
            </a:pPr>
            <a:r>
              <a:rPr lang="my-MM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ကုန်း</a:t>
            </a:r>
            <a:r>
              <a:rPr lang="en-US" sz="20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တောင်း</a:t>
            </a:r>
            <a:r>
              <a:rPr lang="my-MM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ကျေးရွာ၊ သာစည်မြို့နယ်</a:t>
            </a:r>
            <a:r>
              <a:rPr lang="en-US" sz="20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တွင</a:t>
            </a:r>
            <a:r>
              <a:rPr lang="en-US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ပြည်မြန်မာစိန်စပါးဖြစ်ထွန်းမှုသ</a:t>
            </a:r>
            <a:r>
              <a:rPr lang="my-MM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en-US" sz="20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တေသနမှတ်တမ်းဓာ</a:t>
            </a:r>
            <a:r>
              <a:rPr lang="my-MM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en-US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-US" sz="20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ုံများ</a:t>
            </a:r>
            <a:endParaRPr lang="en-US" sz="20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 descr="IMG_2991">
            <a:extLst>
              <a:ext uri="{FF2B5EF4-FFF2-40B4-BE49-F238E27FC236}">
                <a16:creationId xmlns:a16="http://schemas.microsoft.com/office/drawing/2014/main" xmlns="" id="{D223AB5A-92C3-C66A-B66F-8815EF28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0" y="2369344"/>
            <a:ext cx="2571750" cy="198001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xmlns="" id="{8DF8631A-1F67-D267-1B34-755D51535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712" y="-147094"/>
            <a:ext cx="4226719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solidFill>
                  <a:srgbClr val="FF0000"/>
                </a:solidFill>
                <a:latin typeface="Arial" panose="020B0604020202020204" pitchFamily="34" charset="0"/>
              </a:rPr>
              <a:t>ပြည်မြန်မာစိန</a:t>
            </a:r>
            <a:r>
              <a:rPr lang="en-US" altLang="en-US" sz="2100" dirty="0">
                <a:solidFill>
                  <a:srgbClr val="FF0000"/>
                </a:solidFill>
                <a:latin typeface="Arial" panose="020B0604020202020204" pitchFamily="34" charset="0"/>
              </a:rPr>
              <a:t>် (IR 10 T 107)</a:t>
            </a:r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xmlns="" id="{CE53E5F1-36F1-6B3E-EB29-CC18900A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6" y="699936"/>
            <a:ext cx="6686550" cy="51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မူရင်းလိုင်းနံပါတ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် 			- IR 10 T 107</a:t>
            </a: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အသက်ရက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် 				-၁၁၆</a:t>
            </a: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အပင်မြင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့်(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စစ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)				-၁၂၄</a:t>
            </a: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ပင်ပွား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 					-၁၀-၁၅</a:t>
            </a: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တစ်နှံပါအစေ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 				-၁၃၀</a:t>
            </a: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အောင်စေ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့% 				-၉၂.၃</a:t>
            </a: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အစေ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 ၁၀၀၀အလေးချိန် 		-၂၄.၅</a:t>
            </a: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စပါးမျိုးအုပ်စု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 				-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ဧည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့်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မထ</a:t>
            </a:r>
            <a:endParaRPr lang="en-US" altLang="en-US" sz="15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အမိုင်းလို့စ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်% 				-၂၁.၆</a:t>
            </a: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စားသုံးမှု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 					- 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ကောင်း</a:t>
            </a:r>
            <a:endParaRPr lang="en-US" altLang="en-US" sz="15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ဆန်ရည်ဆန်သား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			-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ကြည်လင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်	</a:t>
            </a: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အထွက်နှုန်း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				-၁၀၀-၁၁၀ 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တင်း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သင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့်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တော်သည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့်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ဒေသ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			-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ဆားပေါက်မြေနှင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့် 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ဆပ်ပြာပေါက်မြေ</a:t>
            </a:r>
            <a:endParaRPr lang="en-US" altLang="en-US" sz="15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5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0485" name="AutoShape 2" descr="IMG_3704">
            <a:extLst>
              <a:ext uri="{FF2B5EF4-FFF2-40B4-BE49-F238E27FC236}">
                <a16:creationId xmlns:a16="http://schemas.microsoft.com/office/drawing/2014/main" xmlns="" id="{55EDBE38-DEAF-FC39-F213-68C087C0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3863"/>
            <a:ext cx="2628900" cy="206692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xmlns="" id="{B22633E1-7A38-D761-AF06-A287FADB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-179975"/>
            <a:ext cx="3829050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Arial" panose="020B0604020202020204" pitchFamily="34" charset="0"/>
              </a:rPr>
              <a:t>ရွှ</a:t>
            </a:r>
            <a:r>
              <a:rPr lang="en-US" altLang="en-US" sz="2100" dirty="0" err="1">
                <a:solidFill>
                  <a:srgbClr val="FF0000"/>
                </a:solidFill>
                <a:latin typeface="Arial" panose="020B0604020202020204" pitchFamily="34" charset="0"/>
              </a:rPr>
              <a:t>ေအာဆီယံ</a:t>
            </a:r>
            <a:r>
              <a:rPr lang="en-US" altLang="en-US" sz="2100" dirty="0">
                <a:solidFill>
                  <a:srgbClr val="FF0000"/>
                </a:solidFill>
                <a:latin typeface="Arial" panose="020B0604020202020204" pitchFamily="34" charset="0"/>
              </a:rPr>
              <a:t> ( CSR 36)</a:t>
            </a:r>
          </a:p>
        </p:txBody>
      </p:sp>
      <p:sp>
        <p:nvSpPr>
          <p:cNvPr id="21507" name="Text Box 7">
            <a:extLst>
              <a:ext uri="{FF2B5EF4-FFF2-40B4-BE49-F238E27FC236}">
                <a16:creationId xmlns:a16="http://schemas.microsoft.com/office/drawing/2014/main" xmlns="" id="{9420C202-FFE2-3FD4-2EBE-B5FD087F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32794"/>
            <a:ext cx="6629400" cy="448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မူရင်းလိုင်းနံပါတ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်			- CSR 36</a:t>
            </a: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အသက်ရက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်				-၁၁၆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အပင်မြင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့်(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စစ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)				-၁၁၉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ပင်ပွား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					-၁၁-၁၅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တစ်နှံပါအစေ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				-၁၅၀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အောင်စေ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့%				-၉၂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အစေ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 ၁၀၀၀အလေးချိန်		-၂၇.၆ 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ဂရမ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်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စပါးမျိုးအုပ်စု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				-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ဧည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့်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မထ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အမိုင်းလို့စ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်%				-၂၃.၆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စားသုံးမှု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					- 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ကောင်း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ဆန်ရည်ဆန်သား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			-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ကြည်လင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်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အထွက်နှုန်း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				-၁၀၀-၁၁၀ 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တင်း</a:t>
            </a: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သင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့်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တော်သည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့်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ဒေသ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			-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ဆားပေါက်မြေနှင</a:t>
            </a:r>
            <a:r>
              <a:rPr lang="en-US" altLang="en-US" sz="1500" dirty="0">
                <a:solidFill>
                  <a:srgbClr val="FFFF00"/>
                </a:solidFill>
                <a:latin typeface="Calibri" panose="020F0502020204030204" pitchFamily="34" charset="0"/>
              </a:rPr>
              <a:t>့် </a:t>
            </a:r>
            <a:r>
              <a:rPr lang="en-US" altLang="en-US" sz="1500" dirty="0" err="1">
                <a:solidFill>
                  <a:srgbClr val="FFFF00"/>
                </a:solidFill>
                <a:latin typeface="Calibri" panose="020F0502020204030204" pitchFamily="34" charset="0"/>
              </a:rPr>
              <a:t>ဆပ်ပြာပေါက်မြေ</a:t>
            </a:r>
            <a:endParaRPr lang="en-US" altLang="en-US" sz="15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500" b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pSp>
        <p:nvGrpSpPr>
          <p:cNvPr id="21508" name="Group 2">
            <a:extLst>
              <a:ext uri="{FF2B5EF4-FFF2-40B4-BE49-F238E27FC236}">
                <a16:creationId xmlns:a16="http://schemas.microsoft.com/office/drawing/2014/main" xmlns="" id="{B66A7502-43AA-1CE1-70C5-27E4FA138596}"/>
              </a:ext>
            </a:extLst>
          </p:cNvPr>
          <p:cNvGrpSpPr>
            <a:grpSpLocks/>
          </p:cNvGrpSpPr>
          <p:nvPr/>
        </p:nvGrpSpPr>
        <p:grpSpPr bwMode="auto">
          <a:xfrm>
            <a:off x="5116116" y="2495836"/>
            <a:ext cx="2569369" cy="1720454"/>
            <a:chOff x="1714" y="7960"/>
            <a:chExt cx="9202" cy="6880"/>
          </a:xfrm>
        </p:grpSpPr>
        <p:sp>
          <p:nvSpPr>
            <p:cNvPr id="21510" name="AutoShape 3" descr="IMG_3004 - Copy">
              <a:extLst>
                <a:ext uri="{FF2B5EF4-FFF2-40B4-BE49-F238E27FC236}">
                  <a16:creationId xmlns:a16="http://schemas.microsoft.com/office/drawing/2014/main" xmlns="" id="{5E4D414B-BE6C-1DB0-4E18-A25F200D5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7960"/>
              <a:ext cx="9202" cy="688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21511" name="Text Box 4">
              <a:extLst>
                <a:ext uri="{FF2B5EF4-FFF2-40B4-BE49-F238E27FC236}">
                  <a16:creationId xmlns:a16="http://schemas.microsoft.com/office/drawing/2014/main" xmlns="" id="{27F3ABA5-1D9D-8502-4AED-326AD1BE3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4" y="13673"/>
              <a:ext cx="3280" cy="741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750"/>
                </a:spcAft>
                <a:buNone/>
              </a:pPr>
              <a:r>
                <a:rPr lang="en-US" altLang="en-US" sz="1650">
                  <a:solidFill>
                    <a:srgbClr val="FFFF00"/>
                  </a:solidFill>
                  <a:latin typeface="Myanmar3" pitchFamily="18" charset="0"/>
                </a:rPr>
                <a:t>CSR 36</a:t>
              </a:r>
              <a:endParaRPr lang="en-US" altLang="en-US" sz="1350" b="0">
                <a:latin typeface="Arial" panose="020B0604020202020204" pitchFamily="34" charset="0"/>
              </a:endParaRPr>
            </a:p>
          </p:txBody>
        </p:sp>
      </p:grpSp>
      <p:sp>
        <p:nvSpPr>
          <p:cNvPr id="21509" name="AutoShape 5" descr="IMG_3716">
            <a:extLst>
              <a:ext uri="{FF2B5EF4-FFF2-40B4-BE49-F238E27FC236}">
                <a16:creationId xmlns:a16="http://schemas.microsoft.com/office/drawing/2014/main" xmlns="" id="{F5D78B0B-6A78-CCE4-528D-F73DC2707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060" y="359854"/>
            <a:ext cx="2583656" cy="214788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8B75C8C-B989-6311-E8EC-2182F0ED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2AC4-22C8-E14F-8E4C-F0194A65E5D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B7646FAD-E9C4-9C9F-B1BC-68970AE27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76" y="1641740"/>
            <a:ext cx="7173468" cy="193899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</a:rPr>
              <a:t>ကျေးဇူးတင်ပါတယ်ရှင</a:t>
            </a:r>
            <a:r>
              <a:rPr lang="en-US" altLang="en-US" sz="4000" b="1" dirty="0">
                <a:solidFill>
                  <a:srgbClr val="FFFF00"/>
                </a:solidFill>
              </a:rPr>
              <a:t>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</a:rPr>
              <a:t>လမ်းည</a:t>
            </a:r>
            <a:r>
              <a:rPr lang="en-US" altLang="en-US" sz="4000" b="1" dirty="0">
                <a:solidFill>
                  <a:srgbClr val="FFFF00"/>
                </a:solidFill>
              </a:rPr>
              <a:t>ွှ</a:t>
            </a:r>
            <a:r>
              <a:rPr lang="en-US" altLang="en-US" sz="4000" b="1" dirty="0" err="1">
                <a:solidFill>
                  <a:srgbClr val="FFFF00"/>
                </a:solidFill>
              </a:rPr>
              <a:t>န်မှုအားခံယူအပ်ပါသည်ရှင</a:t>
            </a:r>
            <a:r>
              <a:rPr lang="en-US" altLang="en-US" sz="4000" b="1" dirty="0">
                <a:solidFill>
                  <a:srgbClr val="FFFF00"/>
                </a:solidFill>
              </a:rPr>
              <a:t>်</a:t>
            </a:r>
            <a:endParaRPr lang="en-GB" alt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957EDE9-661B-1331-5ABF-0F3CDACF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393"/>
            <a:ext cx="5910463" cy="72748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အလင်းမှီအစာချက်လုပ်ခြင်း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362A8D-5531-1740-9079-BFBD6170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76" y="829876"/>
            <a:ext cx="6482121" cy="3263504"/>
          </a:xfrm>
        </p:spPr>
        <p:txBody>
          <a:bodyPr>
            <a:normAutofit/>
          </a:bodyPr>
          <a:lstStyle/>
          <a:p>
            <a:pPr marL="11430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အပင်များသည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 </a:t>
            </a:r>
            <a:r>
              <a:rPr lang="en-US" sz="1600" b="1" dirty="0" err="1">
                <a:solidFill>
                  <a:srgbClr val="FFFF00"/>
                </a:solidFill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အစာ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ကို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ကိုယ်တိုင်ချက်လုပ်နိုင်ခြင်းဖြစ်သည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်။</a:t>
            </a:r>
          </a:p>
          <a:p>
            <a:pPr marL="11430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အစာကိုချက်လုပ်နိုင်ရန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အလင်းရောင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်၊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လေထုထဲမ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ှ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ကာဗွန်ဒိုင်အောက်ဆိုဒ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 (CO</a:t>
            </a:r>
            <a:r>
              <a:rPr lang="en-US" sz="1600" b="1" baseline="-250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2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)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နှင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့်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မြေကြီးအတွင်းမ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ှ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ရေ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 (H</a:t>
            </a:r>
            <a:r>
              <a:rPr lang="en-US" sz="1600" b="1" baseline="-250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2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O)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ကို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လိုအပ်သည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်။</a:t>
            </a:r>
          </a:p>
          <a:p>
            <a:pPr marL="11430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အလင်းမှီအစာချက်ခြင်းဖြစ်စဉ်တွင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ကာဗွန်ဒိုင်အောက်ဆိုဒ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်(CO</a:t>
            </a:r>
            <a:r>
              <a:rPr lang="en-US" sz="1600" b="1" baseline="-250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2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)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သည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ကာဗွန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်(C)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နှင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့်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အောက်စီဂျင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်(O</a:t>
            </a:r>
            <a:r>
              <a:rPr lang="en-US" sz="1600" b="1" baseline="-250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2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)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မှာအလင်းမှီအစာချက်ခြင်း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၏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ဘေးထွက်ပစ္စည်း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 (Byproduct)</a:t>
            </a:r>
            <a:r>
              <a:rPr lang="en-US" sz="1600" b="1" dirty="0">
                <a:solidFill>
                  <a:srgbClr val="FFFF00"/>
                </a:solidFill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 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ဖြစ်သည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  <a:cs typeface="Myanmar Text" panose="020B0502040204020203" pitchFamily="34" charset="0"/>
              </a:rPr>
              <a:t>်။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အလင်းမှီအစာချက်ရန်အတွက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်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လိုအပ်သောကာဗွန်ဒိုင်အောက်ဆိုဒ်မှာ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အရွက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် ၏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စတိုမာ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ခေ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ါ်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လေရှူပေါက်များမ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ှ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ဝင်ရောက်ကြသည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်။ 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အပင်တစ်ပင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်၏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အလင်းမှီအစာချက်နှုန်းသည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်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စတိုမာအဖွင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့်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အပိတ်နှင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့်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ဆက်စပ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်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နေသည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Times New Roman" panose="02020603050405020304" pitchFamily="18" charset="0"/>
              </a:rPr>
              <a:t>်။ </a:t>
            </a:r>
            <a:endParaRPr lang="en-US" sz="1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yanmar Tex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38B627-81A6-E260-F3DF-500D0D2C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Frontiers | Successful Plant Growth-Promoting Microbes: Inoculation Methods  and Abiotic Factors">
            <a:extLst>
              <a:ext uri="{FF2B5EF4-FFF2-40B4-BE49-F238E27FC236}">
                <a16:creationId xmlns:a16="http://schemas.microsoft.com/office/drawing/2014/main" xmlns="" id="{46ABA990-6373-4C4F-4059-721A8F0B1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97" y="15559"/>
            <a:ext cx="2408554" cy="2143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4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F3CC0DBA-3BF4-D98F-0F1E-8906891DFF76}"/>
              </a:ext>
            </a:extLst>
          </p:cNvPr>
          <p:cNvSpPr>
            <a:spLocks/>
          </p:cNvSpPr>
          <p:nvPr/>
        </p:nvSpPr>
        <p:spPr>
          <a:xfrm>
            <a:off x="8677269" y="4702536"/>
            <a:ext cx="438912" cy="4389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E062FF9-7E76-4487-8036-613614865E3D}"/>
              </a:ext>
            </a:extLst>
          </p:cNvPr>
          <p:cNvSpPr txBox="1">
            <a:spLocks/>
          </p:cNvSpPr>
          <p:nvPr/>
        </p:nvSpPr>
        <p:spPr>
          <a:xfrm>
            <a:off x="1861932" y="300745"/>
            <a:ext cx="5430560" cy="442548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 algn="ctr" defTabSz="7792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တင်ပြချက်များ</a:t>
            </a:r>
            <a:endParaRPr lang="en-US" sz="2000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B3F8EEC-5096-4A47-81B5-7AFEA2A59D58}"/>
              </a:ext>
            </a:extLst>
          </p:cNvPr>
          <p:cNvSpPr txBox="1">
            <a:spLocks/>
          </p:cNvSpPr>
          <p:nvPr/>
        </p:nvSpPr>
        <p:spPr>
          <a:xfrm>
            <a:off x="320040" y="993990"/>
            <a:ext cx="8796141" cy="3751581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>
            <a:lvl1pPr marL="0" indent="0" algn="ctr" defTabSz="779252" rtl="0" eaLnBrk="1" latinLnBrk="0" hangingPunct="1">
              <a:lnSpc>
                <a:spcPct val="90000"/>
              </a:lnSpc>
              <a:spcBef>
                <a:spcPts val="852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indent="0" algn="ctr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indent="0" algn="ctr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indent="0" algn="ctr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indent="0" algn="ctr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indent="0" algn="ctr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indent="0" algn="ctr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indent="0" algn="ctr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indent="0" algn="ctr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 algn="l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Wingdings 3" pitchFamily="18" charset="2"/>
              <a:buChar char="´"/>
            </a:pP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မြေငန်စေသောအကြောင်းအရင်းများ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7013" indent="-227013" algn="l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Wingdings 3" pitchFamily="18" charset="2"/>
              <a:buChar char="´"/>
            </a:pP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စပါးစိုက်ပျိုးသည</a:t>
            </a:r>
            <a:r>
              <a:rPr lang="en-US" sz="16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</a:t>
            </a: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ပတ်ဝန်းကျင်အလိုက်စိုက်ပျိုးနိုင်သည</a:t>
            </a:r>
            <a:r>
              <a:rPr lang="en-US" sz="16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</a:t>
            </a: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ဧရိယာရာခိုင်နှုန်း</a:t>
            </a:r>
            <a:endParaRPr lang="en-US" sz="1600" b="1" dirty="0">
              <a:solidFill>
                <a:srgbClr val="FFFF00"/>
              </a:solidFill>
              <a:latin typeface="Myanmar3" pitchFamily="18" charset="0"/>
              <a:cs typeface="Myanmar3" pitchFamily="18" charset="0"/>
            </a:endParaRPr>
          </a:p>
          <a:p>
            <a:pPr marL="227013" indent="-227013" algn="l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Wingdings 3" pitchFamily="18" charset="2"/>
              <a:buChar char="´"/>
            </a:pP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ကုန်းတွင်းပိုင်းဆားပေါက်မြေနှင</a:t>
            </a:r>
            <a:r>
              <a:rPr lang="en-US" sz="16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</a:t>
            </a: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ပင်လယ်ဆားငန်ရေဝင်သောတိုင်းဒေသကြီးများနှင</a:t>
            </a:r>
            <a:r>
              <a:rPr lang="en-US" sz="16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</a:t>
            </a: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ပြည်နယ်များ</a:t>
            </a:r>
            <a:endParaRPr lang="en-US" sz="1600" b="1" dirty="0">
              <a:solidFill>
                <a:srgbClr val="FFFF00"/>
              </a:solidFill>
              <a:latin typeface="Myanmar3" pitchFamily="18" charset="0"/>
              <a:cs typeface="Myanmar3" pitchFamily="18" charset="0"/>
            </a:endParaRPr>
          </a:p>
          <a:p>
            <a:pPr marL="227013" indent="-227013" algn="l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Wingdings 3" pitchFamily="18" charset="2"/>
              <a:buChar char="´"/>
            </a:pP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ဆားငန်ဒဏ်ကြောင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့်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အပင်ကို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ထိခိုက်စေသော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အချက်အလက်များ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</a:p>
          <a:p>
            <a:pPr marL="227013" indent="-227013" algn="l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Wingdings 3" pitchFamily="18" charset="2"/>
              <a:buChar char="´"/>
            </a:pP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ဆားငန်ဒဏ်ကြောင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့်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မြေဆီလ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ွှ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ာကို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ထိခိုက်စေသော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ဆိုးကျိုးများ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</a:p>
          <a:p>
            <a:pPr marL="227013" indent="-227013" algn="l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Wingdings 3" pitchFamily="18" charset="2"/>
              <a:buChar char="´"/>
            </a:pP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ဆားငန်ခံစပါး</a:t>
            </a:r>
            <a:r>
              <a:rPr lang="en-US" sz="16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ရွေးချယ်ရာတွင</a:t>
            </a:r>
            <a:r>
              <a:rPr lang="en-US" sz="16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 </a:t>
            </a: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ရွေးချယ်ရမည</a:t>
            </a:r>
            <a:r>
              <a:rPr lang="en-US" sz="16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့်</a:t>
            </a: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စံည</a:t>
            </a:r>
            <a:r>
              <a:rPr lang="en-US" sz="16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ွှ</a:t>
            </a: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န်းများနှင</a:t>
            </a:r>
            <a:r>
              <a:rPr lang="en-US" sz="16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 </a:t>
            </a:r>
            <a:r>
              <a:rPr lang="en-US" sz="16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ရုပ်သွင်လက္ခဏာများ</a:t>
            </a:r>
            <a:endParaRPr lang="en-US" sz="1600" b="1" dirty="0">
              <a:solidFill>
                <a:srgbClr val="FFFF00"/>
              </a:solidFill>
              <a:latin typeface="Myanmar3" pitchFamily="18" charset="0"/>
              <a:cs typeface="Myanmar3" pitchFamily="18" charset="0"/>
            </a:endParaRPr>
          </a:p>
          <a:p>
            <a:pPr marL="227013" indent="-227013" algn="l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Wingdings 3" pitchFamily="18" charset="2"/>
              <a:buChar char="´"/>
            </a:pPr>
            <a:r>
              <a:rPr lang="en-US" altLang="en-US" sz="1600" b="1" dirty="0" err="1">
                <a:solidFill>
                  <a:srgbClr val="FFFF00"/>
                </a:solidFill>
              </a:rPr>
              <a:t>ဆားငန်ဒဏ်ခံနိုင်မှုအားအကဲဖြတ်ခြင်း</a:t>
            </a:r>
            <a:endParaRPr lang="en-US" sz="1600" b="1" dirty="0">
              <a:solidFill>
                <a:srgbClr val="FFFF00"/>
              </a:solidFill>
              <a:latin typeface="Myanmar3" pitchFamily="18" charset="0"/>
              <a:cs typeface="Myanmar3" pitchFamily="18" charset="0"/>
            </a:endParaRPr>
          </a:p>
          <a:p>
            <a:pPr marL="227013" indent="-227013" algn="l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Wingdings 3" pitchFamily="18" charset="2"/>
              <a:buChar char="´"/>
            </a:pPr>
            <a:endParaRPr lang="en-US" sz="1600" b="1" kern="100" dirty="0">
              <a:solidFill>
                <a:schemeClr val="bg1"/>
              </a:solidFill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21C726B-3F1B-4E51-8FB7-C066F571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299" y="4767264"/>
            <a:ext cx="2057400" cy="273844"/>
          </a:xfrm>
        </p:spPr>
        <p:txBody>
          <a:bodyPr/>
          <a:lstStyle/>
          <a:p>
            <a:fld id="{988D2AC4-22C8-E14F-8E4C-F0194A65E5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00D598-DE8E-6C74-0C3B-C0805F8D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4" y="1140617"/>
            <a:ext cx="7886700" cy="2280218"/>
          </a:xfrm>
        </p:spPr>
        <p:txBody>
          <a:bodyPr/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63700" algn="l"/>
              </a:tabLst>
            </a:pP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ရာသီဥတုပြောင်းလဲမှုဖြစ်စဉ်များ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63700" algn="l"/>
              </a:tabLst>
            </a:pP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မိုးသည်းထန်စွာရွာသွန်းခြင်း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63700" algn="l"/>
              </a:tabLst>
            </a:pP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မိုးခေါင်ခြင်း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63700" algn="l"/>
              </a:tabLst>
            </a:pP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အပူချိန်လွန်ကဲစွာမြင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တက်ခြင်း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63700" algn="l"/>
              </a:tabLst>
            </a:pP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ရေကြီးရေလ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ျှ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ံခြင်း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1663700" algn="l"/>
              </a:tabLst>
            </a:pP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မိုးရေချိန်ပမာဏအနည်းအများအပေ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ါ်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မူတည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်၍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စိုက်ပျိုးမြေများတွင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မြေချဉ်ခြင်း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၊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မြေငန်ခြင်းပ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ြဿ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နာများ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5DF4011-D79C-F9CD-7803-C55CBBFE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2AC4-22C8-E14F-8E4C-F0194A65E5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E73718E-B387-74BE-6888-A90CD04A3C75}"/>
              </a:ext>
            </a:extLst>
          </p:cNvPr>
          <p:cNvSpPr txBox="1">
            <a:spLocks/>
          </p:cNvSpPr>
          <p:nvPr/>
        </p:nvSpPr>
        <p:spPr>
          <a:xfrm>
            <a:off x="1861932" y="300745"/>
            <a:ext cx="5430560" cy="442548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 algn="ctr" defTabSz="7792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663700" algn="l"/>
              </a:tabLst>
            </a:pPr>
            <a:r>
              <a:rPr lang="en-US" sz="2000" b="1" kern="100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မြေငန်စေသောအကြောင်းအရင်းများ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6A9D0-27FD-09AD-F306-70CDC7F6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02" y="2675862"/>
            <a:ext cx="7886700" cy="457674"/>
          </a:xfrm>
        </p:spPr>
        <p:txBody>
          <a:bodyPr/>
          <a:lstStyle/>
          <a:p>
            <a:r>
              <a:rPr lang="en-US" sz="1800" b="1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ဆားဆပ်ပြာပေါက်မြေများ</a:t>
            </a:r>
            <a:r>
              <a:rPr lang="en-US" sz="1800" b="1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ဖြစ်ပေ</a:t>
            </a:r>
            <a:r>
              <a:rPr lang="en-US" sz="1800" b="1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ါ်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လာစေသောအချက်များ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EB299E-3B62-F5DD-6397-8D3FC7A1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36" y="3304646"/>
            <a:ext cx="8213598" cy="1593438"/>
          </a:xfrm>
        </p:spPr>
        <p:txBody>
          <a:bodyPr>
            <a:noAutofit/>
          </a:bodyPr>
          <a:lstStyle/>
          <a:p>
            <a:pPr algn="just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ရွာသွန်းမိုးရေချိန်ထက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ပင်ငွေ့ပျံနှုန်းများသည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့်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အပူပိုင်းဇုန်ဒေသများတွင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ရေရရှိမှုနည်းပါး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သဖြင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မြေဆီလ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ွှ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ာအတွင်းရှိ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ဆားများပျော်နေသောရေများ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မြေပေ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ါ်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သို့ရောက်ရှိလာပြီး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အပူချိန်မြင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မားမှုတို့ကြောင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ရေများအငွေ့ပျံ့ပျောက်ဆုံးပြီးမြေပေ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ါ်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တွင်ဆားများသာ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စုဝေး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ကျန်ခဲ့ခြင်းဖြင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ဆားဆပ်ပြာပေါက်မြေများ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ဖြစ်ပေ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ါ်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လာစေပါသည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်။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AEC017-E53B-D5C6-783E-34B5CD2D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2AC4-22C8-E14F-8E4C-F0194A65E5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581E35C-0DAC-035E-39E7-B6CAE42D9C88}"/>
              </a:ext>
            </a:extLst>
          </p:cNvPr>
          <p:cNvSpPr txBox="1">
            <a:spLocks/>
          </p:cNvSpPr>
          <p:nvPr/>
        </p:nvSpPr>
        <p:spPr>
          <a:xfrm>
            <a:off x="544450" y="201168"/>
            <a:ext cx="7886700" cy="457674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>
            <a:lvl1pPr algn="l" defTabSz="7792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ea typeface="Calibri" panose="020F0502020204030204" pitchFamily="34" charset="0"/>
              </a:rPr>
              <a:t>ဆားပေါက်မြေများ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ea typeface="Calibri" panose="020F0502020204030204" pitchFamily="34" charset="0"/>
              </a:rPr>
              <a:t>ဖြစ်ပေ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ea typeface="Calibri" panose="020F0502020204030204" pitchFamily="34" charset="0"/>
              </a:rPr>
              <a:t>ါ်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ea typeface="Calibri" panose="020F0502020204030204" pitchFamily="34" charset="0"/>
              </a:rPr>
              <a:t>လာစေသောအချက်များ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3D0F097-3F14-4016-8638-C6FD16524630}"/>
              </a:ext>
            </a:extLst>
          </p:cNvPr>
          <p:cNvSpPr txBox="1">
            <a:spLocks/>
          </p:cNvSpPr>
          <p:nvPr/>
        </p:nvSpPr>
        <p:spPr>
          <a:xfrm>
            <a:off x="301753" y="678890"/>
            <a:ext cx="8213598" cy="1788747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>
            <a:lvl1pPr marL="194813" indent="-194813" algn="l" defTabSz="779252" rtl="0" eaLnBrk="1" latinLnBrk="0" hangingPunct="1">
              <a:lnSpc>
                <a:spcPct val="90000"/>
              </a:lnSpc>
              <a:spcBef>
                <a:spcPts val="852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439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ဒီရေနှင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မုန်တိုင်းကြောင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ပင်လယ်ဆားငန်ရေဝင်ရောက်သည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ပင်လယ်ကမ်းရိုးတန်း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ဒေသ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များတွင်လည်းတွေ့ရှိနိုင်ပါသည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်။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ထို့ပြင်ရေသွင်းစိုက်ပျိုးသည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ဒေသများတွင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မြေအောက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ရေထုတ်ယူသုံးစွဲမှုများလာပြီး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မြေအောက်ရေလ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ွှ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ာမြင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တက်လာခြင်းနှင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အတူ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မြေဆီလ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ွှာ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အောက်ပိုင်းရှိ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ဆားများအပေ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ါ်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ယံသို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ရောက်ရှိအနည်က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ျ၍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ဆားပေါက်မြေများ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ဖြစ်ပေ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ါ်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နိုင်ပါသည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်။</a:t>
            </a:r>
            <a:endParaRPr lang="en-US" sz="1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6B56C-7EA3-A313-5BF0-2A8518C3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607897"/>
          </a:xfrm>
        </p:spPr>
        <p:txBody>
          <a:bodyPr/>
          <a:lstStyle/>
          <a:p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မြေငန်ခြင်း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သို့မဟုတ</a:t>
            </a:r>
            <a:r>
              <a:rPr lang="en-US" sz="1800" b="1" kern="100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ဆားပေါက်မြေ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619302-BAAE-AD26-88F5-E7A2F16DA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6" y="794425"/>
            <a:ext cx="8641897" cy="12923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 smtClean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ဆ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ားပေါက်ခြင်း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”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ဆိုသည်မှာ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ရေပျော်ဆားများပါဝင်သည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မြေများကို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ခေ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ါ်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ဆိုခြင်း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ဖြစ်ပါသည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်။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ပါဝင်သည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ဆားအမျိုးအစားနှင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မြေချဉ်ငန်ကိန်းအပေ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ါ်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မူတည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်၍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ဆားပေါက်မြေကို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အုပ်စုခွဲခြားနိုင်ပါသည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်။ </a:t>
            </a:r>
            <a:endParaRPr lang="en-US" sz="1800" b="1" dirty="0" smtClean="0">
              <a:solidFill>
                <a:srgbClr val="FFFF00"/>
              </a:solidFill>
              <a:effectLst/>
              <a:latin typeface="Pyidaungsu Numbers" panose="020B0502040204020203" pitchFamily="34" charset="0"/>
              <a:ea typeface="Calibri" panose="020F0502020204030204" pitchFamily="34" charset="0"/>
              <a:cs typeface="Pyidaungsu Numbers" panose="020B0502040204020203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b="1" kern="100" dirty="0" smtClean="0">
                <a:solidFill>
                  <a:srgbClr val="FFFF00"/>
                </a:solidFill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dSm</a:t>
            </a:r>
            <a:r>
              <a:rPr lang="en-US" sz="1800" b="1" kern="100" baseline="30000" dirty="0" smtClean="0">
                <a:solidFill>
                  <a:srgbClr val="FFFF00"/>
                </a:solidFill>
                <a:latin typeface="Pyidaungsu Numbers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800" b="1" dirty="0" smtClean="0">
                <a:solidFill>
                  <a:srgbClr val="FFFF00"/>
                </a:solidFill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= </a:t>
            </a:r>
            <a:r>
              <a:rPr lang="en-US" sz="1800" b="1" dirty="0" err="1" smtClean="0">
                <a:solidFill>
                  <a:srgbClr val="FFFF00"/>
                </a:solidFill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ရေတစ်လီတာတွင်ပါဝင်သောဆားပမာဏ</a:t>
            </a:r>
            <a:r>
              <a:rPr lang="en-US" sz="1800" b="1" dirty="0" smtClean="0">
                <a:solidFill>
                  <a:srgbClr val="FFFF00"/>
                </a:solidFill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 =၆၄၀ </a:t>
            </a:r>
            <a:r>
              <a:rPr lang="en-US" sz="1800" b="1" dirty="0" err="1" smtClean="0">
                <a:solidFill>
                  <a:srgbClr val="FFFF00"/>
                </a:solidFill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မီလီဂရမ</a:t>
            </a:r>
            <a:r>
              <a:rPr lang="en-US" sz="1800" b="1" dirty="0" smtClean="0">
                <a:solidFill>
                  <a:srgbClr val="FFFF00"/>
                </a:solidFill>
                <a:latin typeface="Pyidaungsu Numbers" panose="020B0502040204020203" pitchFamily="34" charset="0"/>
                <a:ea typeface="Calibri" panose="020F0502020204030204" pitchFamily="34" charset="0"/>
                <a:cs typeface="Pyidaungsu Numbers" panose="020B0502040204020203" pitchFamily="34" charset="0"/>
              </a:rPr>
              <a:t>်</a:t>
            </a:r>
            <a:endParaRPr lang="en-US" sz="1800" b="1" dirty="0">
              <a:solidFill>
                <a:srgbClr val="FFFF00"/>
              </a:solidFill>
              <a:latin typeface="Pyidaungsu Numbers" panose="020B0502040204020203" pitchFamily="34" charset="0"/>
              <a:ea typeface="Calibri" panose="020F0502020204030204" pitchFamily="34" charset="0"/>
              <a:cs typeface="Pyidaungsu Numbers" panose="020B0502040204020203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FF00"/>
              </a:solidFill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6E15C1-2B63-0D49-D5CE-619BA496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2AC4-22C8-E14F-8E4C-F0194A65E5D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50FE160-0DD2-FBB6-AC52-837091960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608019"/>
              </p:ext>
            </p:extLst>
          </p:nvPr>
        </p:nvGraphicFramePr>
        <p:xfrm>
          <a:off x="281667" y="2582052"/>
          <a:ext cx="8580665" cy="2347976"/>
        </p:xfrm>
        <a:graphic>
          <a:graphicData uri="http://schemas.openxmlformats.org/drawingml/2006/table">
            <a:tbl>
              <a:tblPr firstRow="1" firstCol="1" bandRow="1"/>
              <a:tblGrid>
                <a:gridCol w="2657476">
                  <a:extLst>
                    <a:ext uri="{9D8B030D-6E8A-4147-A177-3AD203B41FA5}">
                      <a16:colId xmlns:a16="http://schemas.microsoft.com/office/drawing/2014/main" xmlns="" val="71791336"/>
                    </a:ext>
                  </a:extLst>
                </a:gridCol>
                <a:gridCol w="1412421">
                  <a:extLst>
                    <a:ext uri="{9D8B030D-6E8A-4147-A177-3AD203B41FA5}">
                      <a16:colId xmlns:a16="http://schemas.microsoft.com/office/drawing/2014/main" xmlns="" val="2079294117"/>
                    </a:ext>
                  </a:extLst>
                </a:gridCol>
                <a:gridCol w="1583872">
                  <a:extLst>
                    <a:ext uri="{9D8B030D-6E8A-4147-A177-3AD203B41FA5}">
                      <a16:colId xmlns:a16="http://schemas.microsoft.com/office/drawing/2014/main" xmlns="" val="3945926734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xmlns="" val="1299318515"/>
                    </a:ext>
                  </a:extLst>
                </a:gridCol>
                <a:gridCol w="1653268">
                  <a:extLst>
                    <a:ext uri="{9D8B030D-6E8A-4147-A177-3AD203B41FA5}">
                      <a16:colId xmlns:a16="http://schemas.microsoft.com/office/drawing/2014/main" xmlns="" val="742371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ဆားပေါက်မြေ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အမျိုးအစား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ဆားပါဝင်မှု</a:t>
                      </a: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လျှ</a:t>
                      </a: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ပ်စစ်ဖြတ</a:t>
                      </a: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်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စီးဆင်းမှု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(dSm</a:t>
                      </a:r>
                      <a:r>
                        <a:rPr lang="en-US" sz="1800" b="1" kern="100" baseline="300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ဖလှယ်ထုတ်နိုင်သော ဆိုဒီယမ် (%)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ဆိုဒီယမ</a:t>
                      </a: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်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စုပ်ယူ</a:t>
                      </a: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နိုင်မှုအချိုး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မြေချဉ်ငန်ကိန်း 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(pH)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2507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ဆားပေါက်မြေ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 ၄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၁၅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၁၃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၈.၈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9906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ဆပ်ပြာပေါက်မြေ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၄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၁၅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၁၃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၈.၅ - ၁၀.၅</a:t>
                      </a:r>
                      <a:endParaRPr lang="en-US" sz="1800" kern="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8017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ဆားပေါက်ခြင်းနှင</a:t>
                      </a: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့် </a:t>
                      </a: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ဆပ်ပြာ</a:t>
                      </a: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ပေါက်ခြင်းပူးတွဲသည</a:t>
                      </a: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့်</a:t>
                      </a: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မြေ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၄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၁၅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 err="1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ပြောင်းလဲမှုများ</a:t>
                      </a: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0" algn="l"/>
                        </a:tabLst>
                      </a:pPr>
                      <a:r>
                        <a:rPr lang="en-US" sz="1800" b="1" kern="100" dirty="0">
                          <a:solidFill>
                            <a:srgbClr val="FFFF00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 ၈.၅</a:t>
                      </a:r>
                      <a:endParaRPr lang="en-US" sz="18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404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9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0AC468-B032-9A90-A38B-A899F0F8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2AC4-22C8-E14F-8E4C-F0194A65E5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E3436D-02C1-CD89-A7BA-6E7087AB8BD8}"/>
              </a:ext>
            </a:extLst>
          </p:cNvPr>
          <p:cNvSpPr txBox="1"/>
          <p:nvPr/>
        </p:nvSpPr>
        <p:spPr>
          <a:xfrm>
            <a:off x="179614" y="624832"/>
            <a:ext cx="868680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663700" algn="l"/>
              </a:tabLst>
            </a:pP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မြေချဉ်ငန်ကိန်း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သည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၈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ဒသမ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၈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ထက်နည်း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၍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စုစုပေါင်း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ဆားပါဝင်မှု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/လျှ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ပ်စစ်ဖြတ်စီးဆင်းမှု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(EC)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သည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 4 </a:t>
            </a:r>
            <a:r>
              <a:rPr lang="en-US" sz="1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dSm</a:t>
            </a:r>
            <a:r>
              <a:rPr lang="en-US" sz="1600" b="1" baseline="300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-1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decisiemens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metre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ထက်များပြီး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ဖလှယ်ထုတ်နိုင်သော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ဆိုဒီယမ်နှင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စုပ်ယူနိုင်သော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ဆိုဒီယမ်ပါဝင်မှုအချိုး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နည်းပါးသည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့်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မြေကို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ဆားပေါက်မြေ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(Saline Soil)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ဟု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သတ်မှတ်နိုင်ပါသည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်။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ပင်လယ်ဆားငန်ရေဝင်သောဒေသများဖြစ်ပါသည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်။</a:t>
            </a:r>
            <a:endParaRPr lang="en-US" sz="12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6F9A136-D2FA-3A42-D9EE-1CA86F77FCE4}"/>
              </a:ext>
            </a:extLst>
          </p:cNvPr>
          <p:cNvSpPr txBox="1">
            <a:spLocks/>
          </p:cNvSpPr>
          <p:nvPr/>
        </p:nvSpPr>
        <p:spPr>
          <a:xfrm>
            <a:off x="261257" y="95147"/>
            <a:ext cx="2963636" cy="442548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 algn="ctr" defTabSz="7792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ဆားပေါက်မြေ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(Saline Soil)</a:t>
            </a:r>
            <a:endParaRPr lang="en-US" sz="2000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41EB175-D6A0-5A0F-A3B4-02E62ABF04FE}"/>
              </a:ext>
            </a:extLst>
          </p:cNvPr>
          <p:cNvSpPr txBox="1">
            <a:spLocks/>
          </p:cNvSpPr>
          <p:nvPr/>
        </p:nvSpPr>
        <p:spPr>
          <a:xfrm>
            <a:off x="261257" y="1814531"/>
            <a:ext cx="2963636" cy="442548"/>
          </a:xfrm>
          <a:prstGeom prst="rect">
            <a:avLst/>
          </a:prstGeom>
        </p:spPr>
        <p:txBody>
          <a:bodyPr vert="horz" lIns="77925" tIns="38963" rIns="77925" bIns="38963" rtlCol="0" anchor="b">
            <a:normAutofit fontScale="92500"/>
          </a:bodyPr>
          <a:lstStyle>
            <a:lvl1pPr algn="ctr" defTabSz="7792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</a:t>
            </a:r>
            <a:r>
              <a:rPr lang="en-US" sz="2000" b="1" kern="100" dirty="0" err="1">
                <a:solidFill>
                  <a:srgbClr val="FFFF00"/>
                </a:solidFill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ပ်ပြာ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ပေါက်မြေ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(Sodic Soil)</a:t>
            </a:r>
            <a:endParaRPr lang="en-US" sz="2000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BDE054-FE57-346D-4745-C81B528F5584}"/>
              </a:ext>
            </a:extLst>
          </p:cNvPr>
          <p:cNvSpPr txBox="1"/>
          <p:nvPr/>
        </p:nvSpPr>
        <p:spPr>
          <a:xfrm>
            <a:off x="261256" y="2391724"/>
            <a:ext cx="8556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မြေချဉ်ငန်ကိန်း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pH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် ၈.၅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နှင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 ၁၀.၅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အကြားရှိ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၍ EC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တန်ဖိုး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4 dSm</a:t>
            </a:r>
            <a:r>
              <a:rPr lang="en-US" sz="1800" b="1" baseline="30000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-1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ထက်လျော့ပြီး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ဖလှယ်ထုတ်နိုင်သော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ဆိုဒီယမ်နှင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စုပ်ယူနိုင်သော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ဆိုဒီယမ်ပါဝင်မှုအချိုးများသည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မြေများကို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ဆပ်ပြာပေါက်မြေ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(Sodic Soil)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ဟု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သတ်မှတ်နိုင်ပါသည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်။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ကုန်းတွင်းပိုင်း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မိုးနည်းရပ်ဝန်းတွင်တွေ့ရပါသည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်။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5FD3F5-409F-4DEA-2977-06E6AACABE72}"/>
              </a:ext>
            </a:extLst>
          </p:cNvPr>
          <p:cNvSpPr txBox="1"/>
          <p:nvPr/>
        </p:nvSpPr>
        <p:spPr>
          <a:xfrm>
            <a:off x="253093" y="3746996"/>
            <a:ext cx="8556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ယေဘူယျအားဖြင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</a:t>
            </a:r>
            <a:r>
              <a:rPr lang="en-US" sz="1800" b="1" kern="1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ဆားပေါက်မြေသည်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အဖြူရောင်ရှိပြီးမြေသားဖွဲ့စည်းမှု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၊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လေဝင်လေထွက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နှင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ရေစိမ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ဝင်နိုင်မှုကောင်းသည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မြေအမျိုးအစားဖြစ်သော်လည်း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ဆပ်ပြာပေါက်မြေများသည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အမည်းရောင်ရှိ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၍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မြေသားတည်ဆောက်ပုံညံ့သဖြင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အလွယ်တကူ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ကွဲအက်ကြေပျက်နိုင်ပြီး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လေဝင်လေထွက်နှင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ရေစိမ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ဝင်မှုသည်လည်း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အလွန်ညံ့သည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မြေမျိုးဖြစ်ပါသည</a:t>
            </a:r>
            <a:r>
              <a:rPr lang="en-US" sz="1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်။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6626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မြန်မာနိုင်ငံ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၏ 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စပါးစိုက်ပျိုးသည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ပတ်ဝန်းကျင်အလိုက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်</a:t>
            </a:r>
          </a:p>
          <a:p>
            <a:pPr algn="ctr"/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စိုက်ပျိုးနိုင်သည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ဧရိယာရာခိုင်နှုန်း</a:t>
            </a:r>
            <a:endParaRPr lang="en-US" sz="2100" b="1" dirty="0">
              <a:solidFill>
                <a:srgbClr val="FFFF00"/>
              </a:solidFill>
              <a:latin typeface="Myanmar3" pitchFamily="18" charset="0"/>
              <a:cs typeface="Myanmar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C647602-1780-964C-C963-E28CB3A7C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79367"/>
              </p:ext>
            </p:extLst>
          </p:nvPr>
        </p:nvGraphicFramePr>
        <p:xfrm>
          <a:off x="277585" y="1302474"/>
          <a:ext cx="5421087" cy="3261360"/>
        </p:xfrm>
        <a:graphic>
          <a:graphicData uri="http://schemas.openxmlformats.org/drawingml/2006/table">
            <a:tbl>
              <a:tblPr firstRow="1" firstCol="1" bandRow="1"/>
              <a:tblGrid>
                <a:gridCol w="699140">
                  <a:extLst>
                    <a:ext uri="{9D8B030D-6E8A-4147-A177-3AD203B41FA5}">
                      <a16:colId xmlns:a16="http://schemas.microsoft.com/office/drawing/2014/main" xmlns="" val="2608181900"/>
                    </a:ext>
                  </a:extLst>
                </a:gridCol>
                <a:gridCol w="2721696">
                  <a:extLst>
                    <a:ext uri="{9D8B030D-6E8A-4147-A177-3AD203B41FA5}">
                      <a16:colId xmlns:a16="http://schemas.microsoft.com/office/drawing/2014/main" xmlns="" val="2998918873"/>
                    </a:ext>
                  </a:extLst>
                </a:gridCol>
                <a:gridCol w="2000251">
                  <a:extLst>
                    <a:ext uri="{9D8B030D-6E8A-4147-A177-3AD203B41FA5}">
                      <a16:colId xmlns:a16="http://schemas.microsoft.com/office/drawing/2014/main" xmlns="" val="659113458"/>
                    </a:ext>
                  </a:extLst>
                </a:gridCol>
              </a:tblGrid>
              <a:tr h="637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စဉ်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စပါးစိုက်ပျိုးသည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့်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ပတ်ဝန်းကျင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်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စိုက်ပျိုးသည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့်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ရာခိုင်နှုန်း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6934512"/>
                  </a:ext>
                </a:extLst>
              </a:tr>
              <a:tr h="31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၁။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ဆည်ရေသောက်ဧရိယာ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၂၀ %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9833008"/>
                  </a:ext>
                </a:extLst>
              </a:tr>
              <a:tr h="31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၂။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မိုးရေသောက်ဧရိယာ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၄၈ %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7060037"/>
                  </a:ext>
                </a:extLst>
              </a:tr>
              <a:tr h="31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၃။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မိုးနည်းရေရှားဧရိယာ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၁၂ %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4255458"/>
                  </a:ext>
                </a:extLst>
              </a:tr>
              <a:tr h="31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၄။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ရေကြီးကွင်းဧရိယာ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၉ %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7501651"/>
                  </a:ext>
                </a:extLst>
              </a:tr>
              <a:tr h="31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၅။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ရေနက်ကွင်းဧရိယာ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၅ %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1088447"/>
                  </a:ext>
                </a:extLst>
              </a:tr>
              <a:tr h="31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၆။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တောင်ယာဧရိယာ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၃ %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184645"/>
                  </a:ext>
                </a:extLst>
              </a:tr>
              <a:tr h="31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၇။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ဆားငန်ခံဧရိယာ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၃ %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8920429"/>
                  </a:ext>
                </a:extLst>
              </a:tr>
              <a:tr h="31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စုစုပေါင်း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၁၀၀ %</a:t>
                      </a:r>
                      <a:endParaRPr lang="en-US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168686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E40A187-EB6E-2ED4-6FAC-4113978AE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303175"/>
              </p:ext>
            </p:extLst>
          </p:nvPr>
        </p:nvGraphicFramePr>
        <p:xfrm>
          <a:off x="5254626" y="1213891"/>
          <a:ext cx="4572000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38" name="Group 118">
            <a:extLst>
              <a:ext uri="{FF2B5EF4-FFF2-40B4-BE49-F238E27FC236}">
                <a16:creationId xmlns:a16="http://schemas.microsoft.com/office/drawing/2014/main" xmlns="" id="{6F9C0A71-FD5C-BE90-82E5-996F9EDFC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15709"/>
              </p:ext>
            </p:extLst>
          </p:nvPr>
        </p:nvGraphicFramePr>
        <p:xfrm>
          <a:off x="374975" y="1036271"/>
          <a:ext cx="5486400" cy="3758104"/>
        </p:xfrm>
        <a:graphic>
          <a:graphicData uri="http://schemas.openxmlformats.org/drawingml/2006/table">
            <a:tbl>
              <a:tblPr/>
              <a:tblGrid>
                <a:gridCol w="200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ဆားငန်သင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့်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နေရာများ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စိုက်ပျိုးနိုင်သည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့်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ဧရိယာ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ဧက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Myanmar3" pitchFamily="18" charset="0"/>
                          <a:cs typeface="Myanmar3" pitchFamily="18" charset="0"/>
                        </a:rPr>
                        <a:t>ဧရိယာရာခိုင်နှုန်း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Myanmar3" pitchFamily="18" charset="0"/>
                          <a:cs typeface="Myanmar3" pitchFamily="18" charset="0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တင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်္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နသာရီ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</a:rPr>
                        <a:t>5043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၁.၆</a:t>
                      </a: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ပခူး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အရှေ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့)</a:t>
                      </a:r>
                    </a:p>
                  </a:txBody>
                  <a:tcPr marL="68580" marR="68580" marT="34286" marB="3428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</a:rPr>
                        <a:t>4576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၀.၃</a:t>
                      </a: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မွန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်</a:t>
                      </a:r>
                    </a:p>
                  </a:txBody>
                  <a:tcPr marL="68580" marR="68580" marT="34286" marB="3428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</a:rPr>
                        <a:t>10361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၁.၅</a:t>
                      </a: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ရခိုင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်</a:t>
                      </a:r>
                    </a:p>
                  </a:txBody>
                  <a:tcPr marL="68580" marR="68580" marT="34286" marB="3428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</a:rPr>
                        <a:t>58082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၅.၈</a:t>
                      </a: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ရန်ကုန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်</a:t>
                      </a:r>
                    </a:p>
                  </a:txBody>
                  <a:tcPr marL="68580" marR="68580" marT="34286" marB="3428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</a:rPr>
                        <a:t>14171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၁.၂</a:t>
                      </a: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ဧရာဝတီ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</a:rPr>
                        <a:t>37533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၁.၁</a:t>
                      </a: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စစ်ကိုင်း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</a:rPr>
                        <a:t>8382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၀.၅</a:t>
                      </a: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မန္တလေး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</a:rPr>
                        <a:t>3941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၀.၆</a:t>
                      </a: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စုစုပေါင်း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yidaungsu Numbers" panose="020B0502040204020203" pitchFamily="34" charset="0"/>
                        </a:rPr>
                        <a:t>142090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17082F-8725-A042-EA72-A2BE51EAF4BB}"/>
              </a:ext>
            </a:extLst>
          </p:cNvPr>
          <p:cNvSpPr txBox="1"/>
          <p:nvPr/>
        </p:nvSpPr>
        <p:spPr>
          <a:xfrm>
            <a:off x="76093" y="200336"/>
            <a:ext cx="569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ကုန်းတွင်းပိုင်းဆားပေါက်မြေနှင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ပင်လယ်ဆားငန်ရေဝင်သော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တိုင်းဒေသကြီးများနှင</a:t>
            </a:r>
            <a:r>
              <a:rPr lang="en-US" sz="2100" b="1" dirty="0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့်</a:t>
            </a:r>
            <a:r>
              <a:rPr lang="en-US" sz="2100" b="1" dirty="0" err="1">
                <a:solidFill>
                  <a:srgbClr val="FFFF00"/>
                </a:solidFill>
                <a:latin typeface="Myanmar3" pitchFamily="18" charset="0"/>
                <a:cs typeface="Myanmar3" pitchFamily="18" charset="0"/>
              </a:rPr>
              <a:t>ပြည်နယ်များ</a:t>
            </a:r>
            <a:endParaRPr lang="en-US" sz="2100" b="1" dirty="0">
              <a:solidFill>
                <a:srgbClr val="FFFF00"/>
              </a:solidFill>
              <a:latin typeface="Myanmar3" pitchFamily="18" charset="0"/>
              <a:cs typeface="Myanmar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A8A6B20-3529-0B95-45D3-644500D0DBE4}"/>
              </a:ext>
            </a:extLst>
          </p:cNvPr>
          <p:cNvGrpSpPr/>
          <p:nvPr/>
        </p:nvGrpSpPr>
        <p:grpSpPr>
          <a:xfrm>
            <a:off x="5582752" y="47572"/>
            <a:ext cx="3261117" cy="4617720"/>
            <a:chOff x="5066110" y="0"/>
            <a:chExt cx="2857500" cy="48006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3B19F29-D0B8-2051-6559-5F897CA76491}"/>
                </a:ext>
              </a:extLst>
            </p:cNvPr>
            <p:cNvGrpSpPr/>
            <p:nvPr/>
          </p:nvGrpSpPr>
          <p:grpSpPr>
            <a:xfrm>
              <a:off x="5473304" y="0"/>
              <a:ext cx="2057400" cy="4800600"/>
              <a:chOff x="5473304" y="0"/>
              <a:chExt cx="2057400" cy="4800600"/>
            </a:xfrm>
          </p:grpSpPr>
          <p:pic>
            <p:nvPicPr>
              <p:cNvPr id="14370" name="Picture 6" descr="oth_myanmar-map">
                <a:extLst>
                  <a:ext uri="{FF2B5EF4-FFF2-40B4-BE49-F238E27FC236}">
                    <a16:creationId xmlns:a16="http://schemas.microsoft.com/office/drawing/2014/main" xmlns="" id="{636532F3-BF89-7A15-A3E8-45EE10EE1A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979" y="0"/>
                <a:ext cx="1914525" cy="480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1" name="Line 7">
                <a:extLst>
                  <a:ext uri="{FF2B5EF4-FFF2-40B4-BE49-F238E27FC236}">
                    <a16:creationId xmlns:a16="http://schemas.microsoft.com/office/drawing/2014/main" xmlns="" id="{DC9A7149-69C6-AC27-9A90-8075D1B39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06653" y="2259806"/>
                <a:ext cx="309563" cy="47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25"/>
              </a:p>
            </p:txBody>
          </p:sp>
          <p:sp>
            <p:nvSpPr>
              <p:cNvPr id="14373" name="Line 9">
                <a:extLst>
                  <a:ext uri="{FF2B5EF4-FFF2-40B4-BE49-F238E27FC236}">
                    <a16:creationId xmlns:a16="http://schemas.microsoft.com/office/drawing/2014/main" xmlns="" id="{517010CA-C24D-78CB-224D-F61C370A3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304" y="800100"/>
                <a:ext cx="406003" cy="571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25"/>
              </a:p>
            </p:txBody>
          </p:sp>
          <p:sp>
            <p:nvSpPr>
              <p:cNvPr id="14375" name="Line 13">
                <a:extLst>
                  <a:ext uri="{FF2B5EF4-FFF2-40B4-BE49-F238E27FC236}">
                    <a16:creationId xmlns:a16="http://schemas.microsoft.com/office/drawing/2014/main" xmlns="" id="{A67FA2C6-EC70-1348-DA66-A2A2D0E20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3867" y="1314450"/>
                <a:ext cx="1096565" cy="571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25"/>
              </a:p>
            </p:txBody>
          </p:sp>
          <p:sp>
            <p:nvSpPr>
              <p:cNvPr id="14377" name="Line 15">
                <a:extLst>
                  <a:ext uri="{FF2B5EF4-FFF2-40B4-BE49-F238E27FC236}">
                    <a16:creationId xmlns:a16="http://schemas.microsoft.com/office/drawing/2014/main" xmlns="" id="{3EFA0E42-C52B-01CB-131E-23F0F188D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7691" y="2632472"/>
                <a:ext cx="1057275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25"/>
              </a:p>
            </p:txBody>
          </p:sp>
          <p:sp>
            <p:nvSpPr>
              <p:cNvPr id="14379" name="Line 18">
                <a:extLst>
                  <a:ext uri="{FF2B5EF4-FFF2-40B4-BE49-F238E27FC236}">
                    <a16:creationId xmlns:a16="http://schemas.microsoft.com/office/drawing/2014/main" xmlns="" id="{6BF0C461-75EE-6C42-A2CD-98D7CA828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09110" y="3020616"/>
                <a:ext cx="188119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25"/>
              </a:p>
            </p:txBody>
          </p:sp>
          <p:sp>
            <p:nvSpPr>
              <p:cNvPr id="14381" name="Line 20">
                <a:extLst>
                  <a:ext uri="{FF2B5EF4-FFF2-40B4-BE49-F238E27FC236}">
                    <a16:creationId xmlns:a16="http://schemas.microsoft.com/office/drawing/2014/main" xmlns="" id="{87300FAE-9DBB-81F1-8B24-E1ED1438F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1663" y="3100388"/>
                <a:ext cx="447675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25"/>
              </a:p>
            </p:txBody>
          </p:sp>
          <p:sp>
            <p:nvSpPr>
              <p:cNvPr id="14383" name="Line 22">
                <a:extLst>
                  <a:ext uri="{FF2B5EF4-FFF2-40B4-BE49-F238E27FC236}">
                    <a16:creationId xmlns:a16="http://schemas.microsoft.com/office/drawing/2014/main" xmlns="" id="{873E03A0-17F5-9A33-2D6B-CCB22CFAE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2294" y="4024313"/>
                <a:ext cx="608410" cy="171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25"/>
              </a:p>
            </p:txBody>
          </p:sp>
          <p:sp>
            <p:nvSpPr>
              <p:cNvPr id="14385" name="Line 24">
                <a:extLst>
                  <a:ext uri="{FF2B5EF4-FFF2-40B4-BE49-F238E27FC236}">
                    <a16:creationId xmlns:a16="http://schemas.microsoft.com/office/drawing/2014/main" xmlns="" id="{52BDBECD-0A4D-DFAB-C151-36178166C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7735" y="2981325"/>
                <a:ext cx="609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25"/>
              </a:p>
            </p:txBody>
          </p:sp>
        </p:grpSp>
        <p:sp>
          <p:nvSpPr>
            <p:cNvPr id="14372" name="Text Box 8">
              <a:extLst>
                <a:ext uri="{FF2B5EF4-FFF2-40B4-BE49-F238E27FC236}">
                  <a16:creationId xmlns:a16="http://schemas.microsoft.com/office/drawing/2014/main" xmlns="" id="{D2DD1326-5EA1-BDE7-34DD-8492E5782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699" y="2713435"/>
              <a:ext cx="683419" cy="3359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500" b="1" dirty="0" err="1">
                  <a:latin typeface="Times New Roman" panose="02020603050405020304" pitchFamily="18" charset="0"/>
                </a:rPr>
                <a:t>ရခိုင</a:t>
              </a:r>
              <a:r>
                <a:rPr lang="en-US" altLang="en-US" sz="1500" b="1" dirty="0">
                  <a:latin typeface="Times New Roman" panose="02020603050405020304" pitchFamily="18" charset="0"/>
                </a:rPr>
                <a:t>်</a:t>
              </a:r>
            </a:p>
          </p:txBody>
        </p:sp>
        <p:sp>
          <p:nvSpPr>
            <p:cNvPr id="14378" name="Text Box 16">
              <a:extLst>
                <a:ext uri="{FF2B5EF4-FFF2-40B4-BE49-F238E27FC236}">
                  <a16:creationId xmlns:a16="http://schemas.microsoft.com/office/drawing/2014/main" xmlns="" id="{8BC1439C-C11F-D3AC-5FFD-026ECD099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510" y="2618185"/>
              <a:ext cx="641747" cy="323165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500" b="1" dirty="0" err="1">
                  <a:latin typeface="Times New Roman" panose="02020603050405020304" pitchFamily="18" charset="0"/>
                </a:rPr>
                <a:t>ပဲခူး</a:t>
              </a:r>
              <a:endParaRPr lang="en-US" altLang="en-US" sz="15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82" name="Text Box 21">
              <a:extLst>
                <a:ext uri="{FF2B5EF4-FFF2-40B4-BE49-F238E27FC236}">
                  <a16:creationId xmlns:a16="http://schemas.microsoft.com/office/drawing/2014/main" xmlns="" id="{0F33CE06-9AD5-AC8B-F18D-09E6ECA16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0816" y="3215756"/>
              <a:ext cx="782303" cy="33596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500" b="1" dirty="0" err="1">
                  <a:latin typeface="Times New Roman" panose="02020603050405020304" pitchFamily="18" charset="0"/>
                </a:rPr>
                <a:t>ဧရာဝတီ</a:t>
              </a:r>
              <a:endParaRPr lang="en-US" altLang="en-US" sz="15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84" name="Text Box 23">
              <a:extLst>
                <a:ext uri="{FF2B5EF4-FFF2-40B4-BE49-F238E27FC236}">
                  <a16:creationId xmlns:a16="http://schemas.microsoft.com/office/drawing/2014/main" xmlns="" id="{DC40C6ED-ADB8-9D2B-89DF-D3AF21F7F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1597" y="4162218"/>
              <a:ext cx="862013" cy="335964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500" b="1" dirty="0" err="1">
                  <a:latin typeface="Times New Roman" panose="02020603050405020304" pitchFamily="18" charset="0"/>
                </a:rPr>
                <a:t>တင</a:t>
              </a:r>
              <a:r>
                <a:rPr lang="en-US" altLang="en-US" sz="1500" b="1" dirty="0">
                  <a:latin typeface="Times New Roman" panose="02020603050405020304" pitchFamily="18" charset="0"/>
                </a:rPr>
                <a:t>်္</a:t>
              </a:r>
              <a:r>
                <a:rPr lang="en-US" altLang="en-US" sz="1500" b="1" dirty="0" err="1">
                  <a:latin typeface="Times New Roman" panose="02020603050405020304" pitchFamily="18" charset="0"/>
                </a:rPr>
                <a:t>နသာရီ</a:t>
              </a:r>
              <a:endParaRPr lang="en-US" altLang="en-US" sz="15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86" name="Text Box 25">
              <a:extLst>
                <a:ext uri="{FF2B5EF4-FFF2-40B4-BE49-F238E27FC236}">
                  <a16:creationId xmlns:a16="http://schemas.microsoft.com/office/drawing/2014/main" xmlns="" id="{AD3CF3AC-2AAA-E8ED-5285-D54DC08C2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5392" y="3257550"/>
              <a:ext cx="753665" cy="32316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500" b="1" dirty="0" err="1">
                  <a:latin typeface="Times New Roman" panose="02020603050405020304" pitchFamily="18" charset="0"/>
                </a:rPr>
                <a:t>မွန</a:t>
              </a:r>
              <a:r>
                <a:rPr lang="en-US" altLang="en-US" sz="1500" b="1" dirty="0">
                  <a:latin typeface="Times New Roman" panose="02020603050405020304" pitchFamily="18" charset="0"/>
                </a:rPr>
                <a:t>်</a:t>
              </a:r>
            </a:p>
          </p:txBody>
        </p:sp>
        <p:sp>
          <p:nvSpPr>
            <p:cNvPr id="14376" name="Text Box 14">
              <a:extLst>
                <a:ext uri="{FF2B5EF4-FFF2-40B4-BE49-F238E27FC236}">
                  <a16:creationId xmlns:a16="http://schemas.microsoft.com/office/drawing/2014/main" xmlns="" id="{0F11A2A6-AF8A-7239-4EFB-62ADEB774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6100" y="1131094"/>
              <a:ext cx="792957" cy="33596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500" b="1" dirty="0" err="1">
                  <a:latin typeface="Times New Roman" panose="02020603050405020304" pitchFamily="18" charset="0"/>
                </a:rPr>
                <a:t>မန္တလေး</a:t>
              </a:r>
              <a:endParaRPr lang="en-US" altLang="en-US" sz="15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74" name="Text Box 10">
              <a:extLst>
                <a:ext uri="{FF2B5EF4-FFF2-40B4-BE49-F238E27FC236}">
                  <a16:creationId xmlns:a16="http://schemas.microsoft.com/office/drawing/2014/main" xmlns="" id="{9A409572-3CD6-6E34-325F-F9B308B42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6110" y="502444"/>
              <a:ext cx="853678" cy="323165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500" b="1" dirty="0" err="1">
                  <a:latin typeface="Times New Roman" panose="02020603050405020304" pitchFamily="18" charset="0"/>
                </a:rPr>
                <a:t>စစ်ကိုင်း</a:t>
              </a:r>
              <a:endParaRPr lang="en-US" altLang="en-US" sz="15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380" name="Text Box 19">
            <a:extLst>
              <a:ext uri="{FF2B5EF4-FFF2-40B4-BE49-F238E27FC236}">
                <a16:creationId xmlns:a16="http://schemas.microsoft.com/office/drawing/2014/main" xmlns="" id="{9B2FC9D8-6C1D-45B9-AE68-4DA5E1874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508" y="3421432"/>
            <a:ext cx="739379" cy="32316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 b="1" dirty="0" err="1">
                <a:latin typeface="Times New Roman" panose="02020603050405020304" pitchFamily="18" charset="0"/>
              </a:rPr>
              <a:t>ရန်ကုန</a:t>
            </a:r>
            <a:r>
              <a:rPr lang="en-US" altLang="en-US" sz="1500" b="1" dirty="0">
                <a:latin typeface="Times New Roman" panose="02020603050405020304" pitchFamily="18" charset="0"/>
              </a:rPr>
              <a:t>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5243</Words>
  <Application>Microsoft Office PowerPoint</Application>
  <PresentationFormat>On-screen Show (16:9)</PresentationFormat>
  <Paragraphs>264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ဆားဆပ်ပြာပေါက်မြေများ ဖြစ်ပေါ်လာစေသောအချက်များ</vt:lpstr>
      <vt:lpstr>မြေငန်ခြင်း သို့မဟုတ် ဆားပေါက်မြေ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တောင်သူ့အကွက်အတွင်း ဆားငန်ဒဏ်ခံနိုင်ရည်ရှိသော မျိုးများအားစမ်းသပ်ရွေးချယ်ခြင်း</vt:lpstr>
      <vt:lpstr>PowerPoint Presentation</vt:lpstr>
      <vt:lpstr>PowerPoint Presentation</vt:lpstr>
      <vt:lpstr>PowerPoint Presentation</vt:lpstr>
      <vt:lpstr>PowerPoint Presentation</vt:lpstr>
      <vt:lpstr>အလင်းမှီအစာချက်လုပ်ခြင်း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စိုက်ပျိုးမွေးမြူရေးပေါင်းစည်းစနစ် (ရာသီဥတုပြောင်းလဲမှုကို ကျော်လွှားရေး စိုက်-မွေးပေါင်းစည်းစနစ် ဖော်ဆောင်ပေး)</dc:title>
  <dc:creator>Saw Bawm</dc:creator>
  <cp:lastModifiedBy>User</cp:lastModifiedBy>
  <cp:revision>36</cp:revision>
  <dcterms:created xsi:type="dcterms:W3CDTF">2024-10-10T07:50:52Z</dcterms:created>
  <dcterms:modified xsi:type="dcterms:W3CDTF">2024-10-26T05:56:53Z</dcterms:modified>
</cp:coreProperties>
</file>