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3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4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510" r:id="rId3"/>
    <p:sldId id="511" r:id="rId4"/>
    <p:sldId id="538" r:id="rId5"/>
    <p:sldId id="549" r:id="rId6"/>
    <p:sldId id="550" r:id="rId7"/>
    <p:sldId id="551" r:id="rId8"/>
    <p:sldId id="552" r:id="rId9"/>
    <p:sldId id="543" r:id="rId10"/>
    <p:sldId id="541" r:id="rId11"/>
    <p:sldId id="542" r:id="rId12"/>
    <p:sldId id="540" r:id="rId13"/>
    <p:sldId id="539" r:id="rId14"/>
    <p:sldId id="553" r:id="rId15"/>
    <p:sldId id="554" r:id="rId16"/>
    <p:sldId id="544" r:id="rId17"/>
    <p:sldId id="545" r:id="rId18"/>
    <p:sldId id="555" r:id="rId19"/>
    <p:sldId id="557" r:id="rId20"/>
    <p:sldId id="558" r:id="rId21"/>
    <p:sldId id="559" r:id="rId22"/>
    <p:sldId id="569" r:id="rId23"/>
    <p:sldId id="570" r:id="rId24"/>
    <p:sldId id="571" r:id="rId25"/>
    <p:sldId id="566" r:id="rId26"/>
    <p:sldId id="562" r:id="rId27"/>
    <p:sldId id="563" r:id="rId28"/>
    <p:sldId id="567" r:id="rId29"/>
    <p:sldId id="568" r:id="rId30"/>
    <p:sldId id="556" r:id="rId31"/>
    <p:sldId id="588" r:id="rId32"/>
    <p:sldId id="589" r:id="rId33"/>
    <p:sldId id="572" r:id="rId34"/>
    <p:sldId id="573" r:id="rId35"/>
    <p:sldId id="574" r:id="rId36"/>
    <p:sldId id="575" r:id="rId37"/>
    <p:sldId id="576" r:id="rId38"/>
    <p:sldId id="577" r:id="rId39"/>
    <p:sldId id="578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548" r:id="rId50"/>
    <p:sldId id="547" r:id="rId51"/>
  </p:sldIdLst>
  <p:sldSz cx="9144000" cy="5143500" type="screen16x9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C"/>
    <a:srgbClr val="A6927E"/>
    <a:srgbClr val="BE9602"/>
    <a:srgbClr val="0000CA"/>
    <a:srgbClr val="0000DE"/>
    <a:srgbClr val="B808BC"/>
    <a:srgbClr val="0000E6"/>
    <a:srgbClr val="2E39C7"/>
    <a:srgbClr val="2828CA"/>
    <a:srgbClr val="282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387" autoAdjust="0"/>
  </p:normalViewPr>
  <p:slideViewPr>
    <p:cSldViewPr snapToGrid="0">
      <p:cViewPr varScale="1">
        <p:scale>
          <a:sx n="113" d="100"/>
          <a:sy n="113" d="100"/>
        </p:scale>
        <p:origin x="614" y="77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5614847786211"/>
          <c:y val="9.9588117945780777E-2"/>
          <c:w val="0.61342169192712492"/>
          <c:h val="0.75362569262175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Range!$AA$17</c:f>
              <c:strCache>
                <c:ptCount val="1"/>
                <c:pt idx="0">
                  <c:v>Sandy loam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Range!$AB$16:$AC$16</c:f>
              <c:strCache>
                <c:ptCount val="2"/>
                <c:pt idx="0">
                  <c:v>lowland</c:v>
                </c:pt>
                <c:pt idx="1">
                  <c:v>upland</c:v>
                </c:pt>
              </c:strCache>
            </c:strRef>
          </c:cat>
          <c:val>
            <c:numRef>
              <c:f>Range!$AB$17:$AC$17</c:f>
              <c:numCache>
                <c:formatCode>0</c:formatCode>
                <c:ptCount val="2"/>
                <c:pt idx="0">
                  <c:v>60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8-424B-8EE1-3118271DBCCE}"/>
            </c:ext>
          </c:extLst>
        </c:ser>
        <c:ser>
          <c:idx val="1"/>
          <c:order val="1"/>
          <c:tx>
            <c:strRef>
              <c:f>Range!$AA$18</c:f>
              <c:strCache>
                <c:ptCount val="1"/>
                <c:pt idx="0">
                  <c:v>Sandy clay loam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Range!$AB$16:$AC$16</c:f>
              <c:strCache>
                <c:ptCount val="2"/>
                <c:pt idx="0">
                  <c:v>lowland</c:v>
                </c:pt>
                <c:pt idx="1">
                  <c:v>upland</c:v>
                </c:pt>
              </c:strCache>
            </c:strRef>
          </c:cat>
          <c:val>
            <c:numRef>
              <c:f>Range!$AB$18:$AC$18</c:f>
              <c:numCache>
                <c:formatCode>0</c:formatCode>
                <c:ptCount val="2"/>
                <c:pt idx="0">
                  <c:v>40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98-424B-8EE1-3118271DBCCE}"/>
            </c:ext>
          </c:extLst>
        </c:ser>
        <c:ser>
          <c:idx val="2"/>
          <c:order val="2"/>
          <c:tx>
            <c:strRef>
              <c:f>Range!$AA$19</c:f>
              <c:strCache>
                <c:ptCount val="1"/>
                <c:pt idx="0">
                  <c:v>Loam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Range!$AB$16:$AC$16</c:f>
              <c:strCache>
                <c:ptCount val="2"/>
                <c:pt idx="0">
                  <c:v>lowland</c:v>
                </c:pt>
                <c:pt idx="1">
                  <c:v>upland</c:v>
                </c:pt>
              </c:strCache>
            </c:strRef>
          </c:cat>
          <c:val>
            <c:numRef>
              <c:f>Range!$AB$19:$AC$19</c:f>
              <c:numCache>
                <c:formatCode>0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98-424B-8EE1-3118271DBC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848339808"/>
        <c:axId val="848340640"/>
      </c:barChart>
      <c:catAx>
        <c:axId val="8483398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48340640"/>
        <c:crosses val="autoZero"/>
        <c:auto val="1"/>
        <c:lblAlgn val="ctr"/>
        <c:lblOffset val="100"/>
        <c:noMultiLvlLbl val="0"/>
      </c:catAx>
      <c:valAx>
        <c:axId val="8483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3.9373432833758923E-2"/>
              <c:y val="0.338900197528981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33980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7496021462289636"/>
          <c:y val="0.31076334208223971"/>
          <c:w val="0.25039785377103624"/>
          <c:h val="0.30034776902887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55555555555557"/>
          <c:y val="5.0925925925925923E-2"/>
          <c:w val="0.51944444444444449"/>
          <c:h val="0.8657407407407407"/>
        </c:manualLayout>
      </c:layout>
      <c:pieChart>
        <c:varyColors val="1"/>
        <c:ser>
          <c:idx val="0"/>
          <c:order val="0"/>
          <c:spPr>
            <a:solidFill>
              <a:schemeClr val="accent4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B7-4532-A6A5-ADBE9F1F673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B7-4532-A6A5-ADBE9F1F673B}"/>
              </c:ext>
            </c:extLst>
          </c:dPt>
          <c:dLbls>
            <c:dLbl>
              <c:idx val="0"/>
              <c:layout>
                <c:manualLayout>
                  <c:x val="-0.12962904636920386"/>
                  <c:y val="0.16158136482939633"/>
                </c:manualLayout>
              </c:layout>
              <c:tx>
                <c:rich>
                  <a:bodyPr/>
                  <a:lstStyle/>
                  <a:p>
                    <a:fld id="{3C9C776F-44F9-41F6-986C-024272753030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1B7-4532-A6A5-ADBE9F1F673B}"/>
                </c:ext>
              </c:extLst>
            </c:dLbl>
            <c:dLbl>
              <c:idx val="1"/>
              <c:layout>
                <c:manualLayout>
                  <c:x val="0.15367104111986002"/>
                  <c:y val="-0.27118219597550308"/>
                </c:manualLayout>
              </c:layout>
              <c:tx>
                <c:rich>
                  <a:bodyPr/>
                  <a:lstStyle/>
                  <a:p>
                    <a:fld id="{767FD619-9903-4159-878F-AF4E64099917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1B7-4532-A6A5-ADBE9F1F673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graph!$Q$22:$Q$23</c:f>
              <c:strCache>
                <c:ptCount val="2"/>
                <c:pt idx="0">
                  <c:v>low (17%)</c:v>
                </c:pt>
                <c:pt idx="1">
                  <c:v>medium (83%)</c:v>
                </c:pt>
              </c:strCache>
            </c:strRef>
          </c:cat>
          <c:val>
            <c:numRef>
              <c:f>graph!$S$22:$S$23</c:f>
              <c:numCache>
                <c:formatCode>0.00</c:formatCode>
                <c:ptCount val="2"/>
                <c:pt idx="0">
                  <c:v>17.241379310344829</c:v>
                </c:pt>
                <c:pt idx="1">
                  <c:v>82.758620689655174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B7-4532-A6A5-ADBE9F1F673B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394996298539604"/>
          <c:y val="6.0473972506681843E-2"/>
          <c:w val="0.70226735480180358"/>
          <c:h val="0.78976215070351496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356-43E9-A324-971DCA8155F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356-43E9-A324-971DCA8155F9}"/>
              </c:ext>
            </c:extLst>
          </c:dPt>
          <c:cat>
            <c:strRef>
              <c:f>'stst vertical'!$O$2:$P$2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vertical'!$O$4:$P$4</c:f>
              <c:numCache>
                <c:formatCode>###0.00</c:formatCode>
                <c:ptCount val="2"/>
                <c:pt idx="0">
                  <c:v>9.333333333333331E-2</c:v>
                </c:pt>
                <c:pt idx="1">
                  <c:v>0.10017241379310345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56-43E9-A324-971DCA815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2076799"/>
        <c:axId val="1062082207"/>
        <c:axId val="0"/>
      </c:bar3DChart>
      <c:catAx>
        <c:axId val="1062076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62082207"/>
        <c:crosses val="autoZero"/>
        <c:auto val="1"/>
        <c:lblAlgn val="ctr"/>
        <c:lblOffset val="100"/>
        <c:noMultiLvlLbl val="0"/>
      </c:catAx>
      <c:valAx>
        <c:axId val="106208220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value of N (%)</a:t>
                </a:r>
              </a:p>
            </c:rich>
          </c:tx>
          <c:layout>
            <c:manualLayout>
              <c:xMode val="edge"/>
              <c:yMode val="edge"/>
              <c:x val="7.4036148125715059E-2"/>
              <c:y val="0.213520919356709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62076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90123456790128"/>
          <c:y val="2.7777777777777776E-2"/>
          <c:w val="0.56138913191406636"/>
          <c:h val="0.8420836978710996"/>
        </c:manualLayout>
      </c:layout>
      <c:pieChart>
        <c:varyColors val="1"/>
        <c:ser>
          <c:idx val="0"/>
          <c:order val="0"/>
          <c:spPr>
            <a:solidFill>
              <a:schemeClr val="accent5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27-4C67-BF18-4EE972CB3E1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27-4C67-BF18-4EE972CB3E1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27-4C67-BF18-4EE972CB3E16}"/>
              </c:ext>
            </c:extLst>
          </c:dPt>
          <c:dLbls>
            <c:dLbl>
              <c:idx val="0"/>
              <c:layout>
                <c:manualLayout>
                  <c:x val="-0.24783318751822689"/>
                  <c:y val="1.2120880723242079E-3"/>
                </c:manualLayout>
              </c:layout>
              <c:tx>
                <c:rich>
                  <a:bodyPr/>
                  <a:lstStyle/>
                  <a:p>
                    <a:fld id="{6E8733AF-9114-404C-B1FB-2E4A34763A30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27-4C67-BF18-4EE972CB3E16}"/>
                </c:ext>
              </c:extLst>
            </c:dLbl>
            <c:dLbl>
              <c:idx val="1"/>
              <c:layout>
                <c:manualLayout>
                  <c:x val="0.20545980363565666"/>
                  <c:y val="-0.10833697871099454"/>
                </c:manualLayout>
              </c:layout>
              <c:tx>
                <c:rich>
                  <a:bodyPr/>
                  <a:lstStyle/>
                  <a:p>
                    <a:fld id="{C228966E-E78B-4773-BF57-1DCE022BC7D0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27-4C67-BF18-4EE972CB3E16}"/>
                </c:ext>
              </c:extLst>
            </c:dLbl>
            <c:dLbl>
              <c:idx val="2"/>
              <c:layout>
                <c:manualLayout>
                  <c:x val="0.1333580003888403"/>
                  <c:y val="7.663659230096237E-2"/>
                </c:manualLayout>
              </c:layout>
              <c:tx>
                <c:rich>
                  <a:bodyPr/>
                  <a:lstStyle/>
                  <a:p>
                    <a:fld id="{9487F8B5-D18D-4BB9-93A9-6A404B70ABD5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66963157383101"/>
                      <c:h val="0.269444444444444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27-4C67-BF18-4EE972CB3E16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graph!$W$4:$W$6</c:f>
              <c:strCache>
                <c:ptCount val="3"/>
                <c:pt idx="0">
                  <c:v>very low (48%)</c:v>
                </c:pt>
                <c:pt idx="1">
                  <c:v>low (42%)</c:v>
                </c:pt>
                <c:pt idx="2">
                  <c:v>optimum (10%)</c:v>
                </c:pt>
              </c:strCache>
            </c:strRef>
          </c:cat>
          <c:val>
            <c:numRef>
              <c:f>graph!$Y$4:$Y$6</c:f>
              <c:numCache>
                <c:formatCode>0.00</c:formatCode>
                <c:ptCount val="3"/>
                <c:pt idx="0">
                  <c:v>48.275862068965516</c:v>
                </c:pt>
                <c:pt idx="1">
                  <c:v>41.379310344827587</c:v>
                </c:pt>
                <c:pt idx="2">
                  <c:v>10.344827586206897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27-4C67-BF18-4EE972CB3E1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44550245172844"/>
          <c:y val="4.3451261882808186E-2"/>
          <c:w val="0.55480452851002315"/>
          <c:h val="0.85070027704870221"/>
        </c:manualLayout>
      </c:layout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D3-4CD1-850C-52E7823E2A9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D3-4CD1-850C-52E7823E2A92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D3-4CD1-850C-52E7823E2A92}"/>
              </c:ext>
            </c:extLst>
          </c:dPt>
          <c:dLbls>
            <c:dLbl>
              <c:idx val="0"/>
              <c:layout>
                <c:manualLayout>
                  <c:x val="-0.23865566396591742"/>
                  <c:y val="-0.12615558471857685"/>
                </c:manualLayout>
              </c:layout>
              <c:tx>
                <c:rich>
                  <a:bodyPr/>
                  <a:lstStyle/>
                  <a:p>
                    <a:fld id="{22FE4C75-428E-4FE8-98EF-46EA7102D1EC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D3-4CD1-850C-52E7823E2A92}"/>
                </c:ext>
              </c:extLst>
            </c:dLbl>
            <c:dLbl>
              <c:idx val="1"/>
              <c:layout>
                <c:manualLayout>
                  <c:x val="0.21055692893039535"/>
                  <c:y val="-4.9371239712400546E-2"/>
                </c:manualLayout>
              </c:layout>
              <c:tx>
                <c:rich>
                  <a:bodyPr/>
                  <a:lstStyle/>
                  <a:p>
                    <a:fld id="{FDC7892F-8852-4908-8C3A-F6B12096758D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D3-4CD1-850C-52E7823E2A92}"/>
                </c:ext>
              </c:extLst>
            </c:dLbl>
            <c:dLbl>
              <c:idx val="2"/>
              <c:layout>
                <c:manualLayout>
                  <c:x val="0.14150155483281976"/>
                  <c:y val="0.11593266987459901"/>
                </c:manualLayout>
              </c:layout>
              <c:tx>
                <c:rich>
                  <a:bodyPr/>
                  <a:lstStyle/>
                  <a:p>
                    <a:fld id="{04CBBBB3-ED05-4BCD-88BE-D05D27E9BC11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74686180531775"/>
                      <c:h val="0.184259259259259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D3-4CD1-850C-52E7823E2A9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graph!$I$4:$I$6</c:f>
              <c:strCache>
                <c:ptCount val="3"/>
                <c:pt idx="0">
                  <c:v>very low (58%)</c:v>
                </c:pt>
                <c:pt idx="1">
                  <c:v>low (31%)</c:v>
                </c:pt>
                <c:pt idx="2">
                  <c:v>optimum (11%)</c:v>
                </c:pt>
              </c:strCache>
            </c:strRef>
          </c:cat>
          <c:val>
            <c:numRef>
              <c:f>graph!$K$4:$K$6</c:f>
              <c:numCache>
                <c:formatCode>0.00</c:formatCode>
                <c:ptCount val="3"/>
                <c:pt idx="0">
                  <c:v>58.333333333333336</c:v>
                </c:pt>
                <c:pt idx="1">
                  <c:v>30.555555555555557</c:v>
                </c:pt>
                <c:pt idx="2">
                  <c:v>11.111111111111111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D3-4CD1-850C-52E7823E2A9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777537182852145"/>
          <c:y val="5.0424821523389278E-2"/>
          <c:w val="0.7061135170603674"/>
          <c:h val="0.76141525562266721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357-4419-80A6-761BBA4A36E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357-4419-80A6-761BBA4A36E7}"/>
              </c:ext>
            </c:extLst>
          </c:dPt>
          <c:cat>
            <c:strRef>
              <c:f>'stst vertical'!$Q$2:$R$2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vertical'!$Q$4:$R$4</c:f>
              <c:numCache>
                <c:formatCode>###0.00</c:formatCode>
                <c:ptCount val="2"/>
                <c:pt idx="0">
                  <c:v>2.1102777777777786</c:v>
                </c:pt>
                <c:pt idx="1">
                  <c:v>7.7746551724137891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57-4419-80A6-761BBA4A3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2601503"/>
        <c:axId val="1072603583"/>
        <c:axId val="0"/>
      </c:bar3DChart>
      <c:catAx>
        <c:axId val="1072601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2603583"/>
        <c:crosses val="autoZero"/>
        <c:auto val="1"/>
        <c:lblAlgn val="ctr"/>
        <c:lblOffset val="100"/>
        <c:noMultiLvlLbl val="0"/>
      </c:catAx>
      <c:valAx>
        <c:axId val="107260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value of available P (mg kg</a:t>
                </a:r>
                <a:r>
                  <a:rPr lang="en-US" sz="16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</a:t>
                </a: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5640595661151912E-3"/>
              <c:y val="5.63333601331274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260150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33333333333336"/>
          <c:y val="8.22125454015218E-2"/>
          <c:w val="0.56183574879227061"/>
          <c:h val="0.78316498316498329"/>
        </c:manualLayout>
      </c:layout>
      <c:pieChart>
        <c:varyColors val="1"/>
        <c:ser>
          <c:idx val="0"/>
          <c:order val="0"/>
          <c:spPr>
            <a:solidFill>
              <a:schemeClr val="accent5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74-4E8D-AF51-D84F417B44B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74-4E8D-AF51-D84F417B44B5}"/>
              </c:ext>
            </c:extLst>
          </c:dPt>
          <c:dLbls>
            <c:dLbl>
              <c:idx val="0"/>
              <c:layout>
                <c:manualLayout>
                  <c:x val="-0.23561530012552789"/>
                  <c:y val="-0.221528606272700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48FC9EB-B62A-4719-9754-0E9E7BAEEFE7}" type="CATEGORYNAME">
                      <a:rPr lang="en-US" sz="160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51207729468596"/>
                      <c:h val="0.148148148148148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74-4E8D-AF51-D84F417B44B5}"/>
                </c:ext>
              </c:extLst>
            </c:dLbl>
            <c:dLbl>
              <c:idx val="1"/>
              <c:layout>
                <c:manualLayout>
                  <c:x val="0.17606032941534483"/>
                  <c:y val="0.1946406320422068"/>
                </c:manualLayout>
              </c:layout>
              <c:tx>
                <c:rich>
                  <a:bodyPr/>
                  <a:lstStyle/>
                  <a:p>
                    <a:fld id="{3859A22E-A34D-478D-B64C-7F849EBF4B32}" type="CATEGORYNAME">
                      <a:rPr lang="en-US" sz="14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C74-4E8D-AF51-D84F417B44B5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graph!$W$13:$W$14</c:f>
              <c:strCache>
                <c:ptCount val="2"/>
                <c:pt idx="0">
                  <c:v>low (72%)</c:v>
                </c:pt>
                <c:pt idx="1">
                  <c:v>medium (28%)</c:v>
                </c:pt>
              </c:strCache>
            </c:strRef>
          </c:cat>
          <c:val>
            <c:numRef>
              <c:f>graph!$Y$13:$Y$14</c:f>
              <c:numCache>
                <c:formatCode>0.00</c:formatCode>
                <c:ptCount val="2"/>
                <c:pt idx="0">
                  <c:v>72.41379310344827</c:v>
                </c:pt>
                <c:pt idx="1">
                  <c:v>27.586206896551722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74-4E8D-AF51-D84F417B44B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7283950617284"/>
          <c:y val="0.10395622895622895"/>
          <c:w val="0.58240740740740737"/>
          <c:h val="0.79419191919191923"/>
        </c:manualLayout>
      </c:layout>
      <c:pieChart>
        <c:varyColors val="1"/>
        <c:ser>
          <c:idx val="0"/>
          <c:order val="0"/>
          <c:spPr>
            <a:solidFill>
              <a:schemeClr val="accent4"/>
            </a:solidFill>
          </c:spPr>
          <c:dPt>
            <c:idx val="0"/>
            <c:bubble3D val="0"/>
            <c:explosion val="31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DC-4216-BDD7-EFC7A4DBA3C0}"/>
              </c:ext>
            </c:extLst>
          </c:dPt>
          <c:dLbls>
            <c:dLbl>
              <c:idx val="0"/>
              <c:layout>
                <c:manualLayout>
                  <c:x val="1.9443472343734756E-2"/>
                  <c:y val="-0.3618189771733079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600" dirty="0">
                        <a:solidFill>
                          <a:schemeClr val="tx1"/>
                        </a:solidFill>
                      </a:rPr>
                      <a:t>100%)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DC-4216-BDD7-EFC7A4DBA3C0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'low land table'!$V$12</c:f>
              <c:strCache>
                <c:ptCount val="1"/>
                <c:pt idx="0">
                  <c:v>low</c:v>
                </c:pt>
              </c:strCache>
            </c:strRef>
          </c:cat>
          <c:val>
            <c:numRef>
              <c:f>'low land table'!$X$12</c:f>
              <c:numCache>
                <c:formatCode>0.00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DC-4216-BDD7-EFC7A4DBA3C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418503937007874"/>
          <c:y val="3.643084910438827E-2"/>
          <c:w val="0.68495866141732298"/>
          <c:h val="0.80914231938113002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B87-45E5-8D57-5B1C63441C01}"/>
              </c:ext>
            </c:extLst>
          </c:dPt>
          <c:cat>
            <c:strRef>
              <c:f>'stst vertical'!$S$2:$T$2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vertical'!$S$4:$T$4</c:f>
              <c:numCache>
                <c:formatCode>###0.00</c:formatCode>
                <c:ptCount val="2"/>
                <c:pt idx="0">
                  <c:v>68.727222222222224</c:v>
                </c:pt>
                <c:pt idx="1">
                  <c:v>195.30879310344829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87-45E5-8D57-5B1C63441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2068063"/>
        <c:axId val="1062078463"/>
        <c:axId val="0"/>
      </c:bar3DChart>
      <c:catAx>
        <c:axId val="1062068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62078463"/>
        <c:crosses val="autoZero"/>
        <c:auto val="1"/>
        <c:lblAlgn val="ctr"/>
        <c:lblOffset val="100"/>
        <c:noMultiLvlLbl val="0"/>
      </c:catAx>
      <c:valAx>
        <c:axId val="1062078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value of</a:t>
                </a:r>
                <a:r>
                  <a:rPr lang="en-US" sz="1600" b="1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exchangeable K (mg kg</a:t>
                </a:r>
                <a:r>
                  <a:rPr lang="en-US" sz="16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</a:t>
                </a:r>
                <a:r>
                  <a:rPr lang="en-US" sz="1600" b="1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7.2689195100612419E-2"/>
              <c:y val="6.755796150481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62068063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42080378250591"/>
          <c:y val="7.7546296296296294E-2"/>
          <c:w val="0.50679669030732866"/>
          <c:h val="0.79398148148148151"/>
        </c:manualLayout>
      </c:layout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11-4120-B8B5-0CE28CDF4B0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11-4120-B8B5-0CE28CDF4B07}"/>
              </c:ext>
            </c:extLst>
          </c:dPt>
          <c:dLbls>
            <c:dLbl>
              <c:idx val="0"/>
              <c:layout>
                <c:manualLayout>
                  <c:x val="-6.5957852652139479E-2"/>
                  <c:y val="-0.28081802274715667"/>
                </c:manualLayout>
              </c:layout>
              <c:tx>
                <c:rich>
                  <a:bodyPr/>
                  <a:lstStyle/>
                  <a:p>
                    <a:fld id="{314BE9D9-09B0-46F0-B155-E3D15C86EC30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11-4120-B8B5-0CE28CDF4B07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graph!$I$21:$I$22</c:f>
              <c:strCache>
                <c:ptCount val="2"/>
                <c:pt idx="0">
                  <c:v>low (94%)</c:v>
                </c:pt>
                <c:pt idx="1">
                  <c:v>medium </c:v>
                </c:pt>
              </c:strCache>
            </c:strRef>
          </c:cat>
          <c:val>
            <c:numRef>
              <c:f>graph!$K$21:$K$22</c:f>
              <c:numCache>
                <c:formatCode>0.00</c:formatCode>
                <c:ptCount val="2"/>
                <c:pt idx="0">
                  <c:v>94.444444444444443</c:v>
                </c:pt>
                <c:pt idx="1">
                  <c:v>5.5555555555555554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11-4120-B8B5-0CE28CDF4B0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32983377077865"/>
          <c:y val="0.1358748906386702"/>
          <c:w val="0.4777777777777778"/>
          <c:h val="0.79629629629629628"/>
        </c:manualLayout>
      </c:layout>
      <c:pieChart>
        <c:varyColors val="1"/>
        <c:ser>
          <c:idx val="0"/>
          <c:order val="0"/>
          <c:spPr>
            <a:solidFill>
              <a:schemeClr val="accent4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CE-49BC-BCA8-F45F2DB3A41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CE-49BC-BCA8-F45F2DB3A41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CE-49BC-BCA8-F45F2DB3A41A}"/>
              </c:ext>
            </c:extLst>
          </c:dPt>
          <c:dLbls>
            <c:dLbl>
              <c:idx val="0"/>
              <c:layout>
                <c:manualLayout>
                  <c:x val="-0.14061023622047245"/>
                  <c:y val="0.2125331729367162"/>
                </c:manualLayout>
              </c:layout>
              <c:tx>
                <c:rich>
                  <a:bodyPr/>
                  <a:lstStyle/>
                  <a:p>
                    <a:fld id="{D97487E1-CCA4-4345-BB56-B75C1F0C45E7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CE-49BC-BCA8-F45F2DB3A41A}"/>
                </c:ext>
              </c:extLst>
            </c:dLbl>
            <c:dLbl>
              <c:idx val="1"/>
              <c:layout>
                <c:manualLayout>
                  <c:x val="6.5106517935258096E-2"/>
                  <c:y val="-0.19109361329833771"/>
                </c:manualLayout>
              </c:layout>
              <c:tx>
                <c:rich>
                  <a:bodyPr/>
                  <a:lstStyle/>
                  <a:p>
                    <a:fld id="{F8EBF42B-5873-471E-86BB-0BCB9E0BF7E4}" type="CATEGORYNAME">
                      <a:rPr lang="en-US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0CE-49BC-BCA8-F45F2DB3A41A}"/>
                </c:ext>
              </c:extLst>
            </c:dLbl>
            <c:dLbl>
              <c:idx val="2"/>
              <c:layout>
                <c:manualLayout>
                  <c:x val="0.16380260279965003"/>
                  <c:y val="0.231943715368912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CDE575D-135B-4FF0-895F-80F53F99EC85}" type="CATEGORYNAME">
                      <a:rPr lang="en-US" sz="160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81780402449691"/>
                      <c:h val="0.197222222222222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0CE-49BC-BCA8-F45F2DB3A41A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graph!$W$21:$W$23</c:f>
              <c:strCache>
                <c:ptCount val="3"/>
                <c:pt idx="0">
                  <c:v>low (29%)</c:v>
                </c:pt>
                <c:pt idx="1">
                  <c:v>medium (47%)</c:v>
                </c:pt>
                <c:pt idx="2">
                  <c:v>high (24%)</c:v>
                </c:pt>
              </c:strCache>
            </c:strRef>
          </c:cat>
          <c:val>
            <c:numRef>
              <c:f>graph!$Y$21:$Y$23</c:f>
              <c:numCache>
                <c:formatCode>0.00</c:formatCode>
                <c:ptCount val="3"/>
                <c:pt idx="0">
                  <c:v>29.310344827586206</c:v>
                </c:pt>
                <c:pt idx="1">
                  <c:v>46.551724137931032</c:v>
                </c:pt>
                <c:pt idx="2">
                  <c:v>24.137931034482758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CE-49BC-BCA8-F45F2DB3A41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440748031496064"/>
          <c:y val="3.6385355676694257E-2"/>
          <c:w val="0.73389129483814519"/>
          <c:h val="0.79816693586378629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75E-4D32-9C8C-8629D8DF9E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175E-4D32-9C8C-8629D8DF9EEE}"/>
              </c:ext>
            </c:extLst>
          </c:dPt>
          <c:cat>
            <c:strRef>
              <c:f>'stst vertical'!$E$2:$F$2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vertical'!$E$4:$F$4</c:f>
              <c:numCache>
                <c:formatCode>###0.00</c:formatCode>
                <c:ptCount val="2"/>
                <c:pt idx="0">
                  <c:v>1.453888888888889</c:v>
                </c:pt>
                <c:pt idx="1">
                  <c:v>1.3056896551724138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5E-4D32-9C8C-8629D8DF9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1447583"/>
        <c:axId val="2021440511"/>
        <c:axId val="0"/>
      </c:bar3DChart>
      <c:catAx>
        <c:axId val="2021447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1440511"/>
        <c:crosses val="autoZero"/>
        <c:auto val="1"/>
        <c:lblAlgn val="ctr"/>
        <c:lblOffset val="100"/>
        <c:noMultiLvlLbl val="0"/>
      </c:catAx>
      <c:valAx>
        <c:axId val="2021440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Mean value</a:t>
                </a:r>
                <a:r>
                  <a:rPr lang="en-US" baseline="0" dirty="0"/>
                  <a:t> of bulk density (g cm</a:t>
                </a:r>
                <a:r>
                  <a:rPr lang="en-US" baseline="30000" dirty="0"/>
                  <a:t>−3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5.9726596675415567E-3"/>
              <c:y val="7.23551383000201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21447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B9B-4E1A-9299-E6E5739B2A4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FB9B-4E1A-9299-E6E5739B2A49}"/>
              </c:ext>
            </c:extLst>
          </c:dPt>
          <c:cat>
            <c:strRef>
              <c:f>'stst vertical'!$U$2:$V$2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vertical'!$U$4:$V$4</c:f>
              <c:numCache>
                <c:formatCode>###0.00</c:formatCode>
                <c:ptCount val="2"/>
                <c:pt idx="0">
                  <c:v>1433.8944444444442</c:v>
                </c:pt>
                <c:pt idx="1">
                  <c:v>1912.3332758620688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B-4E1A-9299-E6E5739B2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9349632"/>
        <c:axId val="529354208"/>
        <c:axId val="0"/>
      </c:bar3DChart>
      <c:catAx>
        <c:axId val="52934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9354208"/>
        <c:crosses val="autoZero"/>
        <c:auto val="1"/>
        <c:lblAlgn val="ctr"/>
        <c:lblOffset val="100"/>
        <c:noMultiLvlLbl val="0"/>
      </c:catAx>
      <c:valAx>
        <c:axId val="52935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Mean value of available Ca (mg kg</a:t>
                </a:r>
                <a:r>
                  <a:rPr lang="en-US" baseline="30000" dirty="0"/>
                  <a:t>−1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002351093802231E-2"/>
              <c:y val="0.141698651578358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934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E1-4712-A614-F9B75E61BB5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8E1-4712-A614-F9B75E61BB5F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8E1-4712-A614-F9B75E61BB5F}"/>
              </c:ext>
            </c:extLst>
          </c:dPt>
          <c:dLbls>
            <c:delete val="1"/>
          </c:dLbls>
          <c:cat>
            <c:strRef>
              <c:f>'low land table'!$V$28:$V$30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'low land table'!$X$28:$X$30</c:f>
              <c:numCache>
                <c:formatCode>0.00</c:formatCode>
                <c:ptCount val="3"/>
                <c:pt idx="0">
                  <c:v>5.5555555555555554</c:v>
                </c:pt>
                <c:pt idx="1">
                  <c:v>91.666666666666671</c:v>
                </c:pt>
                <c:pt idx="2">
                  <c:v>2.7777777777777777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E1-4712-A614-F9B75E61BB5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347462817147856"/>
          <c:y val="0.35788932633420822"/>
          <c:w val="0.21653608923884513"/>
          <c:h val="0.3269816272965878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C7-4FC3-9D42-F6AF3241376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C7-4FC3-9D42-F6AF3241376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C7-4FC3-9D42-F6AF32413762}"/>
              </c:ext>
            </c:extLst>
          </c:dPt>
          <c:dLbls>
            <c:delete val="1"/>
          </c:dLbls>
          <c:cat>
            <c:strRef>
              <c:f>'upland table'!$W$28:$W$30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'upland table'!$Y$28:$Y$30</c:f>
              <c:numCache>
                <c:formatCode>0.00</c:formatCode>
                <c:ptCount val="3"/>
                <c:pt idx="0" formatCode="General">
                  <c:v>0</c:v>
                </c:pt>
                <c:pt idx="1">
                  <c:v>62.068965517241381</c:v>
                </c:pt>
                <c:pt idx="2">
                  <c:v>37.931034482758619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C7-4FC3-9D42-F6AF3241376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9566009510245189"/>
          <c:y val="4.8433532927777231E-2"/>
          <c:w val="0.70414518734645493"/>
          <c:h val="0.8189579002470114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189-4632-8AFF-3862A5352F8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189-4632-8AFF-3862A5352F88}"/>
              </c:ext>
            </c:extLst>
          </c:dPt>
          <c:cat>
            <c:strRef>
              <c:f>'stst vertical'!$W$2:$X$2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vertical'!$W$4:$X$4</c:f>
              <c:numCache>
                <c:formatCode>###0.00</c:formatCode>
                <c:ptCount val="2"/>
                <c:pt idx="0">
                  <c:v>501.37416666666672</c:v>
                </c:pt>
                <c:pt idx="1">
                  <c:v>585.43810344827568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9-4632-8AFF-3862A5352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9338400"/>
        <c:axId val="529346304"/>
        <c:axId val="0"/>
      </c:bar3DChart>
      <c:catAx>
        <c:axId val="52933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9346304"/>
        <c:crosses val="autoZero"/>
        <c:auto val="1"/>
        <c:lblAlgn val="ctr"/>
        <c:lblOffset val="100"/>
        <c:noMultiLvlLbl val="0"/>
      </c:catAx>
      <c:valAx>
        <c:axId val="529346304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Mean value of available Mg (mg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 kg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−1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)</a:t>
                </a:r>
                <a:endParaRPr lang="en-US" sz="18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1346403300204322E-2"/>
              <c:y val="0.10304483228425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933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519491816393082"/>
          <c:y val="4.7842432295580925E-2"/>
          <c:w val="0.72102358134102029"/>
          <c:h val="0.8077971018618769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EC-4F40-B781-03124632C3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EEC-4F40-B781-03124632C37D}"/>
              </c:ext>
            </c:extLst>
          </c:dPt>
          <c:cat>
            <c:strRef>
              <c:f>'stst vertical'!$Y$2:$Z$2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vertical'!$Y$4:$Z$4</c:f>
              <c:numCache>
                <c:formatCode>###0.00</c:formatCode>
                <c:ptCount val="2"/>
                <c:pt idx="0">
                  <c:v>47.159444444444446</c:v>
                </c:pt>
                <c:pt idx="1">
                  <c:v>54.925689655172405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C-4F40-B781-03124632C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9449344"/>
        <c:axId val="609447680"/>
        <c:axId val="0"/>
      </c:bar3DChart>
      <c:catAx>
        <c:axId val="60944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9447680"/>
        <c:crosses val="autoZero"/>
        <c:auto val="1"/>
        <c:lblAlgn val="ctr"/>
        <c:lblOffset val="100"/>
        <c:noMultiLvlLbl val="0"/>
      </c:catAx>
      <c:valAx>
        <c:axId val="60944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Mean value of available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 Na (mg kg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−1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)</a:t>
                </a:r>
                <a:endParaRPr lang="en-US" sz="18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9429688954789292E-2"/>
              <c:y val="8.091761301161236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944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918503937007873"/>
          <c:y val="3.2383025405386928E-2"/>
          <c:w val="0.67833573928258972"/>
          <c:h val="0.80893799193122085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B66-48AD-8BB4-906DBBAEB26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B66-48AD-8BB4-906DBBAEB263}"/>
              </c:ext>
            </c:extLst>
          </c:dPt>
          <c:cat>
            <c:strRef>
              <c:f>'stst vertical'!$M$2:$N$2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vertical'!$M$4:$N$4</c:f>
              <c:numCache>
                <c:formatCode>###0.00</c:formatCode>
                <c:ptCount val="2"/>
                <c:pt idx="0">
                  <c:v>0.65055555555555555</c:v>
                </c:pt>
                <c:pt idx="1">
                  <c:v>0.77689655172413796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66-48AD-8BB4-906DBBAEB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2752799"/>
        <c:axId val="992757791"/>
        <c:axId val="0"/>
      </c:bar3DChart>
      <c:catAx>
        <c:axId val="99275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2757791"/>
        <c:crosses val="autoZero"/>
        <c:auto val="1"/>
        <c:lblAlgn val="ctr"/>
        <c:lblOffset val="100"/>
        <c:noMultiLvlLbl val="0"/>
      </c:catAx>
      <c:valAx>
        <c:axId val="99275779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value of SOM (%)</a:t>
                </a:r>
              </a:p>
            </c:rich>
          </c:tx>
          <c:layout>
            <c:manualLayout>
              <c:xMode val="edge"/>
              <c:yMode val="edge"/>
              <c:x val="2.2962160979877511E-2"/>
              <c:y val="0.145011556056825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275279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76196412948381"/>
          <c:y val="3.5480149536440402E-2"/>
          <c:w val="0.75032938632284318"/>
          <c:h val="0.86317073758641816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17E41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21-4E1C-8A10-EEEFE3B02E7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21-4E1C-8A10-EEEFE3B02E72}"/>
              </c:ext>
            </c:extLst>
          </c:dPt>
          <c:cat>
            <c:strRef>
              <c:f>Sheet7!$I$4:$J$4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Sheet7!$I$6:$J$6</c:f>
              <c:numCache>
                <c:formatCode>###0.00</c:formatCode>
                <c:ptCount val="2"/>
                <c:pt idx="0">
                  <c:v>9.3333333333333351E-2</c:v>
                </c:pt>
                <c:pt idx="1">
                  <c:v>0.13241379310344825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21-4E1C-8A10-EEEFE3B02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75013791"/>
        <c:axId val="1875025439"/>
        <c:axId val="0"/>
      </c:bar3DChart>
      <c:catAx>
        <c:axId val="1875013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5025439"/>
        <c:crosses val="autoZero"/>
        <c:auto val="1"/>
        <c:lblAlgn val="ctr"/>
        <c:lblOffset val="100"/>
        <c:noMultiLvlLbl val="0"/>
      </c:catAx>
      <c:valAx>
        <c:axId val="1875025439"/>
        <c:scaling>
          <c:orientation val="minMax"/>
          <c:max val="0.140000000000000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dirty="0"/>
                  <a:t>Mean values of EC(</a:t>
                </a:r>
                <a:r>
                  <a:rPr lang="en-US" sz="1800" dirty="0" err="1"/>
                  <a:t>dS</a:t>
                </a:r>
                <a:r>
                  <a:rPr lang="en-US" sz="1800" dirty="0"/>
                  <a:t> m</a:t>
                </a:r>
                <a:r>
                  <a:rPr lang="en-US" sz="1800" baseline="30000" dirty="0"/>
                  <a:t>−1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2.6912292213473316E-2"/>
              <c:y val="0.132051002487228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5013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2898550724638"/>
          <c:y val="5.7843137254901963E-2"/>
          <c:w val="0.66014492753623188"/>
          <c:h val="0.89313725490196083"/>
        </c:manualLayout>
      </c:layout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72027360216282E-3"/>
          <c:y val="1.984126984126984E-2"/>
          <c:w val="0.58838383838383834"/>
          <c:h val="0.924603174603174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51A-4107-A908-B8ED12C108D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51A-4107-A908-B8ED12C108D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51A-4107-A908-B8ED12C108DB}"/>
              </c:ext>
            </c:extLst>
          </c:dPt>
          <c:dLbls>
            <c:dLbl>
              <c:idx val="0"/>
              <c:layout>
                <c:manualLayout>
                  <c:x val="-0.171676409766961"/>
                  <c:y val="0.1443694538182727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1A-4107-A908-B8ED12C108DB}"/>
                </c:ext>
              </c:extLst>
            </c:dLbl>
            <c:dLbl>
              <c:idx val="2"/>
              <c:layout>
                <c:manualLayout>
                  <c:x val="0.11515867334764973"/>
                  <c:y val="0.207674978127734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1A-4107-A908-B8ED12C108D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lowland!$C$6:$C$8</c:f>
              <c:strCache>
                <c:ptCount val="3"/>
                <c:pt idx="0">
                  <c:v>slightly acidic</c:v>
                </c:pt>
                <c:pt idx="1">
                  <c:v>neutral</c:v>
                </c:pt>
                <c:pt idx="2">
                  <c:v>moderately alkaline</c:v>
                </c:pt>
              </c:strCache>
            </c:strRef>
          </c:cat>
          <c:val>
            <c:numRef>
              <c:f>lowland!$E$6:$E$8</c:f>
              <c:numCache>
                <c:formatCode>0.00</c:formatCode>
                <c:ptCount val="3"/>
                <c:pt idx="0">
                  <c:v>30.555555555555557</c:v>
                </c:pt>
                <c:pt idx="1">
                  <c:v>44.444444444444443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1A-4107-A908-B8ED12C108D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58291577189216"/>
          <c:y val="0.22933820772403449"/>
          <c:w val="0.39241708422810778"/>
          <c:h val="0.5413235845519309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87878787878788E-3"/>
          <c:y val="3.1746031746031744E-2"/>
          <c:w val="0.58080808080808077"/>
          <c:h val="0.9126984126984126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7E41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A6-479F-912C-CC024AFD79FE}"/>
              </c:ext>
            </c:extLst>
          </c:dPt>
          <c:dPt>
            <c:idx val="1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A6-479F-912C-CC024AFD79F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6A6-479F-912C-CC024AFD79FE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6A6-479F-912C-CC024AFD79FE}"/>
              </c:ext>
            </c:extLst>
          </c:dPt>
          <c:dLbls>
            <c:dLbl>
              <c:idx val="0"/>
              <c:layout>
                <c:manualLayout>
                  <c:x val="-2.9471884196293646E-3"/>
                  <c:y val="8.62473440819897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A6-479F-912C-CC024AFD79FE}"/>
                </c:ext>
              </c:extLst>
            </c:dLbl>
            <c:dLbl>
              <c:idx val="1"/>
              <c:layout>
                <c:manualLayout>
                  <c:x val="-0.12481607412709779"/>
                  <c:y val="0.199128233970753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A6-479F-912C-CC024AFD79FE}"/>
                </c:ext>
              </c:extLst>
            </c:dLbl>
            <c:dLbl>
              <c:idx val="2"/>
              <c:layout>
                <c:manualLayout>
                  <c:x val="-0.14669251570826375"/>
                  <c:y val="-0.2632861517310336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A6-479F-912C-CC024AFD79FE}"/>
                </c:ext>
              </c:extLst>
            </c:dLbl>
            <c:dLbl>
              <c:idx val="3"/>
              <c:layout>
                <c:manualLayout>
                  <c:x val="8.6652747951960554E-2"/>
                  <c:y val="0.1014188851393575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A6-479F-912C-CC024AFD79FE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upland!$C$4:$C$7</c:f>
              <c:strCache>
                <c:ptCount val="4"/>
                <c:pt idx="0">
                  <c:v>moderately acidic</c:v>
                </c:pt>
                <c:pt idx="1">
                  <c:v>slightly acidic</c:v>
                </c:pt>
                <c:pt idx="2">
                  <c:v>neutral</c:v>
                </c:pt>
                <c:pt idx="3">
                  <c:v>moderately alkaline</c:v>
                </c:pt>
              </c:strCache>
            </c:strRef>
          </c:cat>
          <c:val>
            <c:numRef>
              <c:f>upland!$E$4:$E$7</c:f>
              <c:numCache>
                <c:formatCode>0.00</c:formatCode>
                <c:ptCount val="4"/>
                <c:pt idx="0">
                  <c:v>1.7241379310344827</c:v>
                </c:pt>
                <c:pt idx="1">
                  <c:v>18.96551724137931</c:v>
                </c:pt>
                <c:pt idx="2">
                  <c:v>43.103448275862071</c:v>
                </c:pt>
                <c:pt idx="3">
                  <c:v>36.206896551724135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A6-479F-912C-CC024AFD79F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868686868686873"/>
          <c:y val="0.17392575928008999"/>
          <c:w val="0.38131313131313133"/>
          <c:h val="0.6521484814398200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10061242344707"/>
          <c:y val="3.643084910438827E-2"/>
          <c:w val="0.76899387576552936"/>
          <c:h val="0.79296231063222355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57D-4181-92B8-E2735016A0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57D-4181-92B8-E2735016A028}"/>
              </c:ext>
            </c:extLst>
          </c:dPt>
          <c:cat>
            <c:strRef>
              <c:f>'stst vertical'!$K$2:$L$2</c:f>
              <c:strCache>
                <c:ptCount val="2"/>
                <c:pt idx="0">
                  <c:v>Lowland</c:v>
                </c:pt>
                <c:pt idx="1">
                  <c:v>Dryland</c:v>
                </c:pt>
              </c:strCache>
            </c:strRef>
          </c:cat>
          <c:val>
            <c:numRef>
              <c:f>'stst vertical'!$K$4:$L$4</c:f>
              <c:numCache>
                <c:formatCode>###0.00</c:formatCode>
                <c:ptCount val="2"/>
                <c:pt idx="0">
                  <c:v>11.728333333333332</c:v>
                </c:pt>
                <c:pt idx="1">
                  <c:v>15.180344827586206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7D-4181-92B8-E2735016A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6398671"/>
        <c:axId val="1756402415"/>
        <c:axId val="0"/>
      </c:bar3DChart>
      <c:catAx>
        <c:axId val="175639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6402415"/>
        <c:crosses val="autoZero"/>
        <c:auto val="1"/>
        <c:lblAlgn val="ctr"/>
        <c:lblOffset val="100"/>
        <c:noMultiLvlLbl val="0"/>
      </c:catAx>
      <c:valAx>
        <c:axId val="1756402415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of CEC (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cmol</a:t>
                </a:r>
                <a:r>
                  <a:rPr lang="en-US" sz="18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</a:t>
                </a:r>
                <a:r>
                  <a:rPr lang="en-US" sz="18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3.259842519685039E-2"/>
              <c:y val="0.11675789703918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639867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55555555555557"/>
          <c:y val="5.5555555555555552E-2"/>
          <c:w val="0.51666666666666672"/>
          <c:h val="0.86111111111111116"/>
        </c:manualLayout>
      </c:layout>
      <c:pieChart>
        <c:varyColors val="1"/>
        <c:ser>
          <c:idx val="0"/>
          <c:order val="0"/>
          <c:spPr>
            <a:solidFill>
              <a:schemeClr val="accent4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C4-4251-832B-8D4D6C4211A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C4-4251-832B-8D4D6C4211AC}"/>
              </c:ext>
            </c:extLst>
          </c:dPt>
          <c:dLbls>
            <c:dLbl>
              <c:idx val="0"/>
              <c:layout>
                <c:manualLayout>
                  <c:x val="-0.22830927384076991"/>
                  <c:y val="-4.0117016622922219E-2"/>
                </c:manualLayout>
              </c:layout>
              <c:tx>
                <c:rich>
                  <a:bodyPr/>
                  <a:lstStyle/>
                  <a:p>
                    <a:fld id="{67AE5A16-368C-4AF9-B196-EB976A525DD6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C4-4251-832B-8D4D6C4211AC}"/>
                </c:ext>
              </c:extLst>
            </c:dLbl>
            <c:dLbl>
              <c:idx val="1"/>
              <c:layout>
                <c:manualLayout>
                  <c:x val="0.22130468066491688"/>
                  <c:y val="2.416447944006999E-2"/>
                </c:manualLayout>
              </c:layout>
              <c:tx>
                <c:rich>
                  <a:bodyPr/>
                  <a:lstStyle/>
                  <a:p>
                    <a:fld id="{0DCE3628-04C8-41A0-A0B8-88AD0422E10F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C4-4251-832B-8D4D6C4211AC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graph!$C$22:$C$23</c:f>
              <c:strCache>
                <c:ptCount val="2"/>
                <c:pt idx="0">
                  <c:v>low (56%)</c:v>
                </c:pt>
                <c:pt idx="1">
                  <c:v>medium (44%)</c:v>
                </c:pt>
              </c:strCache>
            </c:strRef>
          </c:cat>
          <c:val>
            <c:numRef>
              <c:f>graph!$E$22:$E$23</c:f>
              <c:numCache>
                <c:formatCode>0.00</c:formatCode>
                <c:ptCount val="2"/>
                <c:pt idx="0">
                  <c:v>55.555555555555557</c:v>
                </c:pt>
                <c:pt idx="1">
                  <c:v>44.444444444444443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C4-4251-832B-8D4D6C4211A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E839F-D993-4B6D-9E3C-5F64FA4A06BA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0D548-1D80-4DBC-BDE2-51BCC2381AF0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y-MM" sz="12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ဘက်စုံ အာဟာရဓါတ် စီမံခန့်ခွဲခြင်း</a:t>
          </a:r>
          <a:endParaRPr lang="en-US" sz="1200" b="1" dirty="0"/>
        </a:p>
      </dgm:t>
    </dgm:pt>
    <dgm:pt modelId="{46FF7FE6-83A5-4CCA-81F4-6690F35CC2BE}" type="parTrans" cxnId="{46B5C754-6514-429B-B3C3-28F0DF324E4B}">
      <dgm:prSet/>
      <dgm:spPr/>
      <dgm:t>
        <a:bodyPr/>
        <a:lstStyle/>
        <a:p>
          <a:endParaRPr lang="en-US"/>
        </a:p>
      </dgm:t>
    </dgm:pt>
    <dgm:pt modelId="{A4BFC4A6-13B6-40D0-A639-8A89EDC71775}" type="sibTrans" cxnId="{46B5C754-6514-429B-B3C3-28F0DF324E4B}">
      <dgm:prSet/>
      <dgm:spPr/>
      <dgm:t>
        <a:bodyPr/>
        <a:lstStyle/>
        <a:p>
          <a:endParaRPr lang="en-US"/>
        </a:p>
      </dgm:t>
    </dgm:pt>
    <dgm:pt modelId="{C1F50543-1AD4-4926-9C55-1ED7EED5D1B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my-MM" sz="1200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သီးနှံအကြွင်း</a:t>
          </a:r>
        </a:p>
        <a:p>
          <a:r>
            <a:rPr lang="my-MM" sz="1200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အကျန်များ</a:t>
          </a:r>
          <a:endParaRPr lang="en-US" sz="1200" dirty="0">
            <a:solidFill>
              <a:schemeClr val="bg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88C7A20A-936F-4A9C-AAEA-AA922F6FE0FF}" type="parTrans" cxnId="{76AB094E-E521-4117-B540-EF6F964C9A48}">
      <dgm:prSet/>
      <dgm:spPr/>
      <dgm:t>
        <a:bodyPr/>
        <a:lstStyle/>
        <a:p>
          <a:endParaRPr lang="en-US"/>
        </a:p>
      </dgm:t>
    </dgm:pt>
    <dgm:pt modelId="{0EA510D9-89F7-43C7-A5A0-DD66F41B5A65}" type="sibTrans" cxnId="{76AB094E-E521-4117-B540-EF6F964C9A48}">
      <dgm:prSet/>
      <dgm:spPr/>
      <dgm:t>
        <a:bodyPr/>
        <a:lstStyle/>
        <a:p>
          <a:endParaRPr lang="en-US"/>
        </a:p>
      </dgm:t>
    </dgm:pt>
    <dgm:pt modelId="{6283F812-ED87-4B6C-81B8-1110DC02E7BE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my-MM" sz="1200" dirty="0">
              <a:solidFill>
                <a:srgbClr val="0000BC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rPr>
            <a:t>ပဲမျိုးစုံ</a:t>
          </a:r>
          <a:endParaRPr lang="en-US" sz="1200" dirty="0">
            <a:solidFill>
              <a:srgbClr val="0000BC"/>
            </a:solidFill>
            <a:effectLst/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09AB33B9-3220-435F-885D-A2A11D9488A2}" type="parTrans" cxnId="{4B5E8148-DB24-49FE-AF00-14AC7362B0DC}">
      <dgm:prSet/>
      <dgm:spPr/>
      <dgm:t>
        <a:bodyPr/>
        <a:lstStyle/>
        <a:p>
          <a:endParaRPr lang="en-US"/>
        </a:p>
      </dgm:t>
    </dgm:pt>
    <dgm:pt modelId="{1B932BB1-E7F4-47B8-B2EC-8DD5189D08FC}" type="sibTrans" cxnId="{4B5E8148-DB24-49FE-AF00-14AC7362B0DC}">
      <dgm:prSet/>
      <dgm:spPr/>
      <dgm:t>
        <a:bodyPr/>
        <a:lstStyle/>
        <a:p>
          <a:endParaRPr lang="en-US"/>
        </a:p>
      </dgm:t>
    </dgm:pt>
    <dgm:pt modelId="{B2B2E2FE-4C8D-45C3-A419-09E2A0D5FD17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my-MM" dirty="0"/>
            <a:t>ဇီဝမြေဩဇာများ</a:t>
          </a:r>
          <a:endParaRPr lang="en-US" dirty="0"/>
        </a:p>
      </dgm:t>
    </dgm:pt>
    <dgm:pt modelId="{07ADE52E-94A9-4855-86FF-A363AC5D6DE9}" type="parTrans" cxnId="{AF2F6735-66E9-44CA-A4CD-24FBD958B4B3}">
      <dgm:prSet/>
      <dgm:spPr/>
      <dgm:t>
        <a:bodyPr/>
        <a:lstStyle/>
        <a:p>
          <a:endParaRPr lang="en-US"/>
        </a:p>
      </dgm:t>
    </dgm:pt>
    <dgm:pt modelId="{AA5E6247-9982-49A5-A164-C3CE5E28DAF5}" type="sibTrans" cxnId="{AF2F6735-66E9-44CA-A4CD-24FBD958B4B3}">
      <dgm:prSet/>
      <dgm:spPr/>
      <dgm:t>
        <a:bodyPr/>
        <a:lstStyle/>
        <a:p>
          <a:endParaRPr lang="en-US"/>
        </a:p>
      </dgm:t>
    </dgm:pt>
    <dgm:pt modelId="{A358BE1C-06CF-4AD8-87B4-EFF0C969D7FC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my-MM" dirty="0"/>
            <a:t>ဓါတ်မြေဩဇာများ</a:t>
          </a:r>
          <a:endParaRPr lang="en-US" dirty="0"/>
        </a:p>
      </dgm:t>
    </dgm:pt>
    <dgm:pt modelId="{456851FE-355A-45A2-88AD-0C5D6C849B5A}" type="parTrans" cxnId="{C1ED44D8-0325-4C45-B35B-780BF0E6BD40}">
      <dgm:prSet/>
      <dgm:spPr/>
      <dgm:t>
        <a:bodyPr/>
        <a:lstStyle/>
        <a:p>
          <a:endParaRPr lang="en-US"/>
        </a:p>
      </dgm:t>
    </dgm:pt>
    <dgm:pt modelId="{5C39ED5F-8231-4B39-B789-62A2384CB623}" type="sibTrans" cxnId="{C1ED44D8-0325-4C45-B35B-780BF0E6BD40}">
      <dgm:prSet/>
      <dgm:spPr/>
      <dgm:t>
        <a:bodyPr/>
        <a:lstStyle/>
        <a:p>
          <a:endParaRPr lang="en-US"/>
        </a:p>
      </dgm:t>
    </dgm:pt>
    <dgm:pt modelId="{ECAE903C-CE65-44BC-9056-5D06186719D1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သဘာဝ</a:t>
          </a:r>
        </a:p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မြေဩဇာများ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5482AB87-FC97-4DB5-9D71-9985DF12EF39}" type="parTrans" cxnId="{5A3AD3FE-E6C0-4824-860C-C2DAEBAD1DF4}">
      <dgm:prSet/>
      <dgm:spPr/>
      <dgm:t>
        <a:bodyPr/>
        <a:lstStyle/>
        <a:p>
          <a:endParaRPr lang="en-US"/>
        </a:p>
      </dgm:t>
    </dgm:pt>
    <dgm:pt modelId="{32BE9CD8-1871-4BE9-95EE-367D895B925F}" type="sibTrans" cxnId="{5A3AD3FE-E6C0-4824-860C-C2DAEBAD1DF4}">
      <dgm:prSet/>
      <dgm:spPr/>
      <dgm:t>
        <a:bodyPr/>
        <a:lstStyle/>
        <a:p>
          <a:endParaRPr lang="en-US"/>
        </a:p>
      </dgm:t>
    </dgm:pt>
    <dgm:pt modelId="{17C4E0AD-5D2F-4307-AB7A-C4F6126D4B76}">
      <dgm:prSet phldrT="[Text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my-MM" sz="1200" b="1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3">
                    <a:lumMod val="75000"/>
                  </a:scheme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rPr>
            <a:t>မှ</a:t>
          </a:r>
          <a:r>
            <a:rPr lang="my-MM" sz="1200" b="1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3">
                    <a:lumMod val="75000"/>
                  </a:schemeClr>
                </a:outerShdw>
              </a:effectLst>
            </a:rPr>
            <a:t>န်လေးမှန်ဖြင့်</a:t>
          </a:r>
        </a:p>
        <a:p>
          <a:r>
            <a:rPr lang="my-MM" sz="1200" b="1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3">
                    <a:lumMod val="75000"/>
                  </a:schemeClr>
                </a:outerShdw>
              </a:effectLst>
            </a:rPr>
            <a:t>စီမံခန့်ခွဲခြင်း</a:t>
          </a:r>
          <a:endParaRPr lang="en-US" sz="1200" b="1" dirty="0">
            <a:solidFill>
              <a:srgbClr val="FF0000"/>
            </a:solidFill>
            <a:effectLst>
              <a:outerShdw blurRad="50800" dist="50800" dir="5400000" algn="ctr" rotWithShape="0">
                <a:schemeClr val="accent3">
                  <a:lumMod val="75000"/>
                </a:schemeClr>
              </a:outerShdw>
            </a:effectLst>
          </a:endParaRPr>
        </a:p>
      </dgm:t>
    </dgm:pt>
    <dgm:pt modelId="{0F8B8128-6020-4147-B382-120B39F1DAAE}" type="sibTrans" cxnId="{42158380-D265-42C5-B02C-33FF44685974}">
      <dgm:prSet/>
      <dgm:spPr/>
      <dgm:t>
        <a:bodyPr/>
        <a:lstStyle/>
        <a:p>
          <a:endParaRPr lang="en-US"/>
        </a:p>
      </dgm:t>
    </dgm:pt>
    <dgm:pt modelId="{446F52BE-5C3C-41EB-8BE9-CE532A6D0A13}" type="parTrans" cxnId="{42158380-D265-42C5-B02C-33FF44685974}">
      <dgm:prSet/>
      <dgm:spPr/>
      <dgm:t>
        <a:bodyPr/>
        <a:lstStyle/>
        <a:p>
          <a:endParaRPr lang="en-US"/>
        </a:p>
      </dgm:t>
    </dgm:pt>
    <dgm:pt modelId="{9FFA5EC4-250D-4492-88E7-0961A296F07E}">
      <dgm:prSet/>
      <dgm:spPr/>
      <dgm:t>
        <a:bodyPr/>
        <a:lstStyle/>
        <a:p>
          <a:endParaRPr lang="en-US"/>
        </a:p>
      </dgm:t>
    </dgm:pt>
    <dgm:pt modelId="{D271CDEA-0D92-43CA-BA54-E30B5FA5DF0C}" type="parTrans" cxnId="{F57F4758-D3F5-426D-9BA9-7F826E4C7112}">
      <dgm:prSet/>
      <dgm:spPr/>
      <dgm:t>
        <a:bodyPr/>
        <a:lstStyle/>
        <a:p>
          <a:endParaRPr lang="en-US"/>
        </a:p>
      </dgm:t>
    </dgm:pt>
    <dgm:pt modelId="{92829C5E-918D-4FF6-B7BC-3EF949921FCC}" type="sibTrans" cxnId="{F57F4758-D3F5-426D-9BA9-7F826E4C7112}">
      <dgm:prSet/>
      <dgm:spPr/>
      <dgm:t>
        <a:bodyPr/>
        <a:lstStyle/>
        <a:p>
          <a:endParaRPr lang="en-US"/>
        </a:p>
      </dgm:t>
    </dgm:pt>
    <dgm:pt modelId="{8263C7E0-652D-4ECB-B787-08AE7FBEC6B5}" type="pres">
      <dgm:prSet presAssocID="{B87E839F-D993-4B6D-9E3C-5F64FA4A06B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5747A88-7FBA-4A57-8C26-D8623E92F4C1}" type="pres">
      <dgm:prSet presAssocID="{B3D0D548-1D80-4DBC-BDE2-51BCC2381AF0}" presName="Parent" presStyleLbl="node0" presStyleIdx="0" presStyleCnt="1">
        <dgm:presLayoutVars>
          <dgm:chMax val="6"/>
          <dgm:chPref val="6"/>
        </dgm:presLayoutVars>
      </dgm:prSet>
      <dgm:spPr/>
    </dgm:pt>
    <dgm:pt modelId="{BFC86216-E4CF-4900-BFCB-9656ADBA8C32}" type="pres">
      <dgm:prSet presAssocID="{C1F50543-1AD4-4926-9C55-1ED7EED5D1BB}" presName="Accent1" presStyleCnt="0"/>
      <dgm:spPr/>
    </dgm:pt>
    <dgm:pt modelId="{D38115CD-BB02-4FA9-8AE1-964BA0D4D9F8}" type="pres">
      <dgm:prSet presAssocID="{C1F50543-1AD4-4926-9C55-1ED7EED5D1BB}" presName="Accent" presStyleLbl="bgShp" presStyleIdx="0" presStyleCnt="6"/>
      <dgm:spPr/>
    </dgm:pt>
    <dgm:pt modelId="{D8CB2D1C-4B18-4389-9451-0ABFF33EFD7B}" type="pres">
      <dgm:prSet presAssocID="{C1F50543-1AD4-4926-9C55-1ED7EED5D1B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E596C7A-0E33-4C56-9693-95C859613244}" type="pres">
      <dgm:prSet presAssocID="{6283F812-ED87-4B6C-81B8-1110DC02E7BE}" presName="Accent2" presStyleCnt="0"/>
      <dgm:spPr/>
    </dgm:pt>
    <dgm:pt modelId="{6CB00E6A-8108-4C37-B72A-B7630C0A5B40}" type="pres">
      <dgm:prSet presAssocID="{6283F812-ED87-4B6C-81B8-1110DC02E7BE}" presName="Accent" presStyleLbl="bgShp" presStyleIdx="1" presStyleCnt="6"/>
      <dgm:spPr/>
    </dgm:pt>
    <dgm:pt modelId="{D5380481-DC9E-4758-9F4F-360C0D09557D}" type="pres">
      <dgm:prSet presAssocID="{6283F812-ED87-4B6C-81B8-1110DC02E7BE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134516D-A29E-4F81-AD11-22672B4AE377}" type="pres">
      <dgm:prSet presAssocID="{B2B2E2FE-4C8D-45C3-A419-09E2A0D5FD17}" presName="Accent3" presStyleCnt="0"/>
      <dgm:spPr/>
    </dgm:pt>
    <dgm:pt modelId="{FBE4BFD1-BBE1-4098-82C1-B0C58D39AFFE}" type="pres">
      <dgm:prSet presAssocID="{B2B2E2FE-4C8D-45C3-A419-09E2A0D5FD17}" presName="Accent" presStyleLbl="bgShp" presStyleIdx="2" presStyleCnt="6"/>
      <dgm:spPr/>
    </dgm:pt>
    <dgm:pt modelId="{7790C0EB-573F-463E-A408-9BA79A7A088B}" type="pres">
      <dgm:prSet presAssocID="{B2B2E2FE-4C8D-45C3-A419-09E2A0D5FD17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4FA434B-4CAF-4289-AF9A-D870B18E7EA7}" type="pres">
      <dgm:prSet presAssocID="{17C4E0AD-5D2F-4307-AB7A-C4F6126D4B76}" presName="Accent4" presStyleCnt="0"/>
      <dgm:spPr/>
    </dgm:pt>
    <dgm:pt modelId="{3F4B78EE-5D3C-4B13-AF70-7833DC4E3686}" type="pres">
      <dgm:prSet presAssocID="{17C4E0AD-5D2F-4307-AB7A-C4F6126D4B76}" presName="Accent" presStyleLbl="bgShp" presStyleIdx="3" presStyleCnt="6"/>
      <dgm:spPr/>
    </dgm:pt>
    <dgm:pt modelId="{BDD28F6A-9340-4A60-AE60-A5FF810A5769}" type="pres">
      <dgm:prSet presAssocID="{17C4E0AD-5D2F-4307-AB7A-C4F6126D4B76}" presName="Child4" presStyleLbl="node1" presStyleIdx="3" presStyleCnt="6" custScaleX="122170">
        <dgm:presLayoutVars>
          <dgm:chMax val="0"/>
          <dgm:chPref val="0"/>
          <dgm:bulletEnabled val="1"/>
        </dgm:presLayoutVars>
      </dgm:prSet>
      <dgm:spPr/>
    </dgm:pt>
    <dgm:pt modelId="{FEB17FF6-25EA-473B-AB00-09F1DA511C4C}" type="pres">
      <dgm:prSet presAssocID="{A358BE1C-06CF-4AD8-87B4-EFF0C969D7FC}" presName="Accent5" presStyleCnt="0"/>
      <dgm:spPr/>
    </dgm:pt>
    <dgm:pt modelId="{563C4784-AFB6-4802-A9EC-8F5FC60B9D65}" type="pres">
      <dgm:prSet presAssocID="{A358BE1C-06CF-4AD8-87B4-EFF0C969D7FC}" presName="Accent" presStyleLbl="bgShp" presStyleIdx="4" presStyleCnt="6"/>
      <dgm:spPr/>
    </dgm:pt>
    <dgm:pt modelId="{C7251C48-6338-4004-9AE1-9512CD8EDF81}" type="pres">
      <dgm:prSet presAssocID="{A358BE1C-06CF-4AD8-87B4-EFF0C969D7F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9707E4F-353D-4777-A82D-447631A086CE}" type="pres">
      <dgm:prSet presAssocID="{ECAE903C-CE65-44BC-9056-5D06186719D1}" presName="Accent6" presStyleCnt="0"/>
      <dgm:spPr/>
    </dgm:pt>
    <dgm:pt modelId="{87765D08-BBE8-452D-95F2-6B178E557F17}" type="pres">
      <dgm:prSet presAssocID="{ECAE903C-CE65-44BC-9056-5D06186719D1}" presName="Accent" presStyleLbl="bgShp" presStyleIdx="5" presStyleCnt="6"/>
      <dgm:spPr/>
    </dgm:pt>
    <dgm:pt modelId="{396B6236-3BBF-4480-8A3B-48D84F400BF5}" type="pres">
      <dgm:prSet presAssocID="{ECAE903C-CE65-44BC-9056-5D06186719D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4497D10-D8ED-4D94-BB4C-901BAD20DF43}" type="presOf" srcId="{C1F50543-1AD4-4926-9C55-1ED7EED5D1BB}" destId="{D8CB2D1C-4B18-4389-9451-0ABFF33EFD7B}" srcOrd="0" destOrd="0" presId="urn:microsoft.com/office/officeart/2011/layout/HexagonRadial"/>
    <dgm:cxn modelId="{05266E1E-6928-415A-93E1-3C83AABE079E}" type="presOf" srcId="{17C4E0AD-5D2F-4307-AB7A-C4F6126D4B76}" destId="{BDD28F6A-9340-4A60-AE60-A5FF810A5769}" srcOrd="0" destOrd="0" presId="urn:microsoft.com/office/officeart/2011/layout/HexagonRadial"/>
    <dgm:cxn modelId="{AF2F6735-66E9-44CA-A4CD-24FBD958B4B3}" srcId="{B3D0D548-1D80-4DBC-BDE2-51BCC2381AF0}" destId="{B2B2E2FE-4C8D-45C3-A419-09E2A0D5FD17}" srcOrd="2" destOrd="0" parTransId="{07ADE52E-94A9-4855-86FF-A363AC5D6DE9}" sibTransId="{AA5E6247-9982-49A5-A164-C3CE5E28DAF5}"/>
    <dgm:cxn modelId="{5249993E-292B-4C75-9DA6-D0C24CF599A3}" type="presOf" srcId="{B2B2E2FE-4C8D-45C3-A419-09E2A0D5FD17}" destId="{7790C0EB-573F-463E-A408-9BA79A7A088B}" srcOrd="0" destOrd="0" presId="urn:microsoft.com/office/officeart/2011/layout/HexagonRadial"/>
    <dgm:cxn modelId="{D91A1E5F-A0A1-44F6-8BAF-D1F524CF1282}" type="presOf" srcId="{A358BE1C-06CF-4AD8-87B4-EFF0C969D7FC}" destId="{C7251C48-6338-4004-9AE1-9512CD8EDF81}" srcOrd="0" destOrd="0" presId="urn:microsoft.com/office/officeart/2011/layout/HexagonRadial"/>
    <dgm:cxn modelId="{4B5E8148-DB24-49FE-AF00-14AC7362B0DC}" srcId="{B3D0D548-1D80-4DBC-BDE2-51BCC2381AF0}" destId="{6283F812-ED87-4B6C-81B8-1110DC02E7BE}" srcOrd="1" destOrd="0" parTransId="{09AB33B9-3220-435F-885D-A2A11D9488A2}" sibTransId="{1B932BB1-E7F4-47B8-B2EC-8DD5189D08FC}"/>
    <dgm:cxn modelId="{76AB094E-E521-4117-B540-EF6F964C9A48}" srcId="{B3D0D548-1D80-4DBC-BDE2-51BCC2381AF0}" destId="{C1F50543-1AD4-4926-9C55-1ED7EED5D1BB}" srcOrd="0" destOrd="0" parTransId="{88C7A20A-936F-4A9C-AAEA-AA922F6FE0FF}" sibTransId="{0EA510D9-89F7-43C7-A5A0-DD66F41B5A65}"/>
    <dgm:cxn modelId="{46B5C754-6514-429B-B3C3-28F0DF324E4B}" srcId="{B87E839F-D993-4B6D-9E3C-5F64FA4A06BA}" destId="{B3D0D548-1D80-4DBC-BDE2-51BCC2381AF0}" srcOrd="0" destOrd="0" parTransId="{46FF7FE6-83A5-4CCA-81F4-6690F35CC2BE}" sibTransId="{A4BFC4A6-13B6-40D0-A639-8A89EDC71775}"/>
    <dgm:cxn modelId="{F57F4758-D3F5-426D-9BA9-7F826E4C7112}" srcId="{B87E839F-D993-4B6D-9E3C-5F64FA4A06BA}" destId="{9FFA5EC4-250D-4492-88E7-0961A296F07E}" srcOrd="1" destOrd="0" parTransId="{D271CDEA-0D92-43CA-BA54-E30B5FA5DF0C}" sibTransId="{92829C5E-918D-4FF6-B7BC-3EF949921FCC}"/>
    <dgm:cxn modelId="{8DE2605A-B92A-4BC6-994B-62D6D4C45398}" type="presOf" srcId="{B3D0D548-1D80-4DBC-BDE2-51BCC2381AF0}" destId="{95747A88-7FBA-4A57-8C26-D8623E92F4C1}" srcOrd="0" destOrd="0" presId="urn:microsoft.com/office/officeart/2011/layout/HexagonRadial"/>
    <dgm:cxn modelId="{BCBDB17C-C3D9-4BF6-8DCF-B2E1A223EAA3}" type="presOf" srcId="{6283F812-ED87-4B6C-81B8-1110DC02E7BE}" destId="{D5380481-DC9E-4758-9F4F-360C0D09557D}" srcOrd="0" destOrd="0" presId="urn:microsoft.com/office/officeart/2011/layout/HexagonRadial"/>
    <dgm:cxn modelId="{42158380-D265-42C5-B02C-33FF44685974}" srcId="{B3D0D548-1D80-4DBC-BDE2-51BCC2381AF0}" destId="{17C4E0AD-5D2F-4307-AB7A-C4F6126D4B76}" srcOrd="3" destOrd="0" parTransId="{446F52BE-5C3C-41EB-8BE9-CE532A6D0A13}" sibTransId="{0F8B8128-6020-4147-B382-120B39F1DAAE}"/>
    <dgm:cxn modelId="{48361B91-5B77-40D7-90E5-555B61AA2CAE}" type="presOf" srcId="{ECAE903C-CE65-44BC-9056-5D06186719D1}" destId="{396B6236-3BBF-4480-8A3B-48D84F400BF5}" srcOrd="0" destOrd="0" presId="urn:microsoft.com/office/officeart/2011/layout/HexagonRadial"/>
    <dgm:cxn modelId="{E33E4191-476A-492F-9DC8-9388D8F50E5D}" type="presOf" srcId="{B87E839F-D993-4B6D-9E3C-5F64FA4A06BA}" destId="{8263C7E0-652D-4ECB-B787-08AE7FBEC6B5}" srcOrd="0" destOrd="0" presId="urn:microsoft.com/office/officeart/2011/layout/HexagonRadial"/>
    <dgm:cxn modelId="{C1ED44D8-0325-4C45-B35B-780BF0E6BD40}" srcId="{B3D0D548-1D80-4DBC-BDE2-51BCC2381AF0}" destId="{A358BE1C-06CF-4AD8-87B4-EFF0C969D7FC}" srcOrd="4" destOrd="0" parTransId="{456851FE-355A-45A2-88AD-0C5D6C849B5A}" sibTransId="{5C39ED5F-8231-4B39-B789-62A2384CB623}"/>
    <dgm:cxn modelId="{5A3AD3FE-E6C0-4824-860C-C2DAEBAD1DF4}" srcId="{B3D0D548-1D80-4DBC-BDE2-51BCC2381AF0}" destId="{ECAE903C-CE65-44BC-9056-5D06186719D1}" srcOrd="5" destOrd="0" parTransId="{5482AB87-FC97-4DB5-9D71-9985DF12EF39}" sibTransId="{32BE9CD8-1871-4BE9-95EE-367D895B925F}"/>
    <dgm:cxn modelId="{FEC62ABF-F984-4191-952D-57B1EFE40CAA}" type="presParOf" srcId="{8263C7E0-652D-4ECB-B787-08AE7FBEC6B5}" destId="{95747A88-7FBA-4A57-8C26-D8623E92F4C1}" srcOrd="0" destOrd="0" presId="urn:microsoft.com/office/officeart/2011/layout/HexagonRadial"/>
    <dgm:cxn modelId="{0E221111-604E-406A-B631-F2832192DD9B}" type="presParOf" srcId="{8263C7E0-652D-4ECB-B787-08AE7FBEC6B5}" destId="{BFC86216-E4CF-4900-BFCB-9656ADBA8C32}" srcOrd="1" destOrd="0" presId="urn:microsoft.com/office/officeart/2011/layout/HexagonRadial"/>
    <dgm:cxn modelId="{00C7BEF4-C473-42A7-B9DA-1FAEB13CBE29}" type="presParOf" srcId="{BFC86216-E4CF-4900-BFCB-9656ADBA8C32}" destId="{D38115CD-BB02-4FA9-8AE1-964BA0D4D9F8}" srcOrd="0" destOrd="0" presId="urn:microsoft.com/office/officeart/2011/layout/HexagonRadial"/>
    <dgm:cxn modelId="{ECB5CFE2-764D-4635-B743-690C11D440A0}" type="presParOf" srcId="{8263C7E0-652D-4ECB-B787-08AE7FBEC6B5}" destId="{D8CB2D1C-4B18-4389-9451-0ABFF33EFD7B}" srcOrd="2" destOrd="0" presId="urn:microsoft.com/office/officeart/2011/layout/HexagonRadial"/>
    <dgm:cxn modelId="{B22C4A6D-029C-4E20-8F81-A29D7F63945E}" type="presParOf" srcId="{8263C7E0-652D-4ECB-B787-08AE7FBEC6B5}" destId="{AE596C7A-0E33-4C56-9693-95C859613244}" srcOrd="3" destOrd="0" presId="urn:microsoft.com/office/officeart/2011/layout/HexagonRadial"/>
    <dgm:cxn modelId="{E7A06C91-8A3A-4637-B811-38DE2E79AF69}" type="presParOf" srcId="{AE596C7A-0E33-4C56-9693-95C859613244}" destId="{6CB00E6A-8108-4C37-B72A-B7630C0A5B40}" srcOrd="0" destOrd="0" presId="urn:microsoft.com/office/officeart/2011/layout/HexagonRadial"/>
    <dgm:cxn modelId="{59EEEA3A-AD00-4DEF-AC38-A6DE884A0938}" type="presParOf" srcId="{8263C7E0-652D-4ECB-B787-08AE7FBEC6B5}" destId="{D5380481-DC9E-4758-9F4F-360C0D09557D}" srcOrd="4" destOrd="0" presId="urn:microsoft.com/office/officeart/2011/layout/HexagonRadial"/>
    <dgm:cxn modelId="{6B5D4649-3A82-47C6-AC41-C1A8ABA9D4F6}" type="presParOf" srcId="{8263C7E0-652D-4ECB-B787-08AE7FBEC6B5}" destId="{9134516D-A29E-4F81-AD11-22672B4AE377}" srcOrd="5" destOrd="0" presId="urn:microsoft.com/office/officeart/2011/layout/HexagonRadial"/>
    <dgm:cxn modelId="{52B1BCC0-30F7-4F2C-9D43-79131C1FCD39}" type="presParOf" srcId="{9134516D-A29E-4F81-AD11-22672B4AE377}" destId="{FBE4BFD1-BBE1-4098-82C1-B0C58D39AFFE}" srcOrd="0" destOrd="0" presId="urn:microsoft.com/office/officeart/2011/layout/HexagonRadial"/>
    <dgm:cxn modelId="{066CD88F-D7EA-4B26-B49F-FF05952EA430}" type="presParOf" srcId="{8263C7E0-652D-4ECB-B787-08AE7FBEC6B5}" destId="{7790C0EB-573F-463E-A408-9BA79A7A088B}" srcOrd="6" destOrd="0" presId="urn:microsoft.com/office/officeart/2011/layout/HexagonRadial"/>
    <dgm:cxn modelId="{496D1758-B3D4-4B46-9E51-E7D23CB1079A}" type="presParOf" srcId="{8263C7E0-652D-4ECB-B787-08AE7FBEC6B5}" destId="{14FA434B-4CAF-4289-AF9A-D870B18E7EA7}" srcOrd="7" destOrd="0" presId="urn:microsoft.com/office/officeart/2011/layout/HexagonRadial"/>
    <dgm:cxn modelId="{519DC5E1-8DD6-4DE1-A27E-A3B916BD0B64}" type="presParOf" srcId="{14FA434B-4CAF-4289-AF9A-D870B18E7EA7}" destId="{3F4B78EE-5D3C-4B13-AF70-7833DC4E3686}" srcOrd="0" destOrd="0" presId="urn:microsoft.com/office/officeart/2011/layout/HexagonRadial"/>
    <dgm:cxn modelId="{661B9261-B7F1-4361-B5DC-E106D3F48163}" type="presParOf" srcId="{8263C7E0-652D-4ECB-B787-08AE7FBEC6B5}" destId="{BDD28F6A-9340-4A60-AE60-A5FF810A5769}" srcOrd="8" destOrd="0" presId="urn:microsoft.com/office/officeart/2011/layout/HexagonRadial"/>
    <dgm:cxn modelId="{6280890F-3C5B-41C1-B6F3-83DC439664C0}" type="presParOf" srcId="{8263C7E0-652D-4ECB-B787-08AE7FBEC6B5}" destId="{FEB17FF6-25EA-473B-AB00-09F1DA511C4C}" srcOrd="9" destOrd="0" presId="urn:microsoft.com/office/officeart/2011/layout/HexagonRadial"/>
    <dgm:cxn modelId="{FBE30AC2-F443-4FB8-95DA-56AC17C7552E}" type="presParOf" srcId="{FEB17FF6-25EA-473B-AB00-09F1DA511C4C}" destId="{563C4784-AFB6-4802-A9EC-8F5FC60B9D65}" srcOrd="0" destOrd="0" presId="urn:microsoft.com/office/officeart/2011/layout/HexagonRadial"/>
    <dgm:cxn modelId="{33C060AA-8E30-4FE5-9B33-1794CB3CC391}" type="presParOf" srcId="{8263C7E0-652D-4ECB-B787-08AE7FBEC6B5}" destId="{C7251C48-6338-4004-9AE1-9512CD8EDF81}" srcOrd="10" destOrd="0" presId="urn:microsoft.com/office/officeart/2011/layout/HexagonRadial"/>
    <dgm:cxn modelId="{135A4F62-AF0A-487A-BC85-E723546DAAD8}" type="presParOf" srcId="{8263C7E0-652D-4ECB-B787-08AE7FBEC6B5}" destId="{39707E4F-353D-4777-A82D-447631A086CE}" srcOrd="11" destOrd="0" presId="urn:microsoft.com/office/officeart/2011/layout/HexagonRadial"/>
    <dgm:cxn modelId="{89F8DB8D-D9CE-478E-8948-3CF5AC709C12}" type="presParOf" srcId="{39707E4F-353D-4777-A82D-447631A086CE}" destId="{87765D08-BBE8-452D-95F2-6B178E557F17}" srcOrd="0" destOrd="0" presId="urn:microsoft.com/office/officeart/2011/layout/HexagonRadial"/>
    <dgm:cxn modelId="{0F555A5A-D658-4FC3-BDFB-08E37F23F0BB}" type="presParOf" srcId="{8263C7E0-652D-4ECB-B787-08AE7FBEC6B5}" destId="{396B6236-3BBF-4480-8A3B-48D84F400BF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F2CFFB-084B-43BD-BBAA-FA30CCAC253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7C760-6BAE-4690-B27F-E0B1F5BF8D3D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1645C4C-E863-42C5-8AFE-4995D92592F0}" type="parTrans" cxnId="{26572AE1-8B74-463D-ABE4-1557F33766CD}">
      <dgm:prSet/>
      <dgm:spPr/>
      <dgm:t>
        <a:bodyPr/>
        <a:lstStyle/>
        <a:p>
          <a:endParaRPr lang="en-US"/>
        </a:p>
      </dgm:t>
    </dgm:pt>
    <dgm:pt modelId="{EAA3611B-0ADD-41E0-ADEB-49FE9DBDDC46}" type="sibTrans" cxnId="{26572AE1-8B74-463D-ABE4-1557F33766CD}">
      <dgm:prSet/>
      <dgm:spPr/>
      <dgm:t>
        <a:bodyPr/>
        <a:lstStyle/>
        <a:p>
          <a:endParaRPr lang="en-US"/>
        </a:p>
      </dgm:t>
    </dgm:pt>
    <dgm:pt modelId="{8AD2E77D-EEAF-4684-8EC6-91DC2F68287F}">
      <dgm:prSet phldrT="[Text]" custT="1"/>
      <dgm:spPr/>
      <dgm:t>
        <a:bodyPr/>
        <a:lstStyle/>
        <a:p>
          <a:r>
            <a:rPr lang="my-MM" sz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လူမှုရေး</a:t>
          </a:r>
          <a:endParaRPr lang="en-US" sz="1200" dirty="0">
            <a:solidFill>
              <a:schemeClr val="tx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75487845-CE37-4056-A83E-38BF5EC405B0}" type="parTrans" cxnId="{7DC488D5-2292-4013-B879-5810663C417A}">
      <dgm:prSet/>
      <dgm:spPr/>
      <dgm:t>
        <a:bodyPr/>
        <a:lstStyle/>
        <a:p>
          <a:endParaRPr lang="en-US"/>
        </a:p>
      </dgm:t>
    </dgm:pt>
    <dgm:pt modelId="{734016B4-0EAA-4551-9C42-A1461E83F3E4}" type="sibTrans" cxnId="{7DC488D5-2292-4013-B879-5810663C417A}">
      <dgm:prSet/>
      <dgm:spPr/>
      <dgm:t>
        <a:bodyPr/>
        <a:lstStyle/>
        <a:p>
          <a:endParaRPr lang="en-US"/>
        </a:p>
      </dgm:t>
    </dgm:pt>
    <dgm:pt modelId="{2A0B9C8A-E3F7-417F-9755-A1CDEC81CCAB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91631E4-5807-4C8F-B938-9D3733024AF1}" type="parTrans" cxnId="{24FB89E2-EF0A-4A0C-9682-8C38323696BE}">
      <dgm:prSet/>
      <dgm:spPr/>
      <dgm:t>
        <a:bodyPr/>
        <a:lstStyle/>
        <a:p>
          <a:endParaRPr lang="en-US"/>
        </a:p>
      </dgm:t>
    </dgm:pt>
    <dgm:pt modelId="{4A09063B-B45F-41CA-B296-D9C0FCAF722F}" type="sibTrans" cxnId="{24FB89E2-EF0A-4A0C-9682-8C38323696BE}">
      <dgm:prSet/>
      <dgm:spPr/>
      <dgm:t>
        <a:bodyPr/>
        <a:lstStyle/>
        <a:p>
          <a:endParaRPr lang="en-US"/>
        </a:p>
      </dgm:t>
    </dgm:pt>
    <dgm:pt modelId="{AB164E35-C23B-4607-B350-0E8C7DD9A6A6}">
      <dgm:prSet phldrT="[Text]" custT="1"/>
      <dgm:spPr/>
      <dgm:t>
        <a:bodyPr/>
        <a:lstStyle/>
        <a:p>
          <a:r>
            <a:rPr lang="my-MM" sz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စီးပွါးရေး</a:t>
          </a:r>
          <a:endParaRPr lang="en-US" sz="1200" dirty="0">
            <a:solidFill>
              <a:schemeClr val="tx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6FA8488F-B22D-4795-B608-B275D55724CE}" type="parTrans" cxnId="{2D49B6F9-A921-449A-BB80-5D36D99333F6}">
      <dgm:prSet/>
      <dgm:spPr/>
      <dgm:t>
        <a:bodyPr/>
        <a:lstStyle/>
        <a:p>
          <a:endParaRPr lang="en-US"/>
        </a:p>
      </dgm:t>
    </dgm:pt>
    <dgm:pt modelId="{E4D112C1-0B0C-4876-8334-A9A3697DF8A7}" type="sibTrans" cxnId="{2D49B6F9-A921-449A-BB80-5D36D99333F6}">
      <dgm:prSet/>
      <dgm:spPr/>
      <dgm:t>
        <a:bodyPr/>
        <a:lstStyle/>
        <a:p>
          <a:endParaRPr lang="en-US"/>
        </a:p>
      </dgm:t>
    </dgm:pt>
    <dgm:pt modelId="{53918CDF-6EE9-4BAF-9619-5F54357FFF85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D971674-9FD5-4780-9DFF-5B73703D83C0}" type="parTrans" cxnId="{28FF6C77-7CF3-4B28-A5B1-16960F99B021}">
      <dgm:prSet/>
      <dgm:spPr/>
      <dgm:t>
        <a:bodyPr/>
        <a:lstStyle/>
        <a:p>
          <a:endParaRPr lang="en-US"/>
        </a:p>
      </dgm:t>
    </dgm:pt>
    <dgm:pt modelId="{6A740874-C5ED-4424-B241-1A1EC8B82DB7}" type="sibTrans" cxnId="{28FF6C77-7CF3-4B28-A5B1-16960F99B021}">
      <dgm:prSet/>
      <dgm:spPr/>
      <dgm:t>
        <a:bodyPr/>
        <a:lstStyle/>
        <a:p>
          <a:endParaRPr lang="en-US"/>
        </a:p>
      </dgm:t>
    </dgm:pt>
    <dgm:pt modelId="{FC187B92-9AF7-4F15-BBC0-B52B109FABE3}">
      <dgm:prSet phldrT="[Text]" custT="1"/>
      <dgm:spPr/>
      <dgm:t>
        <a:bodyPr/>
        <a:lstStyle/>
        <a:p>
          <a:r>
            <a:rPr lang="my-MM" sz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ပတ်ဝန်းကျင်ရေး</a:t>
          </a:r>
          <a:endParaRPr lang="en-US" sz="1200" dirty="0">
            <a:solidFill>
              <a:schemeClr val="tx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A6CB846A-5CA7-42CC-A016-BC46EC6CC730}" type="parTrans" cxnId="{35C84BA3-0F7E-4E51-8249-367C99432A1E}">
      <dgm:prSet/>
      <dgm:spPr/>
      <dgm:t>
        <a:bodyPr/>
        <a:lstStyle/>
        <a:p>
          <a:endParaRPr lang="en-US"/>
        </a:p>
      </dgm:t>
    </dgm:pt>
    <dgm:pt modelId="{5E259548-A998-4409-B28D-E33A57A02B7B}" type="sibTrans" cxnId="{35C84BA3-0F7E-4E51-8249-367C99432A1E}">
      <dgm:prSet/>
      <dgm:spPr/>
      <dgm:t>
        <a:bodyPr/>
        <a:lstStyle/>
        <a:p>
          <a:endParaRPr lang="en-US"/>
        </a:p>
      </dgm:t>
    </dgm:pt>
    <dgm:pt modelId="{1E697FB3-CE3F-48EC-AFE9-1B72C52BB396}" type="pres">
      <dgm:prSet presAssocID="{4EF2CFFB-084B-43BD-BBAA-FA30CCAC2537}" presName="rootnode" presStyleCnt="0">
        <dgm:presLayoutVars>
          <dgm:chMax/>
          <dgm:chPref/>
          <dgm:dir/>
          <dgm:animLvl val="lvl"/>
        </dgm:presLayoutVars>
      </dgm:prSet>
      <dgm:spPr/>
    </dgm:pt>
    <dgm:pt modelId="{CA366F71-91EE-4E70-ACA2-7D655EE7631D}" type="pres">
      <dgm:prSet presAssocID="{4347C760-6BAE-4690-B27F-E0B1F5BF8D3D}" presName="composite" presStyleCnt="0"/>
      <dgm:spPr/>
    </dgm:pt>
    <dgm:pt modelId="{437C0995-9BE1-405A-BC23-F1DD83B2C7F2}" type="pres">
      <dgm:prSet presAssocID="{4347C760-6BAE-4690-B27F-E0B1F5BF8D3D}" presName="bentUpArrow1" presStyleLbl="alignImgPlace1" presStyleIdx="0" presStyleCnt="2"/>
      <dgm:spPr/>
    </dgm:pt>
    <dgm:pt modelId="{0EEDC0A4-D23D-4F36-9FDB-30033279F8E9}" type="pres">
      <dgm:prSet presAssocID="{4347C760-6BAE-4690-B27F-E0B1F5BF8D3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BAC8BD92-0F29-465D-9207-8D8CF03F631C}" type="pres">
      <dgm:prSet presAssocID="{4347C760-6BAE-4690-B27F-E0B1F5BF8D3D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401D4A4-03B6-4AA7-A5A9-E0678620A4F7}" type="pres">
      <dgm:prSet presAssocID="{EAA3611B-0ADD-41E0-ADEB-49FE9DBDDC46}" presName="sibTrans" presStyleCnt="0"/>
      <dgm:spPr/>
    </dgm:pt>
    <dgm:pt modelId="{FBC011F1-0330-4FF5-8007-4D6D8FC9E03D}" type="pres">
      <dgm:prSet presAssocID="{2A0B9C8A-E3F7-417F-9755-A1CDEC81CCAB}" presName="composite" presStyleCnt="0"/>
      <dgm:spPr/>
    </dgm:pt>
    <dgm:pt modelId="{4790184D-D4FF-4CF9-875F-1215722148A2}" type="pres">
      <dgm:prSet presAssocID="{2A0B9C8A-E3F7-417F-9755-A1CDEC81CCAB}" presName="bentUpArrow1" presStyleLbl="alignImgPlace1" presStyleIdx="1" presStyleCnt="2"/>
      <dgm:spPr/>
    </dgm:pt>
    <dgm:pt modelId="{2B465C4C-48B9-4DB7-B74C-132FA17D8C41}" type="pres">
      <dgm:prSet presAssocID="{2A0B9C8A-E3F7-417F-9755-A1CDEC81CCA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7149FF00-8256-40F1-A2C9-EBA00E6E925C}" type="pres">
      <dgm:prSet presAssocID="{2A0B9C8A-E3F7-417F-9755-A1CDEC81CCAB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DEA0BAA-F7AE-4F72-BAC9-BAA97FAB6E4F}" type="pres">
      <dgm:prSet presAssocID="{4A09063B-B45F-41CA-B296-D9C0FCAF722F}" presName="sibTrans" presStyleCnt="0"/>
      <dgm:spPr/>
    </dgm:pt>
    <dgm:pt modelId="{7094DC68-61B5-4479-AD44-2F0B4F731F6B}" type="pres">
      <dgm:prSet presAssocID="{53918CDF-6EE9-4BAF-9619-5F54357FFF85}" presName="composite" presStyleCnt="0"/>
      <dgm:spPr/>
    </dgm:pt>
    <dgm:pt modelId="{79FFFB9B-8CD9-49FC-ABE7-A945BCD03B49}" type="pres">
      <dgm:prSet presAssocID="{53918CDF-6EE9-4BAF-9619-5F54357FFF8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075601DF-DB0C-466F-9DD0-AE86D961939E}" type="pres">
      <dgm:prSet presAssocID="{53918CDF-6EE9-4BAF-9619-5F54357FFF85}" presName="FinalChildText" presStyleLbl="revTx" presStyleIdx="2" presStyleCnt="3" custScaleX="159396" custLinFactNeighborX="28431" custLinFactNeighborY="-1406">
        <dgm:presLayoutVars>
          <dgm:chMax val="0"/>
          <dgm:chPref val="0"/>
          <dgm:bulletEnabled val="1"/>
        </dgm:presLayoutVars>
      </dgm:prSet>
      <dgm:spPr/>
    </dgm:pt>
  </dgm:ptLst>
  <dgm:cxnLst>
    <dgm:cxn modelId="{9DF9B401-52E9-475D-9031-BFBC901C3F4D}" type="presOf" srcId="{FC187B92-9AF7-4F15-BBC0-B52B109FABE3}" destId="{075601DF-DB0C-466F-9DD0-AE86D961939E}" srcOrd="0" destOrd="0" presId="urn:microsoft.com/office/officeart/2005/8/layout/StepDownProcess"/>
    <dgm:cxn modelId="{29E91830-871D-43C5-9B52-DEDF9382818B}" type="presOf" srcId="{AB164E35-C23B-4607-B350-0E8C7DD9A6A6}" destId="{7149FF00-8256-40F1-A2C9-EBA00E6E925C}" srcOrd="0" destOrd="0" presId="urn:microsoft.com/office/officeart/2005/8/layout/StepDownProcess"/>
    <dgm:cxn modelId="{8956763E-02B5-4F02-9A1E-B4A4823B307B}" type="presOf" srcId="{2A0B9C8A-E3F7-417F-9755-A1CDEC81CCAB}" destId="{2B465C4C-48B9-4DB7-B74C-132FA17D8C41}" srcOrd="0" destOrd="0" presId="urn:microsoft.com/office/officeart/2005/8/layout/StepDownProcess"/>
    <dgm:cxn modelId="{19E79F43-646A-4B8C-BDBC-517071C27E92}" type="presOf" srcId="{8AD2E77D-EEAF-4684-8EC6-91DC2F68287F}" destId="{BAC8BD92-0F29-465D-9207-8D8CF03F631C}" srcOrd="0" destOrd="0" presId="urn:microsoft.com/office/officeart/2005/8/layout/StepDownProcess"/>
    <dgm:cxn modelId="{28FF6C77-7CF3-4B28-A5B1-16960F99B021}" srcId="{4EF2CFFB-084B-43BD-BBAA-FA30CCAC2537}" destId="{53918CDF-6EE9-4BAF-9619-5F54357FFF85}" srcOrd="2" destOrd="0" parTransId="{5D971674-9FD5-4780-9DFF-5B73703D83C0}" sibTransId="{6A740874-C5ED-4424-B241-1A1EC8B82DB7}"/>
    <dgm:cxn modelId="{09DF7883-65D1-485E-A93B-023D0C449464}" type="presOf" srcId="{53918CDF-6EE9-4BAF-9619-5F54357FFF85}" destId="{79FFFB9B-8CD9-49FC-ABE7-A945BCD03B49}" srcOrd="0" destOrd="0" presId="urn:microsoft.com/office/officeart/2005/8/layout/StepDownProcess"/>
    <dgm:cxn modelId="{FB664893-091D-45B8-8865-6AA27813F03B}" type="presOf" srcId="{4EF2CFFB-084B-43BD-BBAA-FA30CCAC2537}" destId="{1E697FB3-CE3F-48EC-AFE9-1B72C52BB396}" srcOrd="0" destOrd="0" presId="urn:microsoft.com/office/officeart/2005/8/layout/StepDownProcess"/>
    <dgm:cxn modelId="{35C84BA3-0F7E-4E51-8249-367C99432A1E}" srcId="{53918CDF-6EE9-4BAF-9619-5F54357FFF85}" destId="{FC187B92-9AF7-4F15-BBC0-B52B109FABE3}" srcOrd="0" destOrd="0" parTransId="{A6CB846A-5CA7-42CC-A016-BC46EC6CC730}" sibTransId="{5E259548-A998-4409-B28D-E33A57A02B7B}"/>
    <dgm:cxn modelId="{391D2FBD-4A4E-4E9D-925F-1071A49BAF9F}" type="presOf" srcId="{4347C760-6BAE-4690-B27F-E0B1F5BF8D3D}" destId="{0EEDC0A4-D23D-4F36-9FDB-30033279F8E9}" srcOrd="0" destOrd="0" presId="urn:microsoft.com/office/officeart/2005/8/layout/StepDownProcess"/>
    <dgm:cxn modelId="{7DC488D5-2292-4013-B879-5810663C417A}" srcId="{4347C760-6BAE-4690-B27F-E0B1F5BF8D3D}" destId="{8AD2E77D-EEAF-4684-8EC6-91DC2F68287F}" srcOrd="0" destOrd="0" parTransId="{75487845-CE37-4056-A83E-38BF5EC405B0}" sibTransId="{734016B4-0EAA-4551-9C42-A1461E83F3E4}"/>
    <dgm:cxn modelId="{26572AE1-8B74-463D-ABE4-1557F33766CD}" srcId="{4EF2CFFB-084B-43BD-BBAA-FA30CCAC2537}" destId="{4347C760-6BAE-4690-B27F-E0B1F5BF8D3D}" srcOrd="0" destOrd="0" parTransId="{F1645C4C-E863-42C5-8AFE-4995D92592F0}" sibTransId="{EAA3611B-0ADD-41E0-ADEB-49FE9DBDDC46}"/>
    <dgm:cxn modelId="{24FB89E2-EF0A-4A0C-9682-8C38323696BE}" srcId="{4EF2CFFB-084B-43BD-BBAA-FA30CCAC2537}" destId="{2A0B9C8A-E3F7-417F-9755-A1CDEC81CCAB}" srcOrd="1" destOrd="0" parTransId="{491631E4-5807-4C8F-B938-9D3733024AF1}" sibTransId="{4A09063B-B45F-41CA-B296-D9C0FCAF722F}"/>
    <dgm:cxn modelId="{2D49B6F9-A921-449A-BB80-5D36D99333F6}" srcId="{2A0B9C8A-E3F7-417F-9755-A1CDEC81CCAB}" destId="{AB164E35-C23B-4607-B350-0E8C7DD9A6A6}" srcOrd="0" destOrd="0" parTransId="{6FA8488F-B22D-4795-B608-B275D55724CE}" sibTransId="{E4D112C1-0B0C-4876-8334-A9A3697DF8A7}"/>
    <dgm:cxn modelId="{806D6CF2-5945-4911-9ADC-D124166C5B4A}" type="presParOf" srcId="{1E697FB3-CE3F-48EC-AFE9-1B72C52BB396}" destId="{CA366F71-91EE-4E70-ACA2-7D655EE7631D}" srcOrd="0" destOrd="0" presId="urn:microsoft.com/office/officeart/2005/8/layout/StepDownProcess"/>
    <dgm:cxn modelId="{70D29AFC-BC46-444C-9468-32D53C830123}" type="presParOf" srcId="{CA366F71-91EE-4E70-ACA2-7D655EE7631D}" destId="{437C0995-9BE1-405A-BC23-F1DD83B2C7F2}" srcOrd="0" destOrd="0" presId="urn:microsoft.com/office/officeart/2005/8/layout/StepDownProcess"/>
    <dgm:cxn modelId="{32DFCB53-83A3-45AE-B910-8FA4D9D9C810}" type="presParOf" srcId="{CA366F71-91EE-4E70-ACA2-7D655EE7631D}" destId="{0EEDC0A4-D23D-4F36-9FDB-30033279F8E9}" srcOrd="1" destOrd="0" presId="urn:microsoft.com/office/officeart/2005/8/layout/StepDownProcess"/>
    <dgm:cxn modelId="{3FF4562B-F8A8-4D6D-BA3B-D5520E8C3D2B}" type="presParOf" srcId="{CA366F71-91EE-4E70-ACA2-7D655EE7631D}" destId="{BAC8BD92-0F29-465D-9207-8D8CF03F631C}" srcOrd="2" destOrd="0" presId="urn:microsoft.com/office/officeart/2005/8/layout/StepDownProcess"/>
    <dgm:cxn modelId="{4383C087-8548-4B94-85D1-F6925DE815FA}" type="presParOf" srcId="{1E697FB3-CE3F-48EC-AFE9-1B72C52BB396}" destId="{3401D4A4-03B6-4AA7-A5A9-E0678620A4F7}" srcOrd="1" destOrd="0" presId="urn:microsoft.com/office/officeart/2005/8/layout/StepDownProcess"/>
    <dgm:cxn modelId="{D7CE2EDB-7380-46FF-819E-42D9E7F267EF}" type="presParOf" srcId="{1E697FB3-CE3F-48EC-AFE9-1B72C52BB396}" destId="{FBC011F1-0330-4FF5-8007-4D6D8FC9E03D}" srcOrd="2" destOrd="0" presId="urn:microsoft.com/office/officeart/2005/8/layout/StepDownProcess"/>
    <dgm:cxn modelId="{3EB35AC4-3959-405C-A1AC-168CB220F170}" type="presParOf" srcId="{FBC011F1-0330-4FF5-8007-4D6D8FC9E03D}" destId="{4790184D-D4FF-4CF9-875F-1215722148A2}" srcOrd="0" destOrd="0" presId="urn:microsoft.com/office/officeart/2005/8/layout/StepDownProcess"/>
    <dgm:cxn modelId="{A681D48F-CD2B-481D-B2BF-20B8DA63358E}" type="presParOf" srcId="{FBC011F1-0330-4FF5-8007-4D6D8FC9E03D}" destId="{2B465C4C-48B9-4DB7-B74C-132FA17D8C41}" srcOrd="1" destOrd="0" presId="urn:microsoft.com/office/officeart/2005/8/layout/StepDownProcess"/>
    <dgm:cxn modelId="{416BBBA8-D28F-4FD4-BF0F-8F21ED7210EE}" type="presParOf" srcId="{FBC011F1-0330-4FF5-8007-4D6D8FC9E03D}" destId="{7149FF00-8256-40F1-A2C9-EBA00E6E925C}" srcOrd="2" destOrd="0" presId="urn:microsoft.com/office/officeart/2005/8/layout/StepDownProcess"/>
    <dgm:cxn modelId="{ABAC74AB-4FF0-40BF-A81D-2F8791D47D35}" type="presParOf" srcId="{1E697FB3-CE3F-48EC-AFE9-1B72C52BB396}" destId="{FDEA0BAA-F7AE-4F72-BAC9-BAA97FAB6E4F}" srcOrd="3" destOrd="0" presId="urn:microsoft.com/office/officeart/2005/8/layout/StepDownProcess"/>
    <dgm:cxn modelId="{DBE9F691-2B89-4DE5-BEAE-8028860237AE}" type="presParOf" srcId="{1E697FB3-CE3F-48EC-AFE9-1B72C52BB396}" destId="{7094DC68-61B5-4479-AD44-2F0B4F731F6B}" srcOrd="4" destOrd="0" presId="urn:microsoft.com/office/officeart/2005/8/layout/StepDownProcess"/>
    <dgm:cxn modelId="{8896A9A4-CA6F-4BE8-AA33-3D9303010C70}" type="presParOf" srcId="{7094DC68-61B5-4479-AD44-2F0B4F731F6B}" destId="{79FFFB9B-8CD9-49FC-ABE7-A945BCD03B49}" srcOrd="0" destOrd="0" presId="urn:microsoft.com/office/officeart/2005/8/layout/StepDownProcess"/>
    <dgm:cxn modelId="{09797F18-6A7E-49E8-9D21-0F4D6AF2C5CB}" type="presParOf" srcId="{7094DC68-61B5-4479-AD44-2F0B4F731F6B}" destId="{075601DF-DB0C-466F-9DD0-AE86D961939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7A0FD-F72F-46AD-B190-8F4266AF8E3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C58FB34-A270-4447-9156-2583F3AE7079}">
      <dgm:prSet phldrT="[Text]" custT="1"/>
      <dgm:spPr/>
      <dgm:t>
        <a:bodyPr/>
        <a:lstStyle/>
        <a:p>
          <a:r>
            <a:rPr lang="my-MM" sz="14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ဘက်စုံ အာဟာရဓါတ် စီမံခန့်ခွဲခြင်း၏ အကျိုးကျေးဇူးများ</a:t>
          </a:r>
          <a:endParaRPr lang="en-US" sz="1400" b="1" dirty="0">
            <a:solidFill>
              <a:srgbClr val="FFFF00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8FB5E60A-ABF1-4486-8CA8-5E1863E18B1C}" type="parTrans" cxnId="{5E6B1AD8-FEA2-483B-9457-A631D0222866}">
      <dgm:prSet/>
      <dgm:spPr/>
      <dgm:t>
        <a:bodyPr/>
        <a:lstStyle/>
        <a:p>
          <a:endParaRPr lang="en-US"/>
        </a:p>
      </dgm:t>
    </dgm:pt>
    <dgm:pt modelId="{0C764FAB-D149-4C65-9D17-AE27AF707A77}" type="sibTrans" cxnId="{5E6B1AD8-FEA2-483B-9457-A631D0222866}">
      <dgm:prSet/>
      <dgm:spPr/>
      <dgm:t>
        <a:bodyPr/>
        <a:lstStyle/>
        <a:p>
          <a:endParaRPr lang="en-US"/>
        </a:p>
      </dgm:t>
    </dgm:pt>
    <dgm:pt modelId="{EA7CEE4B-6DA7-40F3-969C-2B27DEFAA218}">
      <dgm:prSet phldrT="[Text]" custT="1"/>
      <dgm:spPr/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ပို၍ကျန်းမာသော မြေဆီလွှာ</a:t>
          </a:r>
        </a:p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ဖြစ်လာနိုင်ခြင်း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FE5224E0-F2E7-4876-AB61-79F4E1746B6A}" type="parTrans" cxnId="{C9DF7200-8BD2-4C20-9F93-1EAB313EA96A}">
      <dgm:prSet/>
      <dgm:spPr/>
      <dgm:t>
        <a:bodyPr/>
        <a:lstStyle/>
        <a:p>
          <a:endParaRPr lang="en-US"/>
        </a:p>
      </dgm:t>
    </dgm:pt>
    <dgm:pt modelId="{E39AA6C8-5CD2-4260-934B-1EF2D85A9597}" type="sibTrans" cxnId="{C9DF7200-8BD2-4C20-9F93-1EAB313EA96A}">
      <dgm:prSet/>
      <dgm:spPr/>
      <dgm:t>
        <a:bodyPr/>
        <a:lstStyle/>
        <a:p>
          <a:endParaRPr lang="en-US"/>
        </a:p>
      </dgm:t>
    </dgm:pt>
    <dgm:pt modelId="{7F93D905-4512-4CC8-A407-DB374ACF7C1B}">
      <dgm:prSet phldrT="[Text]" custT="1"/>
      <dgm:spPr/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သီးနှံများ ရေရှည်</a:t>
          </a:r>
        </a:p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ထုတ်လုပ်နိုင်ခြင်း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021CB4D0-D928-4E86-B33E-CCFD87C4335D}" type="parTrans" cxnId="{C355CA0D-5E9F-48BF-9DB4-93FED2E187F2}">
      <dgm:prSet/>
      <dgm:spPr/>
      <dgm:t>
        <a:bodyPr/>
        <a:lstStyle/>
        <a:p>
          <a:endParaRPr lang="en-US"/>
        </a:p>
      </dgm:t>
    </dgm:pt>
    <dgm:pt modelId="{A22C69F2-C9AD-489F-9502-4AEBBECD38B2}" type="sibTrans" cxnId="{C355CA0D-5E9F-48BF-9DB4-93FED2E187F2}">
      <dgm:prSet/>
      <dgm:spPr/>
      <dgm:t>
        <a:bodyPr/>
        <a:lstStyle/>
        <a:p>
          <a:endParaRPr lang="en-US"/>
        </a:p>
      </dgm:t>
    </dgm:pt>
    <dgm:pt modelId="{9B7AEB98-9C9D-4293-84AF-051AE0C34B95}">
      <dgm:prSet phldrT="[Text]" custT="1"/>
      <dgm:spPr/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သီးနှံများ လျော့ချ</a:t>
          </a:r>
        </a:p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စိုက်ပျိုးနိုင်ခြင်း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CDEC9060-CEE4-4462-A257-5C8DDC50D415}" type="parTrans" cxnId="{902C90F6-BBB9-495A-913E-B695F26A1BA7}">
      <dgm:prSet/>
      <dgm:spPr/>
      <dgm:t>
        <a:bodyPr/>
        <a:lstStyle/>
        <a:p>
          <a:endParaRPr lang="en-US"/>
        </a:p>
      </dgm:t>
    </dgm:pt>
    <dgm:pt modelId="{2179C6E9-EE98-4521-B07E-310F5AA1D23B}" type="sibTrans" cxnId="{902C90F6-BBB9-495A-913E-B695F26A1BA7}">
      <dgm:prSet/>
      <dgm:spPr/>
      <dgm:t>
        <a:bodyPr/>
        <a:lstStyle/>
        <a:p>
          <a:endParaRPr lang="en-US"/>
        </a:p>
      </dgm:t>
    </dgm:pt>
    <dgm:pt modelId="{76CB5C5B-15C6-4C7D-98B9-C0C311615237}">
      <dgm:prSet phldrT="[Text]" custT="1"/>
      <dgm:spPr/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ဖန်လုံအိမ်ဓါတ်ငွေ့များလျော့ချ</a:t>
          </a:r>
        </a:p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ထုတ်လုပ်နိုင်ခြင်း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9AC39075-1C06-4AA1-8558-F4156F6AEB19}" type="parTrans" cxnId="{64276DB1-50F1-472C-9660-1B7A7920940A}">
      <dgm:prSet/>
      <dgm:spPr/>
      <dgm:t>
        <a:bodyPr/>
        <a:lstStyle/>
        <a:p>
          <a:endParaRPr lang="en-US"/>
        </a:p>
      </dgm:t>
    </dgm:pt>
    <dgm:pt modelId="{502BA49C-620C-40B0-B661-EF42D0CF6C28}" type="sibTrans" cxnId="{64276DB1-50F1-472C-9660-1B7A7920940A}">
      <dgm:prSet/>
      <dgm:spPr/>
      <dgm:t>
        <a:bodyPr/>
        <a:lstStyle/>
        <a:p>
          <a:endParaRPr lang="en-US"/>
        </a:p>
      </dgm:t>
    </dgm:pt>
    <dgm:pt modelId="{1F5FBE24-D4F4-4154-81D7-115348C042E2}">
      <dgm:prSet custT="1"/>
      <dgm:spPr/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စိုက်ပျိုးရေး</a:t>
          </a:r>
        </a:p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ထုတ်ကုန်များ တိုးမြှင့် သိုလှောင်နိုင်ခြင်း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7CAF1B88-574F-4AFD-AD8E-3A4570D53040}" type="parTrans" cxnId="{00F9CA58-62A4-4920-A776-147F39BA706D}">
      <dgm:prSet/>
      <dgm:spPr/>
      <dgm:t>
        <a:bodyPr/>
        <a:lstStyle/>
        <a:p>
          <a:endParaRPr lang="en-US"/>
        </a:p>
      </dgm:t>
    </dgm:pt>
    <dgm:pt modelId="{F0DAB4A5-D7F6-4E71-BCCC-441EAD08A57A}" type="sibTrans" cxnId="{00F9CA58-62A4-4920-A776-147F39BA706D}">
      <dgm:prSet/>
      <dgm:spPr/>
      <dgm:t>
        <a:bodyPr/>
        <a:lstStyle/>
        <a:p>
          <a:endParaRPr lang="en-US"/>
        </a:p>
      </dgm:t>
    </dgm:pt>
    <dgm:pt modelId="{395A5E5E-8D15-42D0-B14C-350A8BBD9452}">
      <dgm:prSet custT="1"/>
      <dgm:spPr/>
      <dgm:t>
        <a:bodyPr/>
        <a:lstStyle/>
        <a:p>
          <a:r>
            <a:rPr lang="my-MM" sz="1200" dirty="0">
              <a:latin typeface="Pyidaungsu" panose="020B0502040204020203" pitchFamily="34" charset="0"/>
              <a:cs typeface="Pyidaungsu" panose="020B0502040204020203" pitchFamily="34" charset="0"/>
            </a:rPr>
            <a:t>အစားအစာ အရည်အသွေးမြင့်မားလာခြင်း</a:t>
          </a:r>
          <a:endParaRPr lang="en-US" sz="1200" dirty="0">
            <a:latin typeface="Pyidaungsu" panose="020B0502040204020203" pitchFamily="34" charset="0"/>
            <a:cs typeface="Pyidaungsu" panose="020B0502040204020203" pitchFamily="34" charset="0"/>
          </a:endParaRPr>
        </a:p>
      </dgm:t>
    </dgm:pt>
    <dgm:pt modelId="{305F3949-720A-4A4C-876B-173A84A9B8CB}" type="parTrans" cxnId="{1979BD36-7CA1-4E68-86C1-5208A179D512}">
      <dgm:prSet/>
      <dgm:spPr/>
      <dgm:t>
        <a:bodyPr/>
        <a:lstStyle/>
        <a:p>
          <a:endParaRPr lang="en-US"/>
        </a:p>
      </dgm:t>
    </dgm:pt>
    <dgm:pt modelId="{B71D77FF-161E-472F-926C-EAB1467B130B}" type="sibTrans" cxnId="{1979BD36-7CA1-4E68-86C1-5208A179D512}">
      <dgm:prSet/>
      <dgm:spPr/>
      <dgm:t>
        <a:bodyPr/>
        <a:lstStyle/>
        <a:p>
          <a:endParaRPr lang="en-US"/>
        </a:p>
      </dgm:t>
    </dgm:pt>
    <dgm:pt modelId="{AD7CFD2A-54E3-4666-AB4A-741B03255B28}" type="pres">
      <dgm:prSet presAssocID="{7E17A0FD-F72F-46AD-B190-8F4266AF8E3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04D5D13-06EF-4AC4-827E-C8E070F8F894}" type="pres">
      <dgm:prSet presAssocID="{9C58FB34-A270-4447-9156-2583F3AE7079}" presName="centerShape" presStyleLbl="node0" presStyleIdx="0" presStyleCnt="1" custScaleX="164625" custLinFactNeighborX="-1426" custLinFactNeighborY="-1953"/>
      <dgm:spPr/>
    </dgm:pt>
    <dgm:pt modelId="{07F81724-12CE-4292-AD63-E705A0487555}" type="pres">
      <dgm:prSet presAssocID="{EA7CEE4B-6DA7-40F3-969C-2B27DEFAA218}" presName="node" presStyleLbl="node1" presStyleIdx="0" presStyleCnt="6" custScaleX="183332" custScaleY="116310">
        <dgm:presLayoutVars>
          <dgm:bulletEnabled val="1"/>
        </dgm:presLayoutVars>
      </dgm:prSet>
      <dgm:spPr/>
    </dgm:pt>
    <dgm:pt modelId="{2D156F23-8B43-41B0-A702-D6F54F50B249}" type="pres">
      <dgm:prSet presAssocID="{EA7CEE4B-6DA7-40F3-969C-2B27DEFAA218}" presName="dummy" presStyleCnt="0"/>
      <dgm:spPr/>
    </dgm:pt>
    <dgm:pt modelId="{BEF26636-3C17-4F78-B401-D29D0C26CA7D}" type="pres">
      <dgm:prSet presAssocID="{E39AA6C8-5CD2-4260-934B-1EF2D85A9597}" presName="sibTrans" presStyleLbl="sibTrans2D1" presStyleIdx="0" presStyleCnt="6"/>
      <dgm:spPr/>
    </dgm:pt>
    <dgm:pt modelId="{2CC64FB6-F281-4AE6-95DD-4D937B6CC181}" type="pres">
      <dgm:prSet presAssocID="{395A5E5E-8D15-42D0-B14C-350A8BBD9452}" presName="node" presStyleLbl="node1" presStyleIdx="1" presStyleCnt="6" custScaleX="177442" custScaleY="142137" custRadScaleRad="131262" custRadScaleInc="18614">
        <dgm:presLayoutVars>
          <dgm:bulletEnabled val="1"/>
        </dgm:presLayoutVars>
      </dgm:prSet>
      <dgm:spPr/>
    </dgm:pt>
    <dgm:pt modelId="{899B7768-F8AE-457C-AB8A-F58CC043E715}" type="pres">
      <dgm:prSet presAssocID="{395A5E5E-8D15-42D0-B14C-350A8BBD9452}" presName="dummy" presStyleCnt="0"/>
      <dgm:spPr/>
    </dgm:pt>
    <dgm:pt modelId="{42B61AC3-A26E-4128-9AB0-E5A4CDC418F2}" type="pres">
      <dgm:prSet presAssocID="{B71D77FF-161E-472F-926C-EAB1467B130B}" presName="sibTrans" presStyleLbl="sibTrans2D1" presStyleIdx="1" presStyleCnt="6"/>
      <dgm:spPr/>
    </dgm:pt>
    <dgm:pt modelId="{A0BAF07D-E6CB-45BE-A2A6-6FCF7936BC20}" type="pres">
      <dgm:prSet presAssocID="{7F93D905-4512-4CC8-A407-DB374ACF7C1B}" presName="node" presStyleLbl="node1" presStyleIdx="2" presStyleCnt="6" custScaleX="214677" custScaleY="125147" custRadScaleRad="145403" custRadScaleInc="-42979">
        <dgm:presLayoutVars>
          <dgm:bulletEnabled val="1"/>
        </dgm:presLayoutVars>
      </dgm:prSet>
      <dgm:spPr/>
    </dgm:pt>
    <dgm:pt modelId="{6BB3B386-1AA6-4D61-AAFB-1D1AC4196743}" type="pres">
      <dgm:prSet presAssocID="{7F93D905-4512-4CC8-A407-DB374ACF7C1B}" presName="dummy" presStyleCnt="0"/>
      <dgm:spPr/>
    </dgm:pt>
    <dgm:pt modelId="{93656E52-4EFD-486D-96EB-B6E09B463C7B}" type="pres">
      <dgm:prSet presAssocID="{A22C69F2-C9AD-489F-9502-4AEBBECD38B2}" presName="sibTrans" presStyleLbl="sibTrans2D1" presStyleIdx="2" presStyleCnt="6"/>
      <dgm:spPr/>
    </dgm:pt>
    <dgm:pt modelId="{CC2771CC-84C2-4F5A-8BAF-903CC23DC1A7}" type="pres">
      <dgm:prSet presAssocID="{1F5FBE24-D4F4-4154-81D7-115348C042E2}" presName="node" presStyleLbl="node1" presStyleIdx="3" presStyleCnt="6" custScaleX="219350" custScaleY="128338" custRadScaleRad="109472" custRadScaleInc="3538">
        <dgm:presLayoutVars>
          <dgm:bulletEnabled val="1"/>
        </dgm:presLayoutVars>
      </dgm:prSet>
      <dgm:spPr/>
    </dgm:pt>
    <dgm:pt modelId="{53AD9EDF-D8ED-4960-888C-04F98CE59D28}" type="pres">
      <dgm:prSet presAssocID="{1F5FBE24-D4F4-4154-81D7-115348C042E2}" presName="dummy" presStyleCnt="0"/>
      <dgm:spPr/>
    </dgm:pt>
    <dgm:pt modelId="{296BE3EA-3F2A-4C40-B554-7AAA58BAC165}" type="pres">
      <dgm:prSet presAssocID="{F0DAB4A5-D7F6-4E71-BCCC-441EAD08A57A}" presName="sibTrans" presStyleLbl="sibTrans2D1" presStyleIdx="3" presStyleCnt="6"/>
      <dgm:spPr/>
    </dgm:pt>
    <dgm:pt modelId="{2C384A28-28BF-4194-8F76-3799A7B68181}" type="pres">
      <dgm:prSet presAssocID="{9B7AEB98-9C9D-4293-84AF-051AE0C34B95}" presName="node" presStyleLbl="node1" presStyleIdx="4" presStyleCnt="6" custScaleX="181593" custRadScaleRad="135069" custRadScaleInc="32045">
        <dgm:presLayoutVars>
          <dgm:bulletEnabled val="1"/>
        </dgm:presLayoutVars>
      </dgm:prSet>
      <dgm:spPr/>
    </dgm:pt>
    <dgm:pt modelId="{B9749076-37AD-4763-BAE0-7882A22DACF1}" type="pres">
      <dgm:prSet presAssocID="{9B7AEB98-9C9D-4293-84AF-051AE0C34B95}" presName="dummy" presStyleCnt="0"/>
      <dgm:spPr/>
    </dgm:pt>
    <dgm:pt modelId="{8E36B7A1-9519-4ACD-B3C7-E4D1A5F679EF}" type="pres">
      <dgm:prSet presAssocID="{2179C6E9-EE98-4521-B07E-310F5AA1D23B}" presName="sibTrans" presStyleLbl="sibTrans2D1" presStyleIdx="4" presStyleCnt="6" custScaleX="133891" custLinFactNeighborX="12223" custLinFactNeighborY="1652"/>
      <dgm:spPr/>
    </dgm:pt>
    <dgm:pt modelId="{8A7AEF0E-5BDF-4D6A-A223-5167126E9E5A}" type="pres">
      <dgm:prSet presAssocID="{76CB5C5B-15C6-4C7D-98B9-C0C311615237}" presName="node" presStyleLbl="node1" presStyleIdx="5" presStyleCnt="6" custScaleX="180169" custScaleY="115330" custRadScaleRad="130468" custRadScaleInc="-29246">
        <dgm:presLayoutVars>
          <dgm:bulletEnabled val="1"/>
        </dgm:presLayoutVars>
      </dgm:prSet>
      <dgm:spPr/>
    </dgm:pt>
    <dgm:pt modelId="{1111B209-00C9-4666-B812-5C4C9ECFDEFE}" type="pres">
      <dgm:prSet presAssocID="{76CB5C5B-15C6-4C7D-98B9-C0C311615237}" presName="dummy" presStyleCnt="0"/>
      <dgm:spPr/>
    </dgm:pt>
    <dgm:pt modelId="{69EF39FB-5B52-4AF3-B9DC-1C711343155E}" type="pres">
      <dgm:prSet presAssocID="{502BA49C-620C-40B0-B661-EF42D0CF6C28}" presName="sibTrans" presStyleLbl="sibTrans2D1" presStyleIdx="5" presStyleCnt="6"/>
      <dgm:spPr/>
    </dgm:pt>
  </dgm:ptLst>
  <dgm:cxnLst>
    <dgm:cxn modelId="{C9DF7200-8BD2-4C20-9F93-1EAB313EA96A}" srcId="{9C58FB34-A270-4447-9156-2583F3AE7079}" destId="{EA7CEE4B-6DA7-40F3-969C-2B27DEFAA218}" srcOrd="0" destOrd="0" parTransId="{FE5224E0-F2E7-4876-AB61-79F4E1746B6A}" sibTransId="{E39AA6C8-5CD2-4260-934B-1EF2D85A9597}"/>
    <dgm:cxn modelId="{9F1D1406-199F-43F2-9049-D3BC543EE6E7}" type="presOf" srcId="{E39AA6C8-5CD2-4260-934B-1EF2D85A9597}" destId="{BEF26636-3C17-4F78-B401-D29D0C26CA7D}" srcOrd="0" destOrd="0" presId="urn:microsoft.com/office/officeart/2005/8/layout/radial6"/>
    <dgm:cxn modelId="{C355CA0D-5E9F-48BF-9DB4-93FED2E187F2}" srcId="{9C58FB34-A270-4447-9156-2583F3AE7079}" destId="{7F93D905-4512-4CC8-A407-DB374ACF7C1B}" srcOrd="2" destOrd="0" parTransId="{021CB4D0-D928-4E86-B33E-CCFD87C4335D}" sibTransId="{A22C69F2-C9AD-489F-9502-4AEBBECD38B2}"/>
    <dgm:cxn modelId="{DA933018-E764-41C0-83F8-C0A3D6FC6235}" type="presOf" srcId="{9B7AEB98-9C9D-4293-84AF-051AE0C34B95}" destId="{2C384A28-28BF-4194-8F76-3799A7B68181}" srcOrd="0" destOrd="0" presId="urn:microsoft.com/office/officeart/2005/8/layout/radial6"/>
    <dgm:cxn modelId="{1979BD36-7CA1-4E68-86C1-5208A179D512}" srcId="{9C58FB34-A270-4447-9156-2583F3AE7079}" destId="{395A5E5E-8D15-42D0-B14C-350A8BBD9452}" srcOrd="1" destOrd="0" parTransId="{305F3949-720A-4A4C-876B-173A84A9B8CB}" sibTransId="{B71D77FF-161E-472F-926C-EAB1467B130B}"/>
    <dgm:cxn modelId="{227E215C-7DEA-4CD7-951F-111507525968}" type="presOf" srcId="{395A5E5E-8D15-42D0-B14C-350A8BBD9452}" destId="{2CC64FB6-F281-4AE6-95DD-4D937B6CC181}" srcOrd="0" destOrd="0" presId="urn:microsoft.com/office/officeart/2005/8/layout/radial6"/>
    <dgm:cxn modelId="{ABC3C560-C9D3-4DE1-8ED9-9BBD5961D223}" type="presOf" srcId="{2179C6E9-EE98-4521-B07E-310F5AA1D23B}" destId="{8E36B7A1-9519-4ACD-B3C7-E4D1A5F679EF}" srcOrd="0" destOrd="0" presId="urn:microsoft.com/office/officeart/2005/8/layout/radial6"/>
    <dgm:cxn modelId="{7624DD43-A321-46B9-8A5E-AB4C23A75DCD}" type="presOf" srcId="{76CB5C5B-15C6-4C7D-98B9-C0C311615237}" destId="{8A7AEF0E-5BDF-4D6A-A223-5167126E9E5A}" srcOrd="0" destOrd="0" presId="urn:microsoft.com/office/officeart/2005/8/layout/radial6"/>
    <dgm:cxn modelId="{366C204E-416C-440C-AA3B-61D311B1DFE6}" type="presOf" srcId="{B71D77FF-161E-472F-926C-EAB1467B130B}" destId="{42B61AC3-A26E-4128-9AB0-E5A4CDC418F2}" srcOrd="0" destOrd="0" presId="urn:microsoft.com/office/officeart/2005/8/layout/radial6"/>
    <dgm:cxn modelId="{00F9CA58-62A4-4920-A776-147F39BA706D}" srcId="{9C58FB34-A270-4447-9156-2583F3AE7079}" destId="{1F5FBE24-D4F4-4154-81D7-115348C042E2}" srcOrd="3" destOrd="0" parTransId="{7CAF1B88-574F-4AFD-AD8E-3A4570D53040}" sibTransId="{F0DAB4A5-D7F6-4E71-BCCC-441EAD08A57A}"/>
    <dgm:cxn modelId="{1CA1A159-BE92-4448-B976-CB5FE5504B21}" type="presOf" srcId="{1F5FBE24-D4F4-4154-81D7-115348C042E2}" destId="{CC2771CC-84C2-4F5A-8BAF-903CC23DC1A7}" srcOrd="0" destOrd="0" presId="urn:microsoft.com/office/officeart/2005/8/layout/radial6"/>
    <dgm:cxn modelId="{269E1A93-AB86-4675-859F-766B2015E23C}" type="presOf" srcId="{A22C69F2-C9AD-489F-9502-4AEBBECD38B2}" destId="{93656E52-4EFD-486D-96EB-B6E09B463C7B}" srcOrd="0" destOrd="0" presId="urn:microsoft.com/office/officeart/2005/8/layout/radial6"/>
    <dgm:cxn modelId="{DAC9ACA5-5CB9-4F52-9449-1A837F02E1B6}" type="presOf" srcId="{502BA49C-620C-40B0-B661-EF42D0CF6C28}" destId="{69EF39FB-5B52-4AF3-B9DC-1C711343155E}" srcOrd="0" destOrd="0" presId="urn:microsoft.com/office/officeart/2005/8/layout/radial6"/>
    <dgm:cxn modelId="{6E75C1AF-4E04-4C9E-9A38-97ECB8697FDC}" type="presOf" srcId="{7E17A0FD-F72F-46AD-B190-8F4266AF8E37}" destId="{AD7CFD2A-54E3-4666-AB4A-741B03255B28}" srcOrd="0" destOrd="0" presId="urn:microsoft.com/office/officeart/2005/8/layout/radial6"/>
    <dgm:cxn modelId="{64276DB1-50F1-472C-9660-1B7A7920940A}" srcId="{9C58FB34-A270-4447-9156-2583F3AE7079}" destId="{76CB5C5B-15C6-4C7D-98B9-C0C311615237}" srcOrd="5" destOrd="0" parTransId="{9AC39075-1C06-4AA1-8558-F4156F6AEB19}" sibTransId="{502BA49C-620C-40B0-B661-EF42D0CF6C28}"/>
    <dgm:cxn modelId="{D8FAB4C3-1395-4D25-B121-FDFA1F47FAF5}" type="presOf" srcId="{EA7CEE4B-6DA7-40F3-969C-2B27DEFAA218}" destId="{07F81724-12CE-4292-AD63-E705A0487555}" srcOrd="0" destOrd="0" presId="urn:microsoft.com/office/officeart/2005/8/layout/radial6"/>
    <dgm:cxn modelId="{5E6B1AD8-FEA2-483B-9457-A631D0222866}" srcId="{7E17A0FD-F72F-46AD-B190-8F4266AF8E37}" destId="{9C58FB34-A270-4447-9156-2583F3AE7079}" srcOrd="0" destOrd="0" parTransId="{8FB5E60A-ABF1-4486-8CA8-5E1863E18B1C}" sibTransId="{0C764FAB-D149-4C65-9D17-AE27AF707A77}"/>
    <dgm:cxn modelId="{410C78F5-0267-4BE5-A1AA-F5D5CBF557A5}" type="presOf" srcId="{9C58FB34-A270-4447-9156-2583F3AE7079}" destId="{104D5D13-06EF-4AC4-827E-C8E070F8F894}" srcOrd="0" destOrd="0" presId="urn:microsoft.com/office/officeart/2005/8/layout/radial6"/>
    <dgm:cxn modelId="{C01E7EF5-52EA-491F-BC2E-CB756C7DB58E}" type="presOf" srcId="{F0DAB4A5-D7F6-4E71-BCCC-441EAD08A57A}" destId="{296BE3EA-3F2A-4C40-B554-7AAA58BAC165}" srcOrd="0" destOrd="0" presId="urn:microsoft.com/office/officeart/2005/8/layout/radial6"/>
    <dgm:cxn modelId="{902C90F6-BBB9-495A-913E-B695F26A1BA7}" srcId="{9C58FB34-A270-4447-9156-2583F3AE7079}" destId="{9B7AEB98-9C9D-4293-84AF-051AE0C34B95}" srcOrd="4" destOrd="0" parTransId="{CDEC9060-CEE4-4462-A257-5C8DDC50D415}" sibTransId="{2179C6E9-EE98-4521-B07E-310F5AA1D23B}"/>
    <dgm:cxn modelId="{A6513FFF-DFCD-4696-AFCE-71C212AC586F}" type="presOf" srcId="{7F93D905-4512-4CC8-A407-DB374ACF7C1B}" destId="{A0BAF07D-E6CB-45BE-A2A6-6FCF7936BC20}" srcOrd="0" destOrd="0" presId="urn:microsoft.com/office/officeart/2005/8/layout/radial6"/>
    <dgm:cxn modelId="{37439850-5FC0-4A08-BEB6-425007C93542}" type="presParOf" srcId="{AD7CFD2A-54E3-4666-AB4A-741B03255B28}" destId="{104D5D13-06EF-4AC4-827E-C8E070F8F894}" srcOrd="0" destOrd="0" presId="urn:microsoft.com/office/officeart/2005/8/layout/radial6"/>
    <dgm:cxn modelId="{79DA18BD-C4D0-4A43-94F9-06FFCD8963F7}" type="presParOf" srcId="{AD7CFD2A-54E3-4666-AB4A-741B03255B28}" destId="{07F81724-12CE-4292-AD63-E705A0487555}" srcOrd="1" destOrd="0" presId="urn:microsoft.com/office/officeart/2005/8/layout/radial6"/>
    <dgm:cxn modelId="{A18B859F-37DF-4E4C-9C99-45971CA33014}" type="presParOf" srcId="{AD7CFD2A-54E3-4666-AB4A-741B03255B28}" destId="{2D156F23-8B43-41B0-A702-D6F54F50B249}" srcOrd="2" destOrd="0" presId="urn:microsoft.com/office/officeart/2005/8/layout/radial6"/>
    <dgm:cxn modelId="{4279669A-D7E7-4A00-84BE-48BBF78EDDC0}" type="presParOf" srcId="{AD7CFD2A-54E3-4666-AB4A-741B03255B28}" destId="{BEF26636-3C17-4F78-B401-D29D0C26CA7D}" srcOrd="3" destOrd="0" presId="urn:microsoft.com/office/officeart/2005/8/layout/radial6"/>
    <dgm:cxn modelId="{E9DC0220-1E10-4DF1-8D12-0636253B4DFB}" type="presParOf" srcId="{AD7CFD2A-54E3-4666-AB4A-741B03255B28}" destId="{2CC64FB6-F281-4AE6-95DD-4D937B6CC181}" srcOrd="4" destOrd="0" presId="urn:microsoft.com/office/officeart/2005/8/layout/radial6"/>
    <dgm:cxn modelId="{459469BB-F3C3-4D64-8E73-B9EC88D6883A}" type="presParOf" srcId="{AD7CFD2A-54E3-4666-AB4A-741B03255B28}" destId="{899B7768-F8AE-457C-AB8A-F58CC043E715}" srcOrd="5" destOrd="0" presId="urn:microsoft.com/office/officeart/2005/8/layout/radial6"/>
    <dgm:cxn modelId="{CC184DD3-84EB-4C66-9782-89AA9C326B39}" type="presParOf" srcId="{AD7CFD2A-54E3-4666-AB4A-741B03255B28}" destId="{42B61AC3-A26E-4128-9AB0-E5A4CDC418F2}" srcOrd="6" destOrd="0" presId="urn:microsoft.com/office/officeart/2005/8/layout/radial6"/>
    <dgm:cxn modelId="{55A50355-FF4E-4F9E-B385-BCD67272EF50}" type="presParOf" srcId="{AD7CFD2A-54E3-4666-AB4A-741B03255B28}" destId="{A0BAF07D-E6CB-45BE-A2A6-6FCF7936BC20}" srcOrd="7" destOrd="0" presId="urn:microsoft.com/office/officeart/2005/8/layout/radial6"/>
    <dgm:cxn modelId="{DAEB05E1-09B5-492C-AA3A-CEB632659005}" type="presParOf" srcId="{AD7CFD2A-54E3-4666-AB4A-741B03255B28}" destId="{6BB3B386-1AA6-4D61-AAFB-1D1AC4196743}" srcOrd="8" destOrd="0" presId="urn:microsoft.com/office/officeart/2005/8/layout/radial6"/>
    <dgm:cxn modelId="{7C0FB25B-D568-4F0D-A5A2-92A6F24BE24D}" type="presParOf" srcId="{AD7CFD2A-54E3-4666-AB4A-741B03255B28}" destId="{93656E52-4EFD-486D-96EB-B6E09B463C7B}" srcOrd="9" destOrd="0" presId="urn:microsoft.com/office/officeart/2005/8/layout/radial6"/>
    <dgm:cxn modelId="{836B7AAF-3577-4841-850A-D092901CA0DC}" type="presParOf" srcId="{AD7CFD2A-54E3-4666-AB4A-741B03255B28}" destId="{CC2771CC-84C2-4F5A-8BAF-903CC23DC1A7}" srcOrd="10" destOrd="0" presId="urn:microsoft.com/office/officeart/2005/8/layout/radial6"/>
    <dgm:cxn modelId="{E635890D-573A-4AD1-BD93-D7E094834FC0}" type="presParOf" srcId="{AD7CFD2A-54E3-4666-AB4A-741B03255B28}" destId="{53AD9EDF-D8ED-4960-888C-04F98CE59D28}" srcOrd="11" destOrd="0" presId="urn:microsoft.com/office/officeart/2005/8/layout/radial6"/>
    <dgm:cxn modelId="{FC9038C6-2C8E-4A9D-90C6-E288E26FAE1C}" type="presParOf" srcId="{AD7CFD2A-54E3-4666-AB4A-741B03255B28}" destId="{296BE3EA-3F2A-4C40-B554-7AAA58BAC165}" srcOrd="12" destOrd="0" presId="urn:microsoft.com/office/officeart/2005/8/layout/radial6"/>
    <dgm:cxn modelId="{AA5090E6-6ED8-4221-BF5E-620CEBC5D98B}" type="presParOf" srcId="{AD7CFD2A-54E3-4666-AB4A-741B03255B28}" destId="{2C384A28-28BF-4194-8F76-3799A7B68181}" srcOrd="13" destOrd="0" presId="urn:microsoft.com/office/officeart/2005/8/layout/radial6"/>
    <dgm:cxn modelId="{ED0EF249-57EB-485D-A469-2BE1DCB77A01}" type="presParOf" srcId="{AD7CFD2A-54E3-4666-AB4A-741B03255B28}" destId="{B9749076-37AD-4763-BAE0-7882A22DACF1}" srcOrd="14" destOrd="0" presId="urn:microsoft.com/office/officeart/2005/8/layout/radial6"/>
    <dgm:cxn modelId="{BA3B3E81-9C32-4178-BCB3-5F6AD88584FE}" type="presParOf" srcId="{AD7CFD2A-54E3-4666-AB4A-741B03255B28}" destId="{8E36B7A1-9519-4ACD-B3C7-E4D1A5F679EF}" srcOrd="15" destOrd="0" presId="urn:microsoft.com/office/officeart/2005/8/layout/radial6"/>
    <dgm:cxn modelId="{CE926C47-4C24-449E-A959-B9071F49F382}" type="presParOf" srcId="{AD7CFD2A-54E3-4666-AB4A-741B03255B28}" destId="{8A7AEF0E-5BDF-4D6A-A223-5167126E9E5A}" srcOrd="16" destOrd="0" presId="urn:microsoft.com/office/officeart/2005/8/layout/radial6"/>
    <dgm:cxn modelId="{CADAD734-4ED1-4ED9-B9BD-FD1692C73484}" type="presParOf" srcId="{AD7CFD2A-54E3-4666-AB4A-741B03255B28}" destId="{1111B209-00C9-4666-B812-5C4C9ECFDEFE}" srcOrd="17" destOrd="0" presId="urn:microsoft.com/office/officeart/2005/8/layout/radial6"/>
    <dgm:cxn modelId="{F787BB7F-14F7-4097-B655-27ED9EBF4819}" type="presParOf" srcId="{AD7CFD2A-54E3-4666-AB4A-741B03255B28}" destId="{69EF39FB-5B52-4AF3-B9DC-1C71134315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47A88-7FBA-4A57-8C26-D8623E92F4C1}">
      <dsp:nvSpPr>
        <dsp:cNvPr id="0" name=""/>
        <dsp:cNvSpPr/>
      </dsp:nvSpPr>
      <dsp:spPr>
        <a:xfrm>
          <a:off x="2298277" y="1438240"/>
          <a:ext cx="1828065" cy="158135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b="1" kern="12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ဘက်စုံ အာဟာရဓါတ် စီမံခန့်ခွဲခြင်း</a:t>
          </a:r>
          <a:endParaRPr lang="en-US" sz="1200" b="1" kern="1200" dirty="0"/>
        </a:p>
      </dsp:txBody>
      <dsp:txXfrm>
        <a:off x="2601213" y="1700292"/>
        <a:ext cx="1222193" cy="1057246"/>
      </dsp:txXfrm>
    </dsp:sp>
    <dsp:sp modelId="{6CB00E6A-8108-4C37-B72A-B7630C0A5B40}">
      <dsp:nvSpPr>
        <dsp:cNvPr id="0" name=""/>
        <dsp:cNvSpPr/>
      </dsp:nvSpPr>
      <dsp:spPr>
        <a:xfrm>
          <a:off x="3442997" y="681670"/>
          <a:ext cx="689723" cy="59428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B2D1C-4B18-4389-9451-0ABFF33EFD7B}">
      <dsp:nvSpPr>
        <dsp:cNvPr id="0" name=""/>
        <dsp:cNvSpPr/>
      </dsp:nvSpPr>
      <dsp:spPr>
        <a:xfrm>
          <a:off x="2466668" y="0"/>
          <a:ext cx="1498086" cy="129602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သီးနှံအကြွင်း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အကျန်များ</a:t>
          </a:r>
          <a:endParaRPr lang="en-US" sz="1200" kern="1200" dirty="0">
            <a:solidFill>
              <a:schemeClr val="bg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2714933" y="214778"/>
        <a:ext cx="1001556" cy="866465"/>
      </dsp:txXfrm>
    </dsp:sp>
    <dsp:sp modelId="{FBE4BFD1-BBE1-4098-82C1-B0C58D39AFFE}">
      <dsp:nvSpPr>
        <dsp:cNvPr id="0" name=""/>
        <dsp:cNvSpPr/>
      </dsp:nvSpPr>
      <dsp:spPr>
        <a:xfrm>
          <a:off x="4247959" y="1792673"/>
          <a:ext cx="689723" cy="59428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80481-DC9E-4758-9F4F-360C0D09557D}">
      <dsp:nvSpPr>
        <dsp:cNvPr id="0" name=""/>
        <dsp:cNvSpPr/>
      </dsp:nvSpPr>
      <dsp:spPr>
        <a:xfrm>
          <a:off x="3840588" y="797139"/>
          <a:ext cx="1498086" cy="129602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solidFill>
                <a:srgbClr val="0000BC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rPr>
            <a:t>ပဲမျိုးစုံ</a:t>
          </a:r>
          <a:endParaRPr lang="en-US" sz="1200" kern="1200" dirty="0">
            <a:solidFill>
              <a:srgbClr val="0000BC"/>
            </a:solidFill>
            <a:effectLst/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4088853" y="1011917"/>
        <a:ext cx="1001556" cy="866465"/>
      </dsp:txXfrm>
    </dsp:sp>
    <dsp:sp modelId="{3F4B78EE-5D3C-4B13-AF70-7833DC4E3686}">
      <dsp:nvSpPr>
        <dsp:cNvPr id="0" name=""/>
        <dsp:cNvSpPr/>
      </dsp:nvSpPr>
      <dsp:spPr>
        <a:xfrm>
          <a:off x="3688781" y="3046786"/>
          <a:ext cx="689723" cy="59428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0C0EB-573F-463E-A408-9BA79A7A088B}">
      <dsp:nvSpPr>
        <dsp:cNvPr id="0" name=""/>
        <dsp:cNvSpPr/>
      </dsp:nvSpPr>
      <dsp:spPr>
        <a:xfrm>
          <a:off x="3840588" y="2364224"/>
          <a:ext cx="1498086" cy="129602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000" kern="1200" dirty="0"/>
            <a:t>ဇီဝမြေဩဇာများ</a:t>
          </a:r>
          <a:endParaRPr lang="en-US" sz="1000" kern="1200" dirty="0"/>
        </a:p>
      </dsp:txBody>
      <dsp:txXfrm>
        <a:off x="4088853" y="2579002"/>
        <a:ext cx="1001556" cy="866465"/>
      </dsp:txXfrm>
    </dsp:sp>
    <dsp:sp modelId="{563C4784-AFB6-4802-A9EC-8F5FC60B9D65}">
      <dsp:nvSpPr>
        <dsp:cNvPr id="0" name=""/>
        <dsp:cNvSpPr/>
      </dsp:nvSpPr>
      <dsp:spPr>
        <a:xfrm>
          <a:off x="2301679" y="3176968"/>
          <a:ext cx="689723" cy="59428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28F6A-9340-4A60-AE60-A5FF810A5769}">
      <dsp:nvSpPr>
        <dsp:cNvPr id="0" name=""/>
        <dsp:cNvSpPr/>
      </dsp:nvSpPr>
      <dsp:spPr>
        <a:xfrm>
          <a:off x="2300605" y="3162255"/>
          <a:ext cx="1830212" cy="129602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b="1" kern="1200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3">
                    <a:lumMod val="75000"/>
                  </a:scheme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rPr>
            <a:t>မှ</a:t>
          </a:r>
          <a:r>
            <a:rPr lang="my-MM" sz="1200" b="1" kern="1200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3">
                    <a:lumMod val="75000"/>
                  </a:schemeClr>
                </a:outerShdw>
              </a:effectLst>
            </a:rPr>
            <a:t>န်လေးမှန်ဖြင့်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b="1" kern="1200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3">
                    <a:lumMod val="75000"/>
                  </a:schemeClr>
                </a:outerShdw>
              </a:effectLst>
            </a:rPr>
            <a:t>စီမံခန့်ခွဲခြင်း</a:t>
          </a:r>
          <a:endParaRPr lang="en-US" sz="1200" b="1" kern="1200" dirty="0">
            <a:solidFill>
              <a:srgbClr val="FF0000"/>
            </a:solidFill>
            <a:effectLst>
              <a:outerShdw blurRad="50800" dist="50800" dir="5400000" algn="ctr" rotWithShape="0">
                <a:schemeClr val="accent3">
                  <a:lumMod val="75000"/>
                </a:schemeClr>
              </a:outerShdw>
            </a:effectLst>
          </a:endParaRPr>
        </a:p>
      </dsp:txBody>
      <dsp:txXfrm>
        <a:off x="2576547" y="3357657"/>
        <a:ext cx="1278328" cy="905217"/>
      </dsp:txXfrm>
    </dsp:sp>
    <dsp:sp modelId="{87765D08-BBE8-452D-95F2-6B178E557F17}">
      <dsp:nvSpPr>
        <dsp:cNvPr id="0" name=""/>
        <dsp:cNvSpPr/>
      </dsp:nvSpPr>
      <dsp:spPr>
        <a:xfrm>
          <a:off x="1483535" y="2066411"/>
          <a:ext cx="689723" cy="59428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51C48-6338-4004-9AE1-9512CD8EDF81}">
      <dsp:nvSpPr>
        <dsp:cNvPr id="0" name=""/>
        <dsp:cNvSpPr/>
      </dsp:nvSpPr>
      <dsp:spPr>
        <a:xfrm>
          <a:off x="1086370" y="2365115"/>
          <a:ext cx="1498086" cy="129602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000" kern="1200" dirty="0"/>
            <a:t>ဓါတ်မြေဩဇာများ</a:t>
          </a:r>
          <a:endParaRPr lang="en-US" sz="1000" kern="1200" dirty="0"/>
        </a:p>
      </dsp:txBody>
      <dsp:txXfrm>
        <a:off x="1334635" y="2579893"/>
        <a:ext cx="1001556" cy="866465"/>
      </dsp:txXfrm>
    </dsp:sp>
    <dsp:sp modelId="{396B6236-3BBF-4480-8A3B-48D84F400BF5}">
      <dsp:nvSpPr>
        <dsp:cNvPr id="0" name=""/>
        <dsp:cNvSpPr/>
      </dsp:nvSpPr>
      <dsp:spPr>
        <a:xfrm>
          <a:off x="1086370" y="795356"/>
          <a:ext cx="1498086" cy="129602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သဘာဝ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မြေဩဇာများ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1334635" y="1010134"/>
        <a:ext cx="1001556" cy="866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C0995-9BE1-405A-BC23-F1DD83B2C7F2}">
      <dsp:nvSpPr>
        <dsp:cNvPr id="0" name=""/>
        <dsp:cNvSpPr/>
      </dsp:nvSpPr>
      <dsp:spPr>
        <a:xfrm rot="5400000">
          <a:off x="900904" y="877544"/>
          <a:ext cx="776112" cy="88357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DC0A4-D23D-4F36-9FDB-30033279F8E9}">
      <dsp:nvSpPr>
        <dsp:cNvPr id="0" name=""/>
        <dsp:cNvSpPr/>
      </dsp:nvSpPr>
      <dsp:spPr>
        <a:xfrm>
          <a:off x="695281" y="17208"/>
          <a:ext cx="1306516" cy="914519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739932" y="61859"/>
        <a:ext cx="1217214" cy="825217"/>
      </dsp:txXfrm>
    </dsp:sp>
    <dsp:sp modelId="{BAC8BD92-0F29-465D-9207-8D8CF03F631C}">
      <dsp:nvSpPr>
        <dsp:cNvPr id="0" name=""/>
        <dsp:cNvSpPr/>
      </dsp:nvSpPr>
      <dsp:spPr>
        <a:xfrm>
          <a:off x="2001798" y="104428"/>
          <a:ext cx="950235" cy="73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y-MM" sz="1200" kern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လူမှုရေး</a:t>
          </a:r>
          <a:endParaRPr lang="en-US" sz="1200" kern="1200" dirty="0">
            <a:solidFill>
              <a:schemeClr val="tx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2001798" y="104428"/>
        <a:ext cx="950235" cy="739154"/>
      </dsp:txXfrm>
    </dsp:sp>
    <dsp:sp modelId="{4790184D-D4FF-4CF9-875F-1215722148A2}">
      <dsp:nvSpPr>
        <dsp:cNvPr id="0" name=""/>
        <dsp:cNvSpPr/>
      </dsp:nvSpPr>
      <dsp:spPr>
        <a:xfrm rot="5400000">
          <a:off x="1984145" y="1904851"/>
          <a:ext cx="776112" cy="88357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65C4C-48B9-4DB7-B74C-132FA17D8C41}">
      <dsp:nvSpPr>
        <dsp:cNvPr id="0" name=""/>
        <dsp:cNvSpPr/>
      </dsp:nvSpPr>
      <dsp:spPr>
        <a:xfrm>
          <a:off x="1778523" y="1044515"/>
          <a:ext cx="1306516" cy="914519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1823174" y="1089166"/>
        <a:ext cx="1217214" cy="825217"/>
      </dsp:txXfrm>
    </dsp:sp>
    <dsp:sp modelId="{7149FF00-8256-40F1-A2C9-EBA00E6E925C}">
      <dsp:nvSpPr>
        <dsp:cNvPr id="0" name=""/>
        <dsp:cNvSpPr/>
      </dsp:nvSpPr>
      <dsp:spPr>
        <a:xfrm>
          <a:off x="3085039" y="1131735"/>
          <a:ext cx="950235" cy="73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y-MM" sz="1200" kern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စီးပွါးရေး</a:t>
          </a:r>
          <a:endParaRPr lang="en-US" sz="1200" kern="1200" dirty="0">
            <a:solidFill>
              <a:schemeClr val="tx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3085039" y="1131735"/>
        <a:ext cx="950235" cy="739154"/>
      </dsp:txXfrm>
    </dsp:sp>
    <dsp:sp modelId="{79FFFB9B-8CD9-49FC-ABE7-A945BCD03B49}">
      <dsp:nvSpPr>
        <dsp:cNvPr id="0" name=""/>
        <dsp:cNvSpPr/>
      </dsp:nvSpPr>
      <dsp:spPr>
        <a:xfrm>
          <a:off x="2861764" y="2071822"/>
          <a:ext cx="1306516" cy="914519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2906415" y="2116473"/>
        <a:ext cx="1217214" cy="825217"/>
      </dsp:txXfrm>
    </dsp:sp>
    <dsp:sp modelId="{075601DF-DB0C-466F-9DD0-AE86D961939E}">
      <dsp:nvSpPr>
        <dsp:cNvPr id="0" name=""/>
        <dsp:cNvSpPr/>
      </dsp:nvSpPr>
      <dsp:spPr>
        <a:xfrm>
          <a:off x="4156241" y="2148650"/>
          <a:ext cx="1514637" cy="739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y-MM" sz="1200" kern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ပတ်ဝန်းကျင်ရေး</a:t>
          </a:r>
          <a:endParaRPr lang="en-US" sz="1200" kern="1200" dirty="0">
            <a:solidFill>
              <a:schemeClr val="tx1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4156241" y="2148650"/>
        <a:ext cx="1514637" cy="739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F39FB-5B52-4AF3-B9DC-1C711343155E}">
      <dsp:nvSpPr>
        <dsp:cNvPr id="0" name=""/>
        <dsp:cNvSpPr/>
      </dsp:nvSpPr>
      <dsp:spPr>
        <a:xfrm>
          <a:off x="861742" y="415039"/>
          <a:ext cx="3725416" cy="3725416"/>
        </a:xfrm>
        <a:prstGeom prst="blockArc">
          <a:avLst>
            <a:gd name="adj1" fmla="val 12532670"/>
            <a:gd name="adj2" fmla="val 17301041"/>
            <a:gd name="adj3" fmla="val 452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6B7A1-9519-4ACD-B3C7-E4D1A5F679EF}">
      <dsp:nvSpPr>
        <dsp:cNvPr id="0" name=""/>
        <dsp:cNvSpPr/>
      </dsp:nvSpPr>
      <dsp:spPr>
        <a:xfrm>
          <a:off x="591702" y="628971"/>
          <a:ext cx="4987997" cy="3725416"/>
        </a:xfrm>
        <a:prstGeom prst="blockArc">
          <a:avLst>
            <a:gd name="adj1" fmla="val 8969341"/>
            <a:gd name="adj2" fmla="val 12870999"/>
            <a:gd name="adj3" fmla="val 452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BE3EA-3F2A-4C40-B554-7AAA58BAC165}">
      <dsp:nvSpPr>
        <dsp:cNvPr id="0" name=""/>
        <dsp:cNvSpPr/>
      </dsp:nvSpPr>
      <dsp:spPr>
        <a:xfrm>
          <a:off x="794648" y="614879"/>
          <a:ext cx="3725416" cy="3725416"/>
        </a:xfrm>
        <a:prstGeom prst="blockArc">
          <a:avLst>
            <a:gd name="adj1" fmla="val 4214092"/>
            <a:gd name="adj2" fmla="val 9072447"/>
            <a:gd name="adj3" fmla="val 452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56E52-4EFD-486D-96EB-B6E09B463C7B}">
      <dsp:nvSpPr>
        <dsp:cNvPr id="0" name=""/>
        <dsp:cNvSpPr/>
      </dsp:nvSpPr>
      <dsp:spPr>
        <a:xfrm>
          <a:off x="2058951" y="627087"/>
          <a:ext cx="3725416" cy="3725416"/>
        </a:xfrm>
        <a:prstGeom prst="blockArc">
          <a:avLst>
            <a:gd name="adj1" fmla="val 1662700"/>
            <a:gd name="adj2" fmla="val 6652294"/>
            <a:gd name="adj3" fmla="val 452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61AC3-A26E-4128-9AB0-E5A4CDC418F2}">
      <dsp:nvSpPr>
        <dsp:cNvPr id="0" name=""/>
        <dsp:cNvSpPr/>
      </dsp:nvSpPr>
      <dsp:spPr>
        <a:xfrm>
          <a:off x="2113141" y="531097"/>
          <a:ext cx="3725416" cy="3725416"/>
        </a:xfrm>
        <a:prstGeom prst="blockArc">
          <a:avLst>
            <a:gd name="adj1" fmla="val 19413474"/>
            <a:gd name="adj2" fmla="val 1870873"/>
            <a:gd name="adj3" fmla="val 452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26636-3C17-4F78-B401-D29D0C26CA7D}">
      <dsp:nvSpPr>
        <dsp:cNvPr id="0" name=""/>
        <dsp:cNvSpPr/>
      </dsp:nvSpPr>
      <dsp:spPr>
        <a:xfrm>
          <a:off x="2029636" y="407750"/>
          <a:ext cx="3725416" cy="3725416"/>
        </a:xfrm>
        <a:prstGeom prst="blockArc">
          <a:avLst>
            <a:gd name="adj1" fmla="val 15056053"/>
            <a:gd name="adj2" fmla="val 19694814"/>
            <a:gd name="adj3" fmla="val 452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D5D13-06EF-4AC4-827E-C8E070F8F894}">
      <dsp:nvSpPr>
        <dsp:cNvPr id="0" name=""/>
        <dsp:cNvSpPr/>
      </dsp:nvSpPr>
      <dsp:spPr>
        <a:xfrm>
          <a:off x="1870548" y="1463885"/>
          <a:ext cx="2750329" cy="16706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rPr>
            <a:t>ဘက်စုံ အာဟာရဓါတ် စီမံခန့်ခွဲခြင်း၏ အကျိုးကျေးဇူးများ</a:t>
          </a:r>
          <a:endParaRPr lang="en-US" sz="1400" b="1" kern="1200" dirty="0">
            <a:solidFill>
              <a:srgbClr val="FFFF00"/>
            </a:solidFill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2273324" y="1708548"/>
        <a:ext cx="1944777" cy="1181337"/>
      </dsp:txXfrm>
    </dsp:sp>
    <dsp:sp modelId="{07F81724-12CE-4292-AD63-E705A0487555}">
      <dsp:nvSpPr>
        <dsp:cNvPr id="0" name=""/>
        <dsp:cNvSpPr/>
      </dsp:nvSpPr>
      <dsp:spPr>
        <a:xfrm>
          <a:off x="2225635" y="-130379"/>
          <a:ext cx="2144002" cy="13602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ပို၍ကျန်းမာသော မြေဆီလွှာ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ဖြစ်လာနိုင်ခြင်း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2539617" y="68818"/>
        <a:ext cx="1516038" cy="961809"/>
      </dsp:txXfrm>
    </dsp:sp>
    <dsp:sp modelId="{2CC64FB6-F281-4AE6-95DD-4D937B6CC181}">
      <dsp:nvSpPr>
        <dsp:cNvPr id="0" name=""/>
        <dsp:cNvSpPr/>
      </dsp:nvSpPr>
      <dsp:spPr>
        <a:xfrm>
          <a:off x="4402890" y="481225"/>
          <a:ext cx="2075120" cy="1662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အစားအစာ အရည်အသွေးမြင့်မားလာခြင်း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4706784" y="724655"/>
        <a:ext cx="1467332" cy="1175381"/>
      </dsp:txXfrm>
    </dsp:sp>
    <dsp:sp modelId="{A0BAF07D-E6CB-45BE-A2A6-6FCF7936BC20}">
      <dsp:nvSpPr>
        <dsp:cNvPr id="0" name=""/>
        <dsp:cNvSpPr/>
      </dsp:nvSpPr>
      <dsp:spPr>
        <a:xfrm>
          <a:off x="4278156" y="2604644"/>
          <a:ext cx="2510570" cy="14635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သီးနှံများ ရေရှည်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ထုတ်လုပ်နိုင်ခြင်း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4645820" y="2818976"/>
        <a:ext cx="1775242" cy="1034885"/>
      </dsp:txXfrm>
    </dsp:sp>
    <dsp:sp modelId="{CC2771CC-84C2-4F5A-8BAF-903CC23DC1A7}">
      <dsp:nvSpPr>
        <dsp:cNvPr id="0" name=""/>
        <dsp:cNvSpPr/>
      </dsp:nvSpPr>
      <dsp:spPr>
        <a:xfrm>
          <a:off x="1990413" y="3440504"/>
          <a:ext cx="2565219" cy="150086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စိုက်ပျိုးရေး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ထုတ်ကုန်များ တိုးမြှင့် သိုလှောင်နိုင်ခြင်း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2366081" y="3660301"/>
        <a:ext cx="1813883" cy="1061273"/>
      </dsp:txXfrm>
    </dsp:sp>
    <dsp:sp modelId="{2C384A28-28BF-4194-8F76-3799A7B68181}">
      <dsp:nvSpPr>
        <dsp:cNvPr id="0" name=""/>
        <dsp:cNvSpPr/>
      </dsp:nvSpPr>
      <dsp:spPr>
        <a:xfrm>
          <a:off x="0" y="2769733"/>
          <a:ext cx="2123665" cy="11694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သီးနှံများ လျော့ချ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စိုက်ပျိုးနိုင်ခြင်း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311004" y="2940997"/>
        <a:ext cx="1501657" cy="826936"/>
      </dsp:txXfrm>
    </dsp:sp>
    <dsp:sp modelId="{8A7AEF0E-5BDF-4D6A-A223-5167126E9E5A}">
      <dsp:nvSpPr>
        <dsp:cNvPr id="0" name=""/>
        <dsp:cNvSpPr/>
      </dsp:nvSpPr>
      <dsp:spPr>
        <a:xfrm>
          <a:off x="76727" y="724124"/>
          <a:ext cx="2107012" cy="134874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ဖန်လုံအိမ်ဓါတ်ငွေ့များလျော့ချ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200" kern="1200" dirty="0">
              <a:latin typeface="Pyidaungsu" panose="020B0502040204020203" pitchFamily="34" charset="0"/>
              <a:cs typeface="Pyidaungsu" panose="020B0502040204020203" pitchFamily="34" charset="0"/>
            </a:rPr>
            <a:t>ထုတ်လုပ်နိုင်ခြင်း</a:t>
          </a:r>
          <a:endParaRPr lang="en-US" sz="1200" kern="1200" dirty="0">
            <a:latin typeface="Pyidaungsu" panose="020B0502040204020203" pitchFamily="34" charset="0"/>
            <a:cs typeface="Pyidaungsu" panose="020B0502040204020203" pitchFamily="34" charset="0"/>
          </a:endParaRPr>
        </a:p>
      </dsp:txBody>
      <dsp:txXfrm>
        <a:off x="385292" y="921643"/>
        <a:ext cx="1489882" cy="953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0.24108</cdr:x>
      <cdr:y>0.87236</cdr:y>
    </cdr:from>
    <cdr:to>
      <cdr:x>0.44108</cdr:x>
      <cdr:y>0.94875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198773" y="3821499"/>
          <a:ext cx="1824073" cy="3346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Lowland</a:t>
          </a:r>
        </a:p>
      </cdr:txBody>
    </cdr:sp>
  </cdr:relSizeAnchor>
  <cdr:relSizeAnchor xmlns:cdr="http://schemas.openxmlformats.org/drawingml/2006/chartDrawing">
    <cdr:from>
      <cdr:x>0.55902</cdr:x>
      <cdr:y>0.86814</cdr:y>
    </cdr:from>
    <cdr:to>
      <cdr:x>0.75902</cdr:x>
      <cdr:y>0.96999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098465" y="3803003"/>
          <a:ext cx="1824073" cy="446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Dryland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0.5096</cdr:x>
      <cdr:y>0.45211</cdr:y>
    </cdr:from>
    <cdr:to>
      <cdr:x>0.6073</cdr:x>
      <cdr:y>0.54789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96882" y="1364251"/>
          <a:ext cx="402016" cy="28901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low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0.36076</cdr:x>
      <cdr:y>0.17869</cdr:y>
    </cdr:from>
    <cdr:to>
      <cdr:x>0.4756</cdr:x>
      <cdr:y>0.28798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9392" y="490178"/>
          <a:ext cx="525070" cy="299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5%</a:t>
          </a:r>
        </a:p>
      </cdr:txBody>
    </cdr:sp>
  </cdr:relSizeAnchor>
  <cdr:relSizeAnchor xmlns:cdr="http://schemas.openxmlformats.org/drawingml/2006/chartDrawing">
    <cdr:from>
      <cdr:x>0.32708</cdr:x>
      <cdr:y>0.05597</cdr:y>
    </cdr:from>
    <cdr:to>
      <cdr:x>0.44192</cdr:x>
      <cdr:y>0.17856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9" y="153527"/>
          <a:ext cx="525070" cy="3363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3%</a:t>
          </a:r>
        </a:p>
      </cdr:txBody>
    </cdr:sp>
  </cdr:relSizeAnchor>
  <cdr:relSizeAnchor xmlns:cdr="http://schemas.openxmlformats.org/drawingml/2006/chartDrawing">
    <cdr:from>
      <cdr:x>0.26368</cdr:x>
      <cdr:y>0.58066</cdr:y>
    </cdr:from>
    <cdr:to>
      <cdr:x>0.41818</cdr:x>
      <cdr:y>0.69811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05546" y="1592867"/>
          <a:ext cx="706382" cy="3221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92%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0.43023</cdr:x>
      <cdr:y>0.55882</cdr:y>
    </cdr:from>
    <cdr:to>
      <cdr:x>0.55491</cdr:x>
      <cdr:y>0.68869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3" y="1532966"/>
          <a:ext cx="570016" cy="3562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62%</a:t>
          </a:r>
        </a:p>
      </cdr:txBody>
    </cdr:sp>
  </cdr:relSizeAnchor>
  <cdr:relSizeAnchor xmlns:cdr="http://schemas.openxmlformats.org/drawingml/2006/chartDrawing">
    <cdr:from>
      <cdr:x>0.17792</cdr:x>
      <cdr:y>0.30901</cdr:y>
    </cdr:from>
    <cdr:to>
      <cdr:x>0.3026</cdr:x>
      <cdr:y>0.43888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13459" y="847664"/>
          <a:ext cx="570016" cy="3562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027" y="0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/>
          <a:lstStyle>
            <a:lvl1pPr algn="r">
              <a:defRPr sz="1200"/>
            </a:lvl1pPr>
          </a:lstStyle>
          <a:p>
            <a:fld id="{EAE91ED4-6D81-4B94-8808-5FF9E5FFEA63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94" tIns="44897" rIns="89794" bIns="448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974" y="4749503"/>
            <a:ext cx="5389815" cy="3886717"/>
          </a:xfrm>
          <a:prstGeom prst="rect">
            <a:avLst/>
          </a:prstGeom>
        </p:spPr>
        <p:txBody>
          <a:bodyPr vert="horz" lIns="89794" tIns="44897" rIns="89794" bIns="4489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5515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027" y="9375515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 anchor="b"/>
          <a:lstStyle>
            <a:lvl1pPr algn="r">
              <a:defRPr sz="1200"/>
            </a:lvl1pPr>
          </a:lstStyle>
          <a:p>
            <a:fld id="{1F2582BF-B699-405D-BC99-C9219267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582BF-B699-405D-BC99-C921926726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4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lowland and dryland observed low to medium levels of CEC but more dryland showed more medium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6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lowland and dryland observed very low to optimum levels </a:t>
            </a:r>
            <a:r>
              <a:rPr lang="en-US" sz="1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more lowland showed</a:t>
            </a:r>
            <a:r>
              <a:rPr lang="en-US" sz="1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very low level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26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lowland observed low level of 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whereas that of dryland range from low to medium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13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lowland observed low to medium level of K</a:t>
            </a:r>
          </a:p>
          <a:p>
            <a:pPr>
              <a:lnSpc>
                <a:spcPct val="150000"/>
              </a:lnSpc>
            </a:pP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whereas</a:t>
            </a:r>
            <a:r>
              <a:rPr lang="en-US" b="1" baseline="0" dirty="0"/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of dryland range from low to high level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amount of K absorbed by rice to stabilize yield is much higher than phosphorus or even nitrogen (Das et al., 2019).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3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According SQI, available</a:t>
            </a:r>
            <a:r>
              <a:rPr lang="en-US" sz="1200" b="1" baseline="0" dirty="0"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level showed from medium to high</a:t>
            </a:r>
            <a:r>
              <a:rPr lang="en-US" sz="1200" b="1" baseline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 both soils 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Whereas 5% of lowland observed </a:t>
            </a:r>
            <a:r>
              <a:rPr lang="en-US" sz="1200" b="1">
                <a:latin typeface="Times New Roman" panose="02020603050405020304" pitchFamily="18" charset="0"/>
                <a:ea typeface="Calibri" panose="020F0502020204030204" pitchFamily="34" charset="0"/>
              </a:rPr>
              <a:t>low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64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9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study area of 60 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2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sample collected 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28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37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categorized by</a:t>
            </a:r>
            <a:r>
              <a:rPr lang="en-US" baseline="0" dirty="0"/>
              <a:t> these SQI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categorized by</a:t>
            </a:r>
            <a:r>
              <a:rPr lang="en-US" baseline="0" dirty="0"/>
              <a:t> these SQI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1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BD, EC, CEC, avail P and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Exch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K ,Ca,</a:t>
            </a:r>
            <a:r>
              <a:rPr lang="en-US" sz="1200" b="1" baseline="0" dirty="0">
                <a:latin typeface="Times New Roman" panose="02020603050405020304" pitchFamily="18" charset="0"/>
                <a:ea typeface="Calibri" panose="020F0502020204030204" pitchFamily="34" charset="0"/>
              </a:rPr>
              <a:t> Mg, Na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were statistically differences at 1% level</a:t>
            </a:r>
          </a:p>
          <a:p>
            <a:endParaRPr lang="en-US" sz="1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SOM was statistically differences at 5% level between lowland and dryland 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1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Sandy loam texture was dominated in both lowland and dryland.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Medium texture (sandy clay loam) was significantly found in lowland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It was the main characteristic resulted by lowland farming</a:t>
            </a: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5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According SQI, soil pH level showed from slightly acidic to moderately alkaline condition in both soils 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Whereas 2% of dryland was observed moderately acidic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7BFE-A06D-4F91-A3C2-0C88695560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6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A72A-CC72-42E2-9AA6-DB8448B6B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4B5EC-FB12-455E-AF8D-7C174487C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A9925-CF5D-43EA-A57A-7736867D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329BE-932E-4270-BDDC-9B2FCA18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E2CC-3E99-4E13-B854-881FA51C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2EF8-F06A-4B3B-BB75-5873BBF3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185D1-F131-4F19-BE7C-1EB9175C9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398F1-AE1A-4709-A036-4DAC834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01D6-296E-407A-BB40-F59E1BE0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E0F23-BC15-4387-B892-B2D95149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0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2DCB7E-15FF-4C8F-8193-115DEC535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CE3DB-1162-412C-8324-BFCCCAFD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8A0D3-7370-44A0-A46D-E7F6BBC6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A157D-1F48-45BC-AD06-17FEF460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82E7A-EFEE-40A8-8703-FD2DBAD9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4D27-5928-4D67-B873-4CDEF264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FEFAC-705D-4EA2-8EEB-1D0D2F44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A2B6C-67F7-41BC-B1F8-932EE2FA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BF31-A3DC-4652-8A4F-6C134D55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99C2E-4C61-4D84-A443-389FB53E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8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C6CDA-C999-44F4-A87B-6112B373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3FEF0-79EB-4EEE-A3A9-26FC0D53F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E022C-7084-4B0F-A58E-79532CF0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86331-528E-481E-9EB9-0DB13E53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B975-429B-4B08-A2CA-014E6B71B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7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69064-8DF0-4C97-A4EF-97E0560D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E971F-5BF4-4C2E-8430-58257F0A3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46374-F32C-4FE3-9755-C17495621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3508F-A3D9-47F5-ACB9-2A44A8B0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A3EE0-6FDB-485E-BF56-5B63B298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C0946-54A5-4FB2-A5AE-E2DD53AF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4A527-435B-4AEA-B561-91913B1F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1EA06-960A-479D-9C5E-9C9D30D99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E5A70-4AD4-43AE-A22C-8D40C7B24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21D4C-B619-4C05-8CCD-73F335CED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666296-0F7A-497E-9990-F9925B44C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7ED1B9-3D23-4478-9278-AF89E78E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6511F0-1725-4EE8-B00E-D2A8ACB3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B9F055-F5B7-4E1E-B0CB-326C610F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8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C0E1-4425-4152-B09F-7A710E31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3E36A-E029-4C2D-9C41-8D8B4BDD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D3E4D-E3C0-47C8-9CBB-EE2E0F3D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91A62-0123-4377-AABC-5C3C84B3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74CF0-52D9-4C33-925A-A8A4B22E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B2B06-5052-4E4C-A652-2C4A32A6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1259B-7646-402C-8D53-AD4F4690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17A0-6191-4C51-B22E-7B63A6A5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4CBC4-93D1-40E3-82E4-E3024179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6EE83-8C62-4376-941D-3BA48371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82137-2BD4-4ECB-9D16-23C29C6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B5895-CBE7-4730-B50A-60D07803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5631A-D7C5-4180-915C-4C1ED098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CF6D-8129-4990-9B15-93A26BBE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A22AB-DD69-4D7F-A625-5EAF211AF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31A4E-BDBC-45BA-B820-F85B327E1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67ED1-4AEF-47D5-B332-02074F61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C91C5-ED7C-4AE2-924F-F14440D6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56268-BD92-423C-B86B-212704B4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1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55EE2-43CD-4347-9EE9-231BEFE1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1B93B-5411-46ED-849C-FD7F92E18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CCF4-1B2F-4703-8842-35489839F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7A5CD-5FBF-4A0E-B149-8085DEB4C2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8325E-3C4B-4DAB-8EF4-209471EAD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D8FAA-96AB-4882-B9A9-4A8C55E5D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55401A-8FFA-437B-87B7-907813FC7965}"/>
              </a:ext>
            </a:extLst>
          </p:cNvPr>
          <p:cNvSpPr/>
          <p:nvPr userDrawn="1"/>
        </p:nvSpPr>
        <p:spPr>
          <a:xfrm>
            <a:off x="8605520" y="4561840"/>
            <a:ext cx="502920" cy="502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C83EC78-1163-483F-852C-45A44B507EE3}" type="slidenum">
              <a:rPr lang="en-US" sz="1000" b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pPr/>
              <a:t>‹#›</a:t>
            </a:fld>
            <a:endParaRPr lang="en-US" sz="1000" b="1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564" y="208084"/>
            <a:ext cx="6616801" cy="1218343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မွေးမြူရေးနှင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ဆည်မြောင်းဝန်ကြီးဌာန</a:t>
            </a:r>
            <a:b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ရေဆင်းစိုက်ပျိုးရေးတက္ကသိုလ်</a:t>
            </a:r>
            <a:endParaRPr lang="en-US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8A5C2-FC85-BE79-3C08-33E3FD804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" y="192857"/>
            <a:ext cx="913747" cy="914400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B2C8A-798F-4454-AB92-9600EF432763}"/>
              </a:ext>
            </a:extLst>
          </p:cNvPr>
          <p:cNvSpPr txBox="1"/>
          <p:nvPr/>
        </p:nvSpPr>
        <p:spPr>
          <a:xfrm>
            <a:off x="1180454" y="1859157"/>
            <a:ext cx="62750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သီးနှံစိုက်ပျိုးထုတ်လုပ်ရေးအတွက် ဘက်စုံ အာဟာရဓါတ် စီမံခန့်ခွဲခြင်း</a:t>
            </a:r>
            <a:endParaRPr lang="en-GB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97777-9B00-483F-A6EF-5BE5EACF628F}"/>
              </a:ext>
            </a:extLst>
          </p:cNvPr>
          <p:cNvSpPr txBox="1"/>
          <p:nvPr/>
        </p:nvSpPr>
        <p:spPr>
          <a:xfrm>
            <a:off x="3264866" y="3362400"/>
            <a:ext cx="2973374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ဒေ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က်တာယင်းမာစိုး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တွဲဖက်ပါမောက္ခ</a:t>
            </a:r>
          </a:p>
          <a:p>
            <a:pPr algn="ctr">
              <a:lnSpc>
                <a:spcPct val="15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ဆီလွှာနှင့်ရေသိပ္ပံပညာဌာန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B1EB5-A941-4E53-A6A0-DC7DE62451EF}"/>
              </a:ext>
            </a:extLst>
          </p:cNvPr>
          <p:cNvSpPr txBox="1"/>
          <p:nvPr/>
        </p:nvSpPr>
        <p:spPr>
          <a:xfrm>
            <a:off x="95815" y="4692546"/>
            <a:ext cx="3514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၂၀၂၄ </a:t>
            </a:r>
            <a:r>
              <a:rPr lang="en-US" sz="1600" dirty="0" err="1"/>
              <a:t>ခုနှစ</a:t>
            </a:r>
            <a:r>
              <a:rPr lang="en-US" sz="1600" dirty="0"/>
              <a:t>်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၊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စက်တင်ဘာ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လ၊ (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၇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F5CAC-464C-4488-B598-FB97803052B5}"/>
              </a:ext>
            </a:extLst>
          </p:cNvPr>
          <p:cNvSpPr/>
          <p:nvPr/>
        </p:nvSpPr>
        <p:spPr>
          <a:xfrm>
            <a:off x="8244590" y="4397299"/>
            <a:ext cx="899410" cy="746201"/>
          </a:xfrm>
          <a:prstGeom prst="rect">
            <a:avLst/>
          </a:prstGeom>
          <a:solidFill>
            <a:srgbClr val="000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စနေနေ</a:t>
            </a:r>
            <a:r>
              <a:rPr lang="en-US" dirty="0">
                <a:solidFill>
                  <a:srgbClr val="FFFF00"/>
                </a:solidFill>
              </a:rPr>
              <a:t>့</a:t>
            </a:r>
          </a:p>
        </p:txBody>
      </p:sp>
      <p:pic>
        <p:nvPicPr>
          <p:cNvPr id="4" name="Picture 2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010" y="0"/>
            <a:ext cx="81057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07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59103064"/>
              </p:ext>
            </p:extLst>
          </p:nvPr>
        </p:nvGraphicFramePr>
        <p:xfrm>
          <a:off x="879764" y="238991"/>
          <a:ext cx="6788727" cy="4810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81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8" y="2926269"/>
            <a:ext cx="4235161" cy="2217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217242" y="0"/>
            <a:ext cx="8926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မှန်လေးမှန်ဖြင့် လယ်ယာစိုက်ပျိုးခြင်းအတွက် ဘာတွေလုပ်ဆောင်ရမလဲ</a:t>
            </a:r>
          </a:p>
          <a:p>
            <a:pPr>
              <a:lnSpc>
                <a:spcPct val="20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	အဆင့် ၁- ကနဉီး လယ်/ယာသတင်းအချက်အလက်ကောက်ယူခြင်း</a:t>
            </a:r>
          </a:p>
          <a:p>
            <a:pPr marL="739775" indent="-739775">
              <a:lnSpc>
                <a:spcPct val="20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	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a:t>
            </a:r>
          </a:p>
          <a:p>
            <a:pPr marL="685800" indent="-685800">
              <a:lnSpc>
                <a:spcPct val="20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	အဆင့် ၃-ထုတ်လုပ်ခြင်းဆိုင်ရာ သတင်းအချက်အလက်များ စုဆောင်းခြင်းနှင့် မှတ်တမ်းတင်ခြင်း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269"/>
            <a:ext cx="4235161" cy="2217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82" y="2926268"/>
            <a:ext cx="4235161" cy="22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5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14" y="2797733"/>
            <a:ext cx="3353886" cy="187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053"/>
            <a:ext cx="3372000" cy="188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86074" y="77642"/>
            <a:ext cx="795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အဆင့် ၁- ကနဉီး လယ်/ယာသတင်းအချက်အလက်ကောက်ယူခြင်း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  <a:endParaRPr lang="my-MM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192" y="602332"/>
            <a:ext cx="8269186" cy="305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က) လယ်/ယာ အရွယ်အစား၊ တည်နေရာ၊ မြေအမျိုးအစား၊ မြေမျက်နှာသွင်ပြင် စသည့် သတင်းအချက်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အလက်များ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ခ) ယခင်နှစ်များက စိုက်ခဲ့သော သီးနှံများ၊ အရည်အသွေးနှင့်  အထွက်နှုန်း၊ အသုံးပြုခဲ့သော မြေဩဇာ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အမျိုးအစားများ၊နှုန်းထား၊ အချိန် နှင့် နေရာ စသည့် သတင်းအချက်အလက်များ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ဂ) လုပ်ဆောင်စတင်မည့် ကွင်းမြေပုံ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ဃ) မကြာသေးမီက မြေဆီလွှာ ဓါတ်ခွဲစမ်းသပ် စစ်ဆေးထားသည့်ရလဒ်များ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င)  သဘာဝမြေဩဇာအတွက် ဓါတ်ခွဲစမ်းသပ် စစ်ဆေးထားသည့်ရလဒ်များ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စ) သီးနှံတစ်ခုချင်းစီ၏ အာဟာရလိုအပ်ချက်များ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58" y="3400425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9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55" y="0"/>
            <a:ext cx="8635588" cy="1031668"/>
          </a:xfrm>
        </p:spPr>
        <p:txBody>
          <a:bodyPr>
            <a:noAutofit/>
          </a:bodyPr>
          <a:lstStyle/>
          <a:p>
            <a:pPr marL="739775" indent="-739775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55"/>
          <a:stretch/>
        </p:blipFill>
        <p:spPr>
          <a:xfrm>
            <a:off x="0" y="1031668"/>
            <a:ext cx="4459266" cy="4111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722914"/>
            <a:ext cx="1055914" cy="1034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54021" y="1031668"/>
            <a:ext cx="4419600" cy="338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ပတ်ဝန်းကျင်ရေး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မြေဆီလွှာအရည်အသွေး တိုးတက်စေရန်နှင့် ရေရှည် တည်မြဲရန်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 ဂေဟစနစ်အတွင်း အာဟာရ အဆင့်အတန်း ထိန်းသိမ်းရန်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တောရိုင်းတိရစ္ဆာန်များနေထိုင်ရာပတ်ဝန်းကျင်ကို စောင့်ရှောက်ရန်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4364" y="1174173"/>
            <a:ext cx="2243200" cy="2162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55" y="0"/>
            <a:ext cx="8635588" cy="1031668"/>
          </a:xfrm>
        </p:spPr>
        <p:txBody>
          <a:bodyPr>
            <a:noAutofit/>
          </a:bodyPr>
          <a:lstStyle/>
          <a:p>
            <a:pPr marL="739775" indent="-739775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55"/>
          <a:stretch/>
        </p:blipFill>
        <p:spPr>
          <a:xfrm>
            <a:off x="0" y="1031668"/>
            <a:ext cx="4459266" cy="4111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722914"/>
            <a:ext cx="1055914" cy="1034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84914" y="1031668"/>
            <a:ext cx="43401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လူမှုရေး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အာဟာရပြည့်ဝပြီး အများ တတ်နိုင်/ဝယ်စားနိုင်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သော သီးနှံ အမြောက်အမြား ထုတ်လုပ်ရန်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ခိုင်မာတဲ့ပရဟိတလူမှုအဖွဲ့အစည်းများကို ထောက်ခံ အားပေးသော စီမံကိန်းများ ထောက်ပံ့ရန်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ကမ္ဘာ့အစားအစာ လိုအပ်ချက်များနဲ့ ကိုက်ညီအောင် ကူညီရန်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စိုက်ပျိုးရေးလုပ်ငန်း၊ ၎င်းနှင့် ဆက်စပ်ရာ စက်မှု လုပ်ငန်းများတွင် တာဝန်ထမ်းဆောင်မည့် အလုပ် သမားများ ဖြည့်ဆည်းပေးရန်</a:t>
            </a:r>
            <a:endParaRPr lang="en-US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58636" y="1163783"/>
            <a:ext cx="2243200" cy="2162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8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55" y="0"/>
            <a:ext cx="8635588" cy="1031668"/>
          </a:xfrm>
        </p:spPr>
        <p:txBody>
          <a:bodyPr>
            <a:noAutofit/>
          </a:bodyPr>
          <a:lstStyle/>
          <a:p>
            <a:pPr marL="739775" indent="-739775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55"/>
          <a:stretch/>
        </p:blipFill>
        <p:spPr>
          <a:xfrm>
            <a:off x="0" y="1031668"/>
            <a:ext cx="4459266" cy="4111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722914"/>
            <a:ext cx="1055914" cy="1034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54021" y="1031668"/>
            <a:ext cx="4454897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စီးပွါးရေး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လယ်ယာလုပ်ငန်းများ ရေရှည် လုပ်ဆောင်ရန် အကျိုးအမြတ် ရရှိစေရန်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ဘဝရဲ့ အရည်အသွေးဖော်ဆောင်ရန်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မြေဩဇာသုံးစွဲခြင်းအပေါ် ငွေကြေးရရှိအောင် ကြံဆောင်ရန် 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55914" y="2763981"/>
            <a:ext cx="2243200" cy="2162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612101" y="15296"/>
            <a:ext cx="795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အဆင့် ၃-ထုတ်လုပ်ခြင်းဆိုင်ရာ သတင်းအချက်အလက်များ စုဆောင်းခြင်းနှင့် မှတ်တမ်းတင်ခြင်း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638" y="536392"/>
            <a:ext cx="8385464" cy="4310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က) သက်ဆိုင်ရာ နေရာဒေသများနှင့် လတ္တီကျူ၊လောင်ဂျီကျူ များနေရာချထားခြင်း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ခ) စနစ်ကို ဖော်ဆောင်မည့် အချက်အလက် ကိုးကားခြင်း 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457200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-ဥပမာ မိရိုးဖလားနည်းဖြင့်  အာဟာရဖြည့်ခြင်း/ ခတ်နှင့်အညီ အဆင့်မြင့် ‌ရေ+မြေဩဇာ ထည့်သွင်းနည်းဖော်ဆောင်ခြင်း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ဂ)ယခင်စိုက်ပျိုးခဲ့သော သီးနှံစိုက်စနစ်များအခြေခံခြင်း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ဃ) မိမိအရပ်ဒေသကို အခြေခံသော ထူးခြားသည့် သီးနှံအထွက်နှုန်းများ၊ ၎င်းသီးနှံ၏ အရည်အသွေးများ၊ မျိုးများမှတ်တမ်းအရ မြေပုံဆွဲမှတ်တမ်းတင်ကာ ဖြစ်နိုင်သည့် အထွက်နှင့် အရည်အသွေးကို ခန့်မှန်းတွက်ချက်ခြင်း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င) မြေပြင်အနိမ့်အမြင့်နှင့် ရေထုတ်နိုင်သည့် မြေပြင်လက္ခဏာများ ထည့်သွင်းစဉ်စားခြင်း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9"/>
          <a:stretch/>
        </p:blipFill>
        <p:spPr>
          <a:xfrm>
            <a:off x="0" y="3907899"/>
            <a:ext cx="2705100" cy="1215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9"/>
          <a:stretch/>
        </p:blipFill>
        <p:spPr>
          <a:xfrm>
            <a:off x="2705099" y="3907899"/>
            <a:ext cx="2705100" cy="1215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9"/>
          <a:stretch/>
        </p:blipFill>
        <p:spPr>
          <a:xfrm>
            <a:off x="5410199" y="3907899"/>
            <a:ext cx="2705100" cy="1215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5" t="27889"/>
          <a:stretch/>
        </p:blipFill>
        <p:spPr>
          <a:xfrm>
            <a:off x="8073736" y="3917373"/>
            <a:ext cx="1070264" cy="12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" y="2852428"/>
            <a:ext cx="3516440" cy="190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75" y="1736203"/>
            <a:ext cx="2924225" cy="256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-135083" y="84317"/>
            <a:ext cx="8136081" cy="337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စ)နောက်ဆုံးတိုင်းတာထားသည့် မြေဆီလွှာဓါတ်ခွဲစမ်းသပ်အဖြေကို အသုံးချခြင်း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ဆ)သဘာဝမြေဩဇာများကိုလည်း ဓါတ်ခွဲစမ်းသပ်စစ်ဆေးကာ အဆိပ်အတောက်၊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ပို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း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မွှားကင်းစင်ရေး၊ ပတ်ဝန်းကျင်သန့်ရှင်းရေး ရှေးရှုရန် ဆောင်ရွက်ခြင်း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ဇ) လက်ရှိကျင့်သုံးသော အကောင်းဆုံး စီမံခန့်ခွဲမှု နည်းလမ်းများမှ ပို၍တိုးတက်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ကောင်းမွန်သော နည်းလမ်းများ ရှာဖွေဖော်ဆောင်ခြင်း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ည) သီးနှံအထွက်နှန်းအရ အာဟာရလိုအပ်ချက်များ ထည့်သွင်းဖော်ဆောင်ရန်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457200" indent="-6985" algn="just">
              <a:lnSpc>
                <a:spcPct val="150000"/>
              </a:lnSpc>
              <a:spcAft>
                <a:spcPts val="800"/>
              </a:spcAft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ဈ) အာဟာရထည့်သွင်းခြင်း အစီအစဉ်များ နေရာချထားရန်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69" y="3375746"/>
            <a:ext cx="3104947" cy="167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891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90" y="2612145"/>
            <a:ext cx="2654363" cy="163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56" y="2931104"/>
            <a:ext cx="3196585" cy="213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4549"/>
            <a:ext cx="3495675" cy="191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0163" y="207818"/>
            <a:ext cx="865562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ယခု မှန်လေးမှန် စီမံခန့်ခွဲမှု နည်းပညာကို ဖော်ထုတ်ခဲ့သည့် အဖွဲ့အစည်းက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မြေဩဇာဌာန၊ သဘာဝအရင်းအမြစ်များ ထိန်းသိမ်းကာကွယ်ရေး လုပ်ငန်း၊ အပြည်ပြည်ဆိုင်ရာ မြေဩဇာအဖွဲ့အစည်းနှင့် အိုင်အိုးဝါးပြည်နယ် တက္ကသိုလ်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ဖြစ်ပါသည်။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လက်ရှိ လုပ်ဆောင်နေမှုများ၏ အောင်မြင်မှု၊ ကျရှုံးမှုအပေါ် အခြေခံ၍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မှန်၅ မှန်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အဖြစ် ဖော်ဆောင်ရန်  အဆိုပြုနေသည်။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ထပ်တိုး မှန် တစ်ခုက-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မှန်ကန်သော သွင်းရေစီမံခန့်ခွဲခြင်းဖြင့် အာဟာရမျှတစွာ ရရှိရေးစနစ်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ဖော်ဆောင်ခြင်း 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-အာဟာရဓါတ်များသည် ရေသွင်းရေထုတ်နည်းစနစ်အပေါ်အခြေခံ၍ဆုံးရှုံးခြင်းများ၊ အပင်အသုံးချ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နိုင်စွမ်း ကွာခြားချက်များ ဖြစ်ပေါ်စေသည်။</a:t>
            </a:r>
          </a:p>
        </p:txBody>
      </p:sp>
    </p:spTree>
    <p:extLst>
      <p:ext uri="{BB962C8B-B14F-4D97-AF65-F5344CB8AC3E}">
        <p14:creationId xmlns:p14="http://schemas.microsoft.com/office/powerpoint/2010/main" val="1971979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5573" y="488731"/>
            <a:ext cx="7512269" cy="14188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my-MM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တိကျ</a:t>
            </a:r>
            <a:r>
              <a:rPr lang="en-US" sz="165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သော</a:t>
            </a:r>
            <a:r>
              <a:rPr lang="my-MM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စိုက်ပျိုးရေးဆီ</a:t>
            </a:r>
            <a:r>
              <a:rPr lang="en-US" sz="165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မျှော်မှန်း၍</a:t>
            </a:r>
          </a:p>
          <a:p>
            <a:pPr algn="ctr">
              <a:lnSpc>
                <a:spcPct val="150000"/>
              </a:lnSpc>
            </a:pPr>
            <a:r>
              <a:rPr lang="en-US" sz="165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နေပြည်တော်အတွင်းရှိ</a:t>
            </a:r>
            <a:r>
              <a:rPr lang="en-US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ရွေးချယ်ထားသောနယ်မြေမှ </a:t>
            </a:r>
            <a:r>
              <a:rPr lang="en-US" sz="165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မတူညီသောစိုက်ပျိုးမြေများ</a:t>
            </a:r>
            <a:r>
              <a:rPr lang="en-US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165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5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ာဂုဏ်သတ္တိများအား</a:t>
            </a:r>
            <a:r>
              <a:rPr lang="en-US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5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ဒစ်ဂျစ်တယ်မြေပုံရေးဆွဲခြင်း </a:t>
            </a:r>
            <a:endParaRPr lang="en-US" sz="165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32842" y="2885090"/>
            <a:ext cx="3917731" cy="1584435"/>
          </a:xfrm>
          <a:prstGeom prst="roundRect">
            <a:avLst/>
          </a:prstGeom>
          <a:solidFill>
            <a:srgbClr val="92D050"/>
          </a:solidFill>
          <a:ln>
            <a:solidFill>
              <a:srgbClr val="17E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မမျိုးသန္တာခိုင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P.Ac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– 15</a:t>
            </a:r>
          </a:p>
          <a:p>
            <a:pPr algn="ctr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ပါရဂူကျောင်းသူ</a:t>
            </a:r>
            <a:endParaRPr lang="en-US" sz="15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ာနှင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ရေသိပ္ပံပညာဌာန</a:t>
            </a:r>
            <a:endParaRPr lang="en-US" sz="15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117394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3867282" y="141625"/>
            <a:ext cx="991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နိဒါန်း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235503" y="367485"/>
            <a:ext cx="825463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ကမ္ဘာတဝှမ်း တိုးတက်လာသော လူဉီးရေနှင့်အတူ အစားအစာ လိုအပ်ချက်က မြင့်မားလာပါသည်။ တိုး၍လိုအပ်လာသော သီးနှံများ ထုတ်လုပ်ရာတွင် ဂေဟစနစ်နှင့် လိုက်လျောညီထွေ ဖြစ်တဲ့ စိုက်ပျိုးထုတ်လုပ်ရေးလုပ်ငန်းများ ဖွံဖြိုးတိုးတက်ပါမှ ၎င်းလုပ်ငန်းလုပ်ကိုင်သူရော စားသုံးသူရော ရေရှည်တည်မြဲနေမည် ဖြစ်သည်။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ရေရှည်တည်မြဲသော စိုက်ပျိုးသီးနှံထုတ်လုပ်ရန် ဘက်စုံအာဟာရစီမံခန့်ခွဲမှုက အရေးပါလာသည်။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ဘက်စုံအာဟာရစီမံခန့်ခွဲမှုသည် ရနိုင်သည့် အရင်းအမြစ်ပေါ် အမျိုးမျိုးတိုင်းတာကာ အကျိုးရှိအောင် အသုံးချခြင်း၊ အပင်လုပ်ဆောင်နိုင်မှု မြင့်မားအောင် ဆောင်ရွက်ခြင်း၊ မိမိနေထိုင်ရာပတ်ဝန်းကျင်ကို စောင့်ရှောက်ကာကွယ်ခြင်းတို့ဖြင့် ဘဝနေထိုင်မှု အရည်အသွေးများ မကျသွားအောင် လုပ်ကိုင်ဆောင်ရွက်ခြင်း ဖြစ်သည်။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လေ့လာတွေ့ရှိချက်များအရ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ဘက်စုံအာဟာရစီမံခန့်ခွဲမှုစနစ်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လုပ်ကိုင် အသုံးပြုခြင်းကြောင့် ကမ္ဘာတစ်ဝှမ်းတွင် သီးနှံထုတ်လုပ်မှု ၈ ရာခိုင်နှုန်းမှ ၁၅၀ ရာခိုင်နှုန်းထိ တိုးတက်လာပါသည်။ တစ်ဖက်တွင်လည်း မြေဆီလွှာကျန်းမာကြံ့ခိုင်လာပြီး သီးနှံ၊အစေ့အဆန်များ၏ အရည်အသွေး၊ တောင်သူလယ်သမားတို့၏ ဝင်ငွေသည်လည်း မြင့်မားလာကြောင်း သိရသည်။</a:t>
            </a:r>
            <a:endParaRPr lang="my-MM" sz="1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3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95704" y="780392"/>
            <a:ext cx="3468413" cy="57544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သုတေသန</a:t>
            </a:r>
            <a:r>
              <a:rPr lang="en-US" sz="1650" b="1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ရည်ရွယ်ချက</a:t>
            </a:r>
            <a:r>
              <a:rPr lang="en-US" sz="1650" b="1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95704" y="1828800"/>
            <a:ext cx="6952593" cy="906518"/>
          </a:xfrm>
          <a:prstGeom prst="roundRect">
            <a:avLst/>
          </a:prstGeom>
          <a:solidFill>
            <a:srgbClr val="92D050"/>
          </a:solidFill>
          <a:ln>
            <a:solidFill>
              <a:srgbClr val="17E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my-MM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ရွေးချယ်ထား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သော</a:t>
            </a:r>
            <a:r>
              <a:rPr lang="my-MM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 (ကင်းမွန်တန်း တိုက်နယ်ကျေးရွာ၊ တပ်ကုန်း၊ နေပြည်တော် ကောင်စီနယ်မြေ)မှ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မတူညီသော</a:t>
            </a:r>
            <a:r>
              <a:rPr lang="my-MM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မြေများ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my-MM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မြေဆီ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လွှ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ာဂုဏ်သတ္တိများကို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အခြေခံ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my-MM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ဒီဂျစ်တယ်မြေပုံ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ရေးဆွဲရန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my-MM" sz="15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105349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95704" y="780392"/>
            <a:ext cx="3468413" cy="57544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သုတေသန</a:t>
            </a:r>
            <a:r>
              <a:rPr lang="en-US" sz="1650" b="1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ဆောင်ရွက်ချက်များ</a:t>
            </a:r>
            <a:endParaRPr lang="en-US" sz="1650" b="1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95704" y="1749973"/>
            <a:ext cx="6952593" cy="2215055"/>
          </a:xfrm>
          <a:prstGeom prst="roundRect">
            <a:avLst/>
          </a:prstGeom>
          <a:solidFill>
            <a:srgbClr val="92D050"/>
          </a:solidFill>
          <a:ln>
            <a:solidFill>
              <a:srgbClr val="17E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ကနဦးစစ်တမ်းကောက်ယူခြင်း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	-  ၂၀၂၃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ဇန်နဝါရီလ</a:t>
            </a:r>
            <a:endParaRPr lang="en-US" sz="15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စစ်တမ်းကောက်ယူခြင်း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	-  ၂၀၂၃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ဖေဖော်ဝါရီလ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</a:t>
            </a: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မြေနမူနာကောက်ယူခြင်း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	-  ၂၀၂၃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မတ်လ</a:t>
            </a:r>
            <a:endParaRPr lang="en-US" sz="15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မြေနမူနာဓာတ်ခွဲစမ်းသပ်ခြင်း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	-  ၂၀၂၃ - ၂၀၂၄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10652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3022" y="86095"/>
            <a:ext cx="4046220" cy="4800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y-MM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လယ်/ယာ </a:t>
            </a:r>
            <a:r>
              <a:rPr lang="en-US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စစ်တမ်းကောက်ယူခြင်း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7" y="751610"/>
            <a:ext cx="2057400" cy="154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02" y="738993"/>
            <a:ext cx="2057400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58" y="737790"/>
            <a:ext cx="2057400" cy="154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" r="18135" b="12433"/>
          <a:stretch/>
        </p:blipFill>
        <p:spPr>
          <a:xfrm>
            <a:off x="4689258" y="3389587"/>
            <a:ext cx="2057400" cy="154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14" y="737789"/>
            <a:ext cx="2057400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02" y="3392204"/>
            <a:ext cx="2057400" cy="154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7" y="3392204"/>
            <a:ext cx="2057400" cy="154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8985" r="23512" b="23706"/>
          <a:stretch/>
        </p:blipFill>
        <p:spPr>
          <a:xfrm>
            <a:off x="6943114" y="3398561"/>
            <a:ext cx="2057400" cy="1517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63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8067" y="207421"/>
            <a:ext cx="4302347" cy="4800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မြေနမူနာကောက်ယူ</a:t>
            </a:r>
            <a:r>
              <a:rPr lang="my-MM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ရန် </a:t>
            </a:r>
            <a:r>
              <a:rPr lang="en-US" b="1" dirty="0">
                <a:solidFill>
                  <a:schemeClr val="tx1"/>
                </a:solidFill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Grid points </a:t>
            </a:r>
            <a:r>
              <a:rPr lang="my-MM" b="1" dirty="0">
                <a:solidFill>
                  <a:schemeClr val="tx1"/>
                </a:solidFill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များ ချထားခြင်း</a:t>
            </a:r>
            <a:endParaRPr lang="en-US" b="1" dirty="0">
              <a:solidFill>
                <a:schemeClr val="tx1"/>
              </a:solidFill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3065" r="1024" b="5287"/>
          <a:stretch/>
        </p:blipFill>
        <p:spPr>
          <a:xfrm>
            <a:off x="1376716" y="772511"/>
            <a:ext cx="6385049" cy="42519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01960" y="1375899"/>
            <a:ext cx="2246587" cy="69368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y-MM" dirty="0">
                <a:solidFill>
                  <a:srgbClr val="A229F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တောင်သူ ၆၀ ဉီး</a:t>
            </a:r>
            <a:endParaRPr lang="en-US" dirty="0">
              <a:solidFill>
                <a:srgbClr val="A229F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992" y="4294941"/>
            <a:ext cx="649280" cy="1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5974" y="114281"/>
            <a:ext cx="4046220" cy="4800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မြေနမူနာကောက်ယူခြင်း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3065" r="1024" b="5287"/>
          <a:stretch/>
        </p:blipFill>
        <p:spPr>
          <a:xfrm>
            <a:off x="-40060" y="769126"/>
            <a:ext cx="4921403" cy="3277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2"/>
          <a:stretch/>
        </p:blipFill>
        <p:spPr>
          <a:xfrm>
            <a:off x="4881344" y="991250"/>
            <a:ext cx="1651848" cy="1783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45" y="2988473"/>
            <a:ext cx="1756987" cy="1440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6929130" y="999132"/>
            <a:ext cx="1477425" cy="1783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6"/>
          <a:stretch/>
        </p:blipFill>
        <p:spPr>
          <a:xfrm>
            <a:off x="6794179" y="2994106"/>
            <a:ext cx="1553139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760427" y="809950"/>
            <a:ext cx="3812075" cy="399656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t="-1" r="16183" b="17722"/>
          <a:stretch/>
        </p:blipFill>
        <p:spPr>
          <a:xfrm>
            <a:off x="3873526" y="2985199"/>
            <a:ext cx="357059" cy="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98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4958" y="31530"/>
            <a:ext cx="4046220" cy="4800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y-MM" b="1" dirty="0">
                <a:solidFill>
                  <a:schemeClr val="tx1"/>
                </a:solidFill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သီးနှံပုံစံ ပြ မြေပုံ</a:t>
            </a:r>
            <a:endParaRPr lang="en-US" b="1" dirty="0">
              <a:solidFill>
                <a:schemeClr val="tx1"/>
              </a:solidFill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 b="2765"/>
          <a:stretch/>
        </p:blipFill>
        <p:spPr>
          <a:xfrm>
            <a:off x="1185568" y="575239"/>
            <a:ext cx="6720840" cy="4532960"/>
          </a:xfrm>
          <a:prstGeom prst="rect">
            <a:avLst/>
          </a:prstGeom>
        </p:spPr>
      </p:pic>
      <p:sp>
        <p:nvSpPr>
          <p:cNvPr id="6" name="Slide Number Placeholder 1">
            <a:hlinkClick r:id="" action="ppaction://noaction"/>
          </p:cNvPr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241" t="-762"/>
          <a:stretch/>
        </p:blipFill>
        <p:spPr>
          <a:xfrm>
            <a:off x="6335041" y="4359166"/>
            <a:ext cx="846152" cy="2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9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b="2222"/>
          <a:stretch/>
        </p:blipFill>
        <p:spPr>
          <a:xfrm>
            <a:off x="571502" y="0"/>
            <a:ext cx="7637318" cy="51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3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" b="2529"/>
          <a:stretch/>
        </p:blipFill>
        <p:spPr>
          <a:xfrm>
            <a:off x="570610" y="-1"/>
            <a:ext cx="7565472" cy="5123451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076885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8056" y="98792"/>
            <a:ext cx="3468413" cy="57544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သုတေသန</a:t>
            </a:r>
            <a:r>
              <a:rPr lang="en-US" sz="1650" b="1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တွေ့ရှိချက်များ</a:t>
            </a:r>
            <a:endParaRPr lang="en-US" sz="1650" b="1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6711" y="721454"/>
            <a:ext cx="8710448" cy="4300043"/>
          </a:xfrm>
          <a:prstGeom prst="roundRect">
            <a:avLst/>
          </a:prstGeom>
          <a:solidFill>
            <a:srgbClr val="92D050"/>
          </a:solidFill>
          <a:ln>
            <a:solidFill>
              <a:srgbClr val="17E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သီနှံစိုက်ပျိုးမှုပုံစံအနေဖြင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သီးနှံစိုက်ပျိုးမှုပုံစံ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(၂၄)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မျိုး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ရှိသည်ကို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တွေ့ရှိရပါသည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 ၎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(၂၄)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မျိုးတွင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     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စပါး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စပါး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စိုက်ပျိုးသောပုံစံ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(၃၈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နေကြာကိုအခြေခံ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စိုက်ပျိုးသောပုံစံ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(၃၄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ပြောင်းကိုအခြေခံ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စိုက်ပျိုးသောပုံစံ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(၂၈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စိုက်ပျိုးကြပါသည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မြေဩဇာသုံးစွဲမှုရာခိုင်နှုန်းအနေဖြင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သဘာဝမြေဩဇာ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(၈၁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ကွန်ပေါင်း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ဓာတ်မြေဩဇာ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(၇၉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ယူရီးယား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(၈၅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တီစူပ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 (၂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ရွက်ဖျန်းမြေဩဇာ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(၆၉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ရာခိုင်နှုန်း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အသုံးပြုပြီး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ပိုတက်ရ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ဓာတ်မြေဩဇာကို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သုံးစွဲခြင်းမရှိကြောင်း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တွေ့ရှိခဲ့ပါသည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ာအခြေအနေအားသိရှိရန်အတွက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မြေဓာတ်ခွဲစမ်းသပ်ရန်လိုအပ်ကြောင်းတွေ့ရှိရပါသည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လယ်ယာပိုင်မှု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ကွန်ပေါင်းဓာတ်မြေဩဇာသုံးစွဲခြင်း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ရွက်ဖျန်းဓာတ်မြေဩဇာသုံးစွဲခြင်းနှင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မြေဩဇာ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သုံးစွဲသောနှစ်တို့သည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သီးနှံပုံစံရွေးချယ်ခြင်းအပေ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လွမ်းမိုးမှုရှိသည်ကို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တွေ့ရှိရပါသည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2410860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282" y="90648"/>
            <a:ext cx="3468413" cy="57544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သုတေသန</a:t>
            </a:r>
            <a:r>
              <a:rPr lang="en-US" sz="1650" b="1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50" b="1" dirty="0" err="1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တွေ့ရှိချက်များ</a:t>
            </a:r>
            <a:endParaRPr lang="en-US" sz="1650" b="1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0131" y="1237593"/>
            <a:ext cx="8710448" cy="3157045"/>
          </a:xfrm>
          <a:prstGeom prst="roundRect">
            <a:avLst/>
          </a:prstGeom>
          <a:solidFill>
            <a:srgbClr val="92D050"/>
          </a:solidFill>
          <a:ln>
            <a:solidFill>
              <a:srgbClr val="17E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လယ်မြေနှင့်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ယာမြေတွင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မြေသိပ်သည်းဆ၊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ဆားပေါက်မြေပါဝင်မှု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အပင်စားသုံးနိုင်သော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ဖော့စဖောရပ်ဓာတ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ပိုတက်စီယမ်ဓာတ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ကယ်လ်စီယမ်ဓာတ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မဂ္ဂနီဆီယမ်ဓာတ်များ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သိသာစွာကွာခြားသည်ကို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စမ်းသပ်တွေ့ရှိခဲ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သုတေသနရလဒ်များအရ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လေ့လာခဲ့သောဒေသရှိ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လယ်မြေ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ရုပ်ဂုဏ်သတ္တိ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ဓာတ်ဂုဏ်သတ္တိများသည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ယာမြေများထက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လျော့ပါးနေသည်ကို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တွေ့ရှိခဲ့ရပါသည</a:t>
            </a:r>
            <a:r>
              <a:rPr lang="en-US" sz="15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57175" indent="-257175" algn="just">
              <a:lnSpc>
                <a:spcPct val="200000"/>
              </a:lnSpc>
              <a:buFont typeface="Wingdings" panose="05000000000000000000" pitchFamily="2" charset="2"/>
              <a:buChar char="v"/>
              <a:tabLst>
                <a:tab pos="2743200" algn="l"/>
              </a:tabLst>
            </a:pPr>
            <a:endParaRPr lang="en-US" sz="15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1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323793" y="208968"/>
            <a:ext cx="272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ဆွေးနွေးမည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အကြောင်းအရာ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3238052" y="1005996"/>
            <a:ext cx="5798025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ဘက်စုံအာဟာရ စီမံခန့်ခွဲမှုနှင့် မှန် ၄ မှန် 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(၂) မှန်လေးမှန်စီမံခန့်ခွဲခြင်း၏ ရည်ရွယ်ချက်</a:t>
            </a:r>
          </a:p>
          <a:p>
            <a:pPr lvl="0" algn="just">
              <a:lnSpc>
                <a:spcPct val="150000"/>
              </a:lnSpc>
            </a:pP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ဘက်စုံ အာဟာရဓါတ် စီမံခန့်ခွဲခြင်း၏ အကျိုးကျေးဇူးများ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82AB7-B50B-7D63-7699-C6DB8E0F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8" t="48581" r="52709" b="25498"/>
          <a:stretch/>
        </p:blipFill>
        <p:spPr>
          <a:xfrm>
            <a:off x="1506070" y="2115699"/>
            <a:ext cx="1731982" cy="179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C82AB7-B50B-7D63-7699-C6DB8E0F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2" t="48581" r="70135" b="25498"/>
          <a:stretch/>
        </p:blipFill>
        <p:spPr>
          <a:xfrm>
            <a:off x="99692" y="710387"/>
            <a:ext cx="2041080" cy="1653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82AB7-B50B-7D63-7699-C6DB8E0F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44" t="48581" r="31903" b="25498"/>
          <a:stretch/>
        </p:blipFill>
        <p:spPr>
          <a:xfrm>
            <a:off x="3238052" y="3010826"/>
            <a:ext cx="1818042" cy="1790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82AB7-B50B-7D63-7699-C6DB8E0F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78" t="48581" r="10553" b="25498"/>
          <a:stretch/>
        </p:blipFill>
        <p:spPr>
          <a:xfrm>
            <a:off x="5056094" y="3353245"/>
            <a:ext cx="1852993" cy="1790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75" y="2363436"/>
            <a:ext cx="151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အမျိုးအစားမှန်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0721" y="3931613"/>
            <a:ext cx="126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နှုန်းထားမှန်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9647" y="4801081"/>
            <a:ext cx="10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အချိန်မှန်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4136" y="4782736"/>
            <a:ext cx="116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နေရာမှန်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r="30316"/>
          <a:stretch/>
        </p:blipFill>
        <p:spPr>
          <a:xfrm>
            <a:off x="92326" y="90282"/>
            <a:ext cx="3274330" cy="215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" y="2624598"/>
            <a:ext cx="3411096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04" y="-41341"/>
            <a:ext cx="3411096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23" y="2583180"/>
            <a:ext cx="3411099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278925-4669-47DE-A967-4BEFC4F161EE}"/>
              </a:ext>
            </a:extLst>
          </p:cNvPr>
          <p:cNvSpPr/>
          <p:nvPr/>
        </p:nvSpPr>
        <p:spPr>
          <a:xfrm rot="1742594">
            <a:off x="2437239" y="2165036"/>
            <a:ext cx="40126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cs typeface="Pyidaungsu" panose="020B0502040204020203" pitchFamily="34" charset="0"/>
              </a:rPr>
              <a:t>ကျေးဇူးတင်ပါသည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67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293252"/>
          <a:ext cx="8547598" cy="485024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43756">
                  <a:extLst>
                    <a:ext uri="{9D8B030D-6E8A-4147-A177-3AD203B41FA5}">
                      <a16:colId xmlns:a16="http://schemas.microsoft.com/office/drawing/2014/main" val="3561119621"/>
                    </a:ext>
                  </a:extLst>
                </a:gridCol>
                <a:gridCol w="4675483">
                  <a:extLst>
                    <a:ext uri="{9D8B030D-6E8A-4147-A177-3AD203B41FA5}">
                      <a16:colId xmlns:a16="http://schemas.microsoft.com/office/drawing/2014/main" val="1787756304"/>
                    </a:ext>
                  </a:extLst>
                </a:gridCol>
                <a:gridCol w="1628359">
                  <a:extLst>
                    <a:ext uri="{9D8B030D-6E8A-4147-A177-3AD203B41FA5}">
                      <a16:colId xmlns:a16="http://schemas.microsoft.com/office/drawing/2014/main" val="907429692"/>
                    </a:ext>
                  </a:extLst>
                </a:gridCol>
              </a:tblGrid>
              <a:tr h="336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Soil Properties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Soil Quality Index (SQI)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References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 anchor="ctr"/>
                </a:tc>
                <a:extLst>
                  <a:ext uri="{0D108BD9-81ED-4DB2-BD59-A6C34878D82A}">
                    <a16:rowId xmlns:a16="http://schemas.microsoft.com/office/drawing/2014/main" val="3408887428"/>
                  </a:ext>
                </a:extLst>
              </a:tr>
              <a:tr h="3177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Bulk density (g cm</a:t>
                      </a:r>
                      <a:r>
                        <a:rPr lang="en-US" sz="1400" baseline="30000" dirty="0">
                          <a:effectLst/>
                        </a:rPr>
                        <a:t>−3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Optimum level for irrigation and root penetration (1.3-1.5 )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FAO (2023)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3982680225"/>
                  </a:ext>
                </a:extLst>
              </a:tr>
              <a:tr h="15525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 5.1 – strongly acidic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5.2 - 6.0 – moderately acidic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6.1 - 6.5 – slightly acidic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6.6 - 7.3 – neutral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7.4 - 8.4 -moderately alkaline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 8.5 – strongly alkaline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Horneck et al. (2011)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1178276620"/>
                  </a:ext>
                </a:extLst>
              </a:tr>
              <a:tr h="3090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EC (dS m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 0.5 – low,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0.5 - 2.0 – medium,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&gt; 2.0 – high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Moore (2001)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3569495525"/>
                  </a:ext>
                </a:extLst>
              </a:tr>
              <a:tr h="10484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SOM (%)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 2.0 – very low level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2.0 - 3.0 – low level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3.0 -7.0 – optimum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7.0 - 8.0 – high,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&gt; 8.0 – very high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Ethiosis</a:t>
                      </a:r>
                      <a:r>
                        <a:rPr lang="en-US" sz="1400" dirty="0">
                          <a:effectLst/>
                        </a:rPr>
                        <a:t> (2014)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1878124314"/>
                  </a:ext>
                </a:extLst>
              </a:tr>
              <a:tr h="12860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CEC ( </a:t>
                      </a:r>
                      <a:r>
                        <a:rPr lang="en-US" sz="1400" dirty="0" err="1">
                          <a:effectLst/>
                        </a:rPr>
                        <a:t>cmol</a:t>
                      </a:r>
                      <a:r>
                        <a:rPr lang="en-US" sz="1400" baseline="300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 kg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&lt;6 – very low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6 -12 – low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12 - 25 – medium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25 - 40 – high,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&gt;40 – very high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Hazelton and Murphy (2007)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40200709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45021" y="0"/>
            <a:ext cx="5457555" cy="3547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5. Soil quality index for soil parameters</a:t>
            </a:r>
          </a:p>
        </p:txBody>
      </p:sp>
    </p:spTree>
    <p:extLst>
      <p:ext uri="{BB962C8B-B14F-4D97-AF65-F5344CB8AC3E}">
        <p14:creationId xmlns:p14="http://schemas.microsoft.com/office/powerpoint/2010/main" val="3965632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46632" y="110359"/>
          <a:ext cx="8255934" cy="498575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65038">
                  <a:extLst>
                    <a:ext uri="{9D8B030D-6E8A-4147-A177-3AD203B41FA5}">
                      <a16:colId xmlns:a16="http://schemas.microsoft.com/office/drawing/2014/main" val="3561119621"/>
                    </a:ext>
                  </a:extLst>
                </a:gridCol>
                <a:gridCol w="4248806">
                  <a:extLst>
                    <a:ext uri="{9D8B030D-6E8A-4147-A177-3AD203B41FA5}">
                      <a16:colId xmlns:a16="http://schemas.microsoft.com/office/drawing/2014/main" val="1787756304"/>
                    </a:ext>
                  </a:extLst>
                </a:gridCol>
                <a:gridCol w="1742090">
                  <a:extLst>
                    <a:ext uri="{9D8B030D-6E8A-4147-A177-3AD203B41FA5}">
                      <a16:colId xmlns:a16="http://schemas.microsoft.com/office/drawing/2014/main" val="907429692"/>
                    </a:ext>
                  </a:extLst>
                </a:gridCol>
              </a:tblGrid>
              <a:tr h="327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Soil Properties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Soil Quality Index (SQI)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References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3408887428"/>
                  </a:ext>
                </a:extLst>
              </a:tr>
              <a:tr h="12023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 N (%)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 0.1% – very low level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0.1 - 0.15% – low level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0.15 - 0.3% – optimum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0.3 - 0.5% – high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 0.5% – very high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Ethiosis</a:t>
                      </a:r>
                      <a:r>
                        <a:rPr lang="en-US" sz="1400" dirty="0">
                          <a:effectLst/>
                        </a:rPr>
                        <a:t> (2014)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1032716767"/>
                  </a:ext>
                </a:extLst>
              </a:tr>
              <a:tr h="9618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Available P (mg kg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&lt;10 – low level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10 - 20 – medium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20 - 40 – high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&gt;40 – excessive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Motomizu</a:t>
                      </a:r>
                      <a:r>
                        <a:rPr lang="en-US" sz="1400" dirty="0">
                          <a:effectLst/>
                        </a:rPr>
                        <a:t> et al. (1983)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4265290333"/>
                  </a:ext>
                </a:extLst>
              </a:tr>
              <a:tr h="9618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Exchangeable K (mg kg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&lt;150 – low level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150 - 250 – medium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250 - 800 – high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&gt;800 – excessive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Horneck et al. (2011)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2856673208"/>
                  </a:ext>
                </a:extLst>
              </a:tr>
              <a:tr h="72140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Available Ca (mg kg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&lt;1000 – low level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1000 - 2000 – medium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&gt;2000 – high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Horneck et al. (2011)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2043679965"/>
                  </a:ext>
                </a:extLst>
              </a:tr>
              <a:tr h="3185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Available Mg (mg kg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&lt;60 – low, 60 - 300 – Medium,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&gt;300 – Unsuitable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Horneck et al. (2011)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3089723550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Available Na (mg kg</a:t>
                      </a:r>
                      <a:r>
                        <a:rPr lang="en-US" sz="1400" baseline="30000" dirty="0">
                          <a:effectLst/>
                        </a:rPr>
                        <a:t>−1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&lt;640 – suitable,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640 - 1600 – Marginal</a:t>
                      </a:r>
                      <a:endParaRPr lang="en-US" sz="1400" baseline="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&gt;1600 – Unsuitable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Horneck et al. (2011)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05" marR="28005" marT="0" marB="0"/>
                </a:tc>
                <a:extLst>
                  <a:ext uri="{0D108BD9-81ED-4DB2-BD59-A6C34878D82A}">
                    <a16:rowId xmlns:a16="http://schemas.microsoft.com/office/drawing/2014/main" val="816476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232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587" y="129275"/>
            <a:ext cx="8224179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6. Mean differences of soil properties between lowland and dryland cultivated soils</a:t>
            </a:r>
            <a:endParaRPr lang="en-US" sz="16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70587" y="579398"/>
          <a:ext cx="8224180" cy="448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5577">
                  <a:extLst>
                    <a:ext uri="{9D8B030D-6E8A-4147-A177-3AD203B41FA5}">
                      <a16:colId xmlns:a16="http://schemas.microsoft.com/office/drawing/2014/main" val="2244705894"/>
                    </a:ext>
                  </a:extLst>
                </a:gridCol>
                <a:gridCol w="1612076">
                  <a:extLst>
                    <a:ext uri="{9D8B030D-6E8A-4147-A177-3AD203B41FA5}">
                      <a16:colId xmlns:a16="http://schemas.microsoft.com/office/drawing/2014/main" val="452433998"/>
                    </a:ext>
                  </a:extLst>
                </a:gridCol>
                <a:gridCol w="855023">
                  <a:extLst>
                    <a:ext uri="{9D8B030D-6E8A-4147-A177-3AD203B41FA5}">
                      <a16:colId xmlns:a16="http://schemas.microsoft.com/office/drawing/2014/main" val="2298813996"/>
                    </a:ext>
                  </a:extLst>
                </a:gridCol>
                <a:gridCol w="855023">
                  <a:extLst>
                    <a:ext uri="{9D8B030D-6E8A-4147-A177-3AD203B41FA5}">
                      <a16:colId xmlns:a16="http://schemas.microsoft.com/office/drawing/2014/main" val="4138147684"/>
                    </a:ext>
                  </a:extLst>
                </a:gridCol>
                <a:gridCol w="908462">
                  <a:extLst>
                    <a:ext uri="{9D8B030D-6E8A-4147-A177-3AD203B41FA5}">
                      <a16:colId xmlns:a16="http://schemas.microsoft.com/office/drawing/2014/main" val="3522832109"/>
                    </a:ext>
                  </a:extLst>
                </a:gridCol>
                <a:gridCol w="1042060">
                  <a:extLst>
                    <a:ext uri="{9D8B030D-6E8A-4147-A177-3AD203B41FA5}">
                      <a16:colId xmlns:a16="http://schemas.microsoft.com/office/drawing/2014/main" val="2769167426"/>
                    </a:ext>
                  </a:extLst>
                </a:gridCol>
                <a:gridCol w="765959">
                  <a:extLst>
                    <a:ext uri="{9D8B030D-6E8A-4147-A177-3AD203B41FA5}">
                      <a16:colId xmlns:a16="http://schemas.microsoft.com/office/drawing/2014/main" val="3438840533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Descriptive Statistics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Paired t-test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362272"/>
                  </a:ext>
                </a:extLst>
              </a:tr>
              <a:tr h="4114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properties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(Mean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SD)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 Confidence Interval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93951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Upper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53528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Bulk Density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0.11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15418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 (%)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0.29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39.17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98043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 (dS m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0.08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68.20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97812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7.07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0.55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8667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CEC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cmol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13.86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2.94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-3.45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-4.40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54318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 (%)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0.05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48.52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14968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 P (mg kg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5.61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4.03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71.83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-5.66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-6.74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-4.59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57962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Exchangeable K (mg kg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146.83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97.02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66.08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-126.58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-153.42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-99.74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91193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 Ca (mg kg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1729.10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459.40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26.56</a:t>
                      </a: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4763" marR="4763" marT="47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-478.44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-634.69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-322.18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36213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 Mg (mg kg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553.24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77.70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14.04</a:t>
                      </a: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4763" marR="4763" marT="47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-84.06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-111.35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-56.78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10924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 Na (mg kg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51.95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29.09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55.99</a:t>
                      </a: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</a:p>
                  </a:txBody>
                  <a:tcPr marL="4763" marR="4763" marT="47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-7.77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-18.35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2.82</a:t>
                      </a: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2675"/>
                  </a:ext>
                </a:extLst>
              </a:tr>
            </a:tbl>
          </a:graphicData>
        </a:graphic>
      </p:graphicFrame>
      <p:sp>
        <p:nvSpPr>
          <p:cNvPr id="16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961973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1184375" y="939682"/>
          <a:ext cx="6840272" cy="328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907987" y="4225148"/>
            <a:ext cx="7393047" cy="382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Figure 5. Distribution of soil texture between lowland and dryland conditions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6131" y="239226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Soil Texture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" name="Oval 1"/>
          <p:cNvSpPr/>
          <p:nvPr/>
        </p:nvSpPr>
        <p:spPr>
          <a:xfrm>
            <a:off x="4636533" y="1288328"/>
            <a:ext cx="488731" cy="3231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2546131" y="1288328"/>
            <a:ext cx="488731" cy="3231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2995449" y="1994338"/>
            <a:ext cx="488731" cy="3231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079931" y="4573796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8850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405782"/>
              </p:ext>
            </p:extLst>
          </p:nvPr>
        </p:nvGraphicFramePr>
        <p:xfrm>
          <a:off x="1226127" y="914400"/>
          <a:ext cx="4733234" cy="2865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968514" y="2042670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17727" y="1178318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8890" y="183668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Soil Bulk Density (g cm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−3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980713" y="3712489"/>
            <a:ext cx="7182565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6. Mean comparison of soil bulk density between lowland and dryland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0713" y="4222436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65532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590536"/>
              </p:ext>
            </p:extLst>
          </p:nvPr>
        </p:nvGraphicFramePr>
        <p:xfrm>
          <a:off x="426027" y="1100819"/>
          <a:ext cx="5569624" cy="2786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411015" y="3915093"/>
            <a:ext cx="7083471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7. Mean comparison of SOM between lowland and dryland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8890" y="183668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Soil Organic matter (%)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068165" y="1183134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67787" y="1416129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0.65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015" y="4434499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21868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562588"/>
              </p:ext>
            </p:extLst>
          </p:nvPr>
        </p:nvGraphicFramePr>
        <p:xfrm>
          <a:off x="841664" y="675351"/>
          <a:ext cx="5652654" cy="3216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222938" y="195291"/>
            <a:ext cx="4737539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Soil Electrical Conductivity (dS m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1693" y="3892173"/>
            <a:ext cx="6321980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8. Mean comparison of soil EC between lowland and dryland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84278" y="1090181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90361" y="1405491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8920" y="4246707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3139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870657" y="1106414"/>
          <a:ext cx="3154680" cy="233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4580571" y="3335263"/>
            <a:ext cx="4129876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10. Distribution of soil pH in dryland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932" y="3335263"/>
            <a:ext cx="4129876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9. Distribution of soil pH in lowland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43908" y="934964"/>
          <a:ext cx="37719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5076494" y="934964"/>
          <a:ext cx="37719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2164161" y="185324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Soil pH</a:t>
            </a:r>
          </a:p>
        </p:txBody>
      </p:sp>
      <p:sp>
        <p:nvSpPr>
          <p:cNvPr id="6" name="Down Arrow 5"/>
          <p:cNvSpPr/>
          <p:nvPr/>
        </p:nvSpPr>
        <p:spPr>
          <a:xfrm rot="3162101">
            <a:off x="6365789" y="577156"/>
            <a:ext cx="274276" cy="416498"/>
          </a:xfrm>
          <a:prstGeom prst="downArrow">
            <a:avLst/>
          </a:prstGeom>
          <a:solidFill>
            <a:srgbClr val="17E41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Slide Number Placeholder 1">
            <a:hlinkClick r:id="" action="ppaction://noaction"/>
          </p:cNvPr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65547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hlinkClick r:id="" action="ppaction://noaction"/>
          </p:cNvPr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91956"/>
              </p:ext>
            </p:extLst>
          </p:nvPr>
        </p:nvGraphicFramePr>
        <p:xfrm>
          <a:off x="176645" y="706582"/>
          <a:ext cx="3615998" cy="300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594045" y="2332954"/>
            <a:ext cx="4329238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12. Distribution of soil CEC in lowland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94044" y="4616115"/>
            <a:ext cx="4329239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13. Distribution of soil CEC in dryland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711" y="4052749"/>
            <a:ext cx="3827007" cy="519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11. Mean comparison of soil CEC  	      between lowland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dryland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3484" y="80457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Soil CEC (</a:t>
            </a:r>
            <a:r>
              <a:rPr lang="en-US" sz="22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cmol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kg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5000935" y="575663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5000935" y="2799362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1773549" y="1704409"/>
            <a:ext cx="654269" cy="3153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11.73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92206" y="1289054"/>
            <a:ext cx="654269" cy="3153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72863" y="3821510"/>
            <a:ext cx="685800" cy="58399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/>
          <p:cNvSpPr txBox="1"/>
          <p:nvPr/>
        </p:nvSpPr>
        <p:spPr>
          <a:xfrm>
            <a:off x="86711" y="4589653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175642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02596594"/>
              </p:ext>
            </p:extLst>
          </p:nvPr>
        </p:nvGraphicFramePr>
        <p:xfrm>
          <a:off x="-917864" y="290369"/>
          <a:ext cx="6425046" cy="44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/>
          <p:nvPr/>
        </p:nvSpPr>
        <p:spPr>
          <a:xfrm>
            <a:off x="2143991" y="3190010"/>
            <a:ext cx="301336" cy="498763"/>
          </a:xfrm>
          <a:prstGeom prst="downArrow">
            <a:avLst/>
          </a:prstGeom>
          <a:solidFill>
            <a:srgbClr val="0000C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84" y="446809"/>
            <a:ext cx="4529180" cy="3808208"/>
          </a:xfrm>
        </p:spPr>
      </p:pic>
      <p:sp>
        <p:nvSpPr>
          <p:cNvPr id="10" name="TextBox 9"/>
          <p:cNvSpPr txBox="1"/>
          <p:nvPr/>
        </p:nvSpPr>
        <p:spPr>
          <a:xfrm>
            <a:off x="4901393" y="446809"/>
            <a:ext cx="38404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my-MM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ဘာပဲ လုပ်လုပ် မှန် ၄ မှန်ကို သတိရပါ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22175" y="2140466"/>
            <a:ext cx="15263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မှန်ကန်သော နေရာ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6757" y="2140465"/>
            <a:ext cx="14863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မှန်ကန်သောအချိန်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2175" y="3841416"/>
            <a:ext cx="16610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မှန်ကန်သောနှုန်းထား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62067" y="3841416"/>
            <a:ext cx="193033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မှန်ကန်သော အမျိုးအစား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8947" y="-94184"/>
            <a:ext cx="3643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ဘက်စုံအာဟာရ စီမံခန့်ခွဲမှုနှင့် မှန် ၄ မှန်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30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17287" y="1171276"/>
          <a:ext cx="3566160" cy="278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5258566" y="3012412"/>
          <a:ext cx="30861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5189987" y="688622"/>
          <a:ext cx="315468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2219341" y="135245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Total Nitrogen (%)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8873" y="2460019"/>
            <a:ext cx="4129876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15. Distribution of Total N in lowland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6679" y="4695894"/>
            <a:ext cx="4129876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16. Distribution of Total N in dryland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888" y="4041112"/>
            <a:ext cx="3859922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14. Mean comparison of total N	       between lowland and dryland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949403" y="1333614"/>
            <a:ext cx="685800" cy="6858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ounded Rectangle 15"/>
          <p:cNvSpPr/>
          <p:nvPr/>
        </p:nvSpPr>
        <p:spPr>
          <a:xfrm>
            <a:off x="2840173" y="1429137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49973" y="1526483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030" y="4616431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3420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5922"/>
              </p:ext>
            </p:extLst>
          </p:nvPr>
        </p:nvGraphicFramePr>
        <p:xfrm>
          <a:off x="0" y="643578"/>
          <a:ext cx="4293582" cy="345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62953"/>
              </p:ext>
            </p:extLst>
          </p:nvPr>
        </p:nvGraphicFramePr>
        <p:xfrm>
          <a:off x="5098095" y="2696135"/>
          <a:ext cx="3381875" cy="235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151890"/>
              </p:ext>
            </p:extLst>
          </p:nvPr>
        </p:nvGraphicFramePr>
        <p:xfrm>
          <a:off x="5173047" y="97244"/>
          <a:ext cx="3430626" cy="263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4913280" y="2371634"/>
            <a:ext cx="4144010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18. Distribution of available P in lowland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4591" y="4634774"/>
            <a:ext cx="4232699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19. Distribution of available P in dryland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48890" y="97243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Available P (mg kg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679" y="3971520"/>
            <a:ext cx="3980790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17. Mean comparison of available P	     between lowland and dryland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95331" y="1075762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7.77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20917" y="2380825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30298" y="3366499"/>
            <a:ext cx="685800" cy="45844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/>
          <p:cNvSpPr txBox="1"/>
          <p:nvPr/>
        </p:nvSpPr>
        <p:spPr>
          <a:xfrm>
            <a:off x="355680" y="4557201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10885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601174"/>
              </p:ext>
            </p:extLst>
          </p:nvPr>
        </p:nvGraphicFramePr>
        <p:xfrm>
          <a:off x="-1" y="957943"/>
          <a:ext cx="3996885" cy="2956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5219159" y="635363"/>
          <a:ext cx="322326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5249015" y="2692763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157675" y="3914578"/>
            <a:ext cx="4406267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20. Mean comparison of exchangeable K</a:t>
            </a:r>
          </a:p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between lowland and dryland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26610" y="2420807"/>
            <a:ext cx="4445534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21. Distribution of exchangeable K in lowland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8923" y="4607404"/>
            <a:ext cx="4445534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22. Distribution of exchangeable K in dryland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48890" y="167903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Exchangeable K (mg kg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 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45601" y="1119966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195.31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73640" y="2296248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68.73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77433" y="3250098"/>
            <a:ext cx="599077" cy="45245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/>
          <p:cNvSpPr txBox="1"/>
          <p:nvPr/>
        </p:nvSpPr>
        <p:spPr>
          <a:xfrm>
            <a:off x="181324" y="4496248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</p:spTree>
    <p:extLst>
      <p:ext uri="{BB962C8B-B14F-4D97-AF65-F5344CB8AC3E}">
        <p14:creationId xmlns:p14="http://schemas.microsoft.com/office/powerpoint/2010/main" val="1650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294471" y="1226496"/>
          <a:ext cx="3280002" cy="25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675" y="3914578"/>
            <a:ext cx="4351247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23. Mean comparison of available Ca</a:t>
            </a:r>
          </a:p>
          <a:p>
            <a:pPr algn="just"/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between lowland and dryland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26610" y="2420807"/>
            <a:ext cx="4445534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24. Distribution of available Ca in lowland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8923" y="4607404"/>
            <a:ext cx="4445534" cy="5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25. Distribution of available Ca in dryland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48890" y="167903"/>
            <a:ext cx="4046220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Available Ca (mg kg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 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48890" y="1223976"/>
            <a:ext cx="745746" cy="2964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1912.33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607777" y="1586731"/>
            <a:ext cx="743537" cy="319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1433.89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324" y="4496248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5161165" y="647963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5161165" y="2757361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Down Arrow 20"/>
          <p:cNvSpPr/>
          <p:nvPr/>
        </p:nvSpPr>
        <p:spPr>
          <a:xfrm rot="3162101">
            <a:off x="6743512" y="413204"/>
            <a:ext cx="274276" cy="416498"/>
          </a:xfrm>
          <a:prstGeom prst="downArrow">
            <a:avLst/>
          </a:prstGeom>
          <a:solidFill>
            <a:srgbClr val="17E41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9269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2938" y="195291"/>
            <a:ext cx="4737539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Available Mg (mg kg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888664" y="3828277"/>
            <a:ext cx="7062848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1069181" algn="l"/>
              </a:tabLst>
            </a:pPr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26. Mean comparison of available Mg between lowland and dryland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620" y="4347683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261268"/>
              </p:ext>
            </p:extLst>
          </p:nvPr>
        </p:nvGraphicFramePr>
        <p:xfrm>
          <a:off x="1110343" y="1032826"/>
          <a:ext cx="4892634" cy="282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4948652" y="1032826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585.44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5981" y="1883713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501.37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4097" y="1774729"/>
            <a:ext cx="31598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 content is high in both soil</a:t>
            </a:r>
          </a:p>
        </p:txBody>
      </p:sp>
    </p:spTree>
    <p:extLst>
      <p:ext uri="{BB962C8B-B14F-4D97-AF65-F5344CB8AC3E}">
        <p14:creationId xmlns:p14="http://schemas.microsoft.com/office/powerpoint/2010/main" val="28501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2938" y="195291"/>
            <a:ext cx="4737539" cy="480060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Available Na (mg kg</a:t>
            </a:r>
            <a:r>
              <a:rPr lang="en-US" sz="2250" b="1" baseline="30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−1</a:t>
            </a:r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448" y="3801231"/>
            <a:ext cx="6831280" cy="51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1113235" algn="l"/>
              </a:tabLst>
            </a:pPr>
            <a:r>
              <a:rPr lang="en-US" sz="1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27. Mean comparison of available Na between lowland and dryland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449" y="4218133"/>
            <a:ext cx="331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lowland =36, number of dryland =58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320187"/>
              </p:ext>
            </p:extLst>
          </p:nvPr>
        </p:nvGraphicFramePr>
        <p:xfrm>
          <a:off x="1338944" y="762000"/>
          <a:ext cx="4461938" cy="300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3684775" y="2046888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47.16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52792" y="961568"/>
            <a:ext cx="654269" cy="3153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54.93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65505" y="1411949"/>
            <a:ext cx="2294218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content is suitable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crop production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both soil</a:t>
            </a:r>
          </a:p>
        </p:txBody>
      </p:sp>
    </p:spTree>
    <p:extLst>
      <p:ext uri="{BB962C8B-B14F-4D97-AF65-F5344CB8AC3E}">
        <p14:creationId xmlns:p14="http://schemas.microsoft.com/office/powerpoint/2010/main" val="34280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8248" y="262874"/>
            <a:ext cx="4046220" cy="525401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789458" y="788275"/>
            <a:ext cx="7543800" cy="3704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indent="-346472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9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 loam texture 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dominated in both lowland and dryland</a:t>
            </a:r>
          </a:p>
          <a:p>
            <a:pPr algn="just">
              <a:lnSpc>
                <a:spcPct val="200000"/>
              </a:lnSpc>
            </a:pPr>
            <a:endParaRPr lang="en-US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density, SOM, EC, CEC, available P and exchangeable K were significantly different between lowland and dryland</a:t>
            </a:r>
          </a:p>
          <a:p>
            <a:pPr algn="just">
              <a:lnSpc>
                <a:spcPct val="150000"/>
              </a:lnSpc>
            </a:pPr>
            <a:endParaRPr lang="en-US" sz="75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6472" indent="-346472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Dryland soil had extra level of </a:t>
            </a:r>
            <a:r>
              <a:rPr lang="en-US" sz="19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soil pH </a:t>
            </a:r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such as moderately acidic</a:t>
            </a:r>
          </a:p>
          <a:p>
            <a:pPr marL="346472" indent="-346472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Medium level of</a:t>
            </a:r>
            <a:r>
              <a:rPr lang="en-US" sz="19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CEC </a:t>
            </a:r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 dryland soil was more than that of lowland 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7081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038" y="114535"/>
            <a:ext cx="4046220" cy="588464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806248" y="787610"/>
            <a:ext cx="7543800" cy="4337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Total N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content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ranged from very low to optimum level in both soils</a:t>
            </a: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Available P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content was observed low level in all lowland and low to medium in dryland</a:t>
            </a: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Exchangeable K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content ranged from low to medium in lowland and from low to high in dryland soils</a:t>
            </a: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Available Ca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content was showed low to high in lowland and medium to high in dryland</a:t>
            </a: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6472" indent="-34647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High level of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available Mg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 suitable level of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available Na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were observed in both lowland and dryland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535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8248" y="262874"/>
            <a:ext cx="4046220" cy="525401"/>
          </a:xfrm>
          <a:prstGeom prst="rect">
            <a:avLst/>
          </a:prstGeom>
          <a:solidFill>
            <a:srgbClr val="6138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271" y="1350515"/>
            <a:ext cx="792217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Most soil physicochemical properties in lowland were inferior to those of dryland.</a:t>
            </a:r>
            <a:endParaRPr lang="en-US" sz="2100" b="1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797159" y="4816366"/>
            <a:ext cx="346841" cy="327134"/>
          </a:xfrm>
          <a:prstGeom prst="rect">
            <a:avLst/>
          </a:prstGeom>
          <a:solidFill>
            <a:schemeClr val="bg1"/>
          </a:solidFill>
          <a:ln>
            <a:solidFill>
              <a:srgbClr val="2BB107"/>
            </a:solidFill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3187067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1" y="10391"/>
            <a:ext cx="7616916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027" y="488373"/>
            <a:ext cx="112221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မိုးကြိုးပစ်ခြင်း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036" y="1423555"/>
            <a:ext cx="180801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 ဖမ်းယူခြင်း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036" y="3903518"/>
            <a:ext cx="1652155" cy="461665"/>
          </a:xfrm>
          <a:prstGeom prst="rect">
            <a:avLst/>
          </a:prstGeom>
          <a:solidFill>
            <a:srgbClr val="A692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 ဖမ်းသည့် ဘတ်တီးရီးယား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4890" y="1192722"/>
            <a:ext cx="180801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 ပြန်လည်ထည့်ပေးခြင်း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576" y="0"/>
            <a:ext cx="139738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လေထု နိုက်ထရိုဂျင် ၇၈</a:t>
            </a:r>
            <a:r>
              <a:rPr lang="my-MM" sz="1200" dirty="0">
                <a:latin typeface="Calibri" panose="020F0502020204030204" pitchFamily="34" charset="0"/>
                <a:cs typeface="Pyidaungsu" panose="020B0502040204020203" pitchFamily="34" charset="0"/>
              </a:rPr>
              <a:t>%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5836" y="3283526"/>
            <a:ext cx="1236519" cy="649188"/>
          </a:xfrm>
          <a:prstGeom prst="ellipse">
            <a:avLst/>
          </a:prstGeom>
          <a:solidFill>
            <a:srgbClr val="BE960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အမိုးနီးယမ် အိုင်ယွန်း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2228" y="3691248"/>
            <a:ext cx="1241335" cy="649188"/>
          </a:xfrm>
          <a:prstGeom prst="ellipse">
            <a:avLst/>
          </a:prstGeom>
          <a:solidFill>
            <a:srgbClr val="BE960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နိုက်ထရိတ် အိုင်ယွန်း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0192" y="4365183"/>
            <a:ext cx="1652155" cy="276999"/>
          </a:xfrm>
          <a:prstGeom prst="rect">
            <a:avLst/>
          </a:prstGeom>
          <a:solidFill>
            <a:srgbClr val="A692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နိုက်ထရိတ် ပြုလုပ်ခြင်း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5055" y="4550226"/>
            <a:ext cx="901128" cy="649188"/>
          </a:xfrm>
          <a:prstGeom prst="ellipse">
            <a:avLst/>
          </a:prstGeom>
          <a:solidFill>
            <a:srgbClr val="BE960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အမိုး</a:t>
            </a:r>
          </a:p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နီးယား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7447" y="4559376"/>
            <a:ext cx="921326" cy="649188"/>
          </a:xfrm>
          <a:prstGeom prst="ellipse">
            <a:avLst/>
          </a:prstGeom>
          <a:solidFill>
            <a:srgbClr val="BE960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</a:t>
            </a:r>
          </a:p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ရိတ်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4890" y="3896089"/>
            <a:ext cx="19481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 ပြုလုပ်ပေးသည့် ဘတ်တီးရီးယား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726862" y="3625977"/>
            <a:ext cx="1335974" cy="276999"/>
          </a:xfrm>
          <a:prstGeom prst="rect">
            <a:avLst/>
          </a:prstGeom>
          <a:solidFill>
            <a:srgbClr val="A6927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စုဆောင်းခြင်း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2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BDEE1-5E78-3235-1095-7EDBAE50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0489" y="2881239"/>
            <a:ext cx="2815753" cy="1877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86074" y="77642"/>
            <a:ext cx="795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မှန်ကန်သော မြေဩဇာ အမျိုးအစား ဘယ်လို ရွေးချယ်မလဲ</a:t>
            </a:r>
            <a:r>
              <a:rPr lang="my-MM" sz="1600" b="1" dirty="0">
                <a:latin typeface="Calibri" panose="020F0502020204030204" pitchFamily="34" charset="0"/>
                <a:cs typeface="Pyidaungsu" panose="020B0502040204020203" pitchFamily="34" charset="0"/>
              </a:rPr>
              <a:t>?</a:t>
            </a:r>
            <a:endParaRPr lang="my-MM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3804" y="813907"/>
            <a:ext cx="6072756" cy="273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မြေဆီလွှာ ဓါတ်ခွဲ စမ်းသပ်စစ်ဆေးချက်များအရ မိမိမြေအခြေအနေကို သိ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လျှင် 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	ဥပမာ- မြေချဉ်ဖြစ်ပါက  အသုံးပြုမည့် သဘာဝမြေဩဇာ/ ဓါတ်မြေဩဇာ တို့သည် အယ်ကာလီ/ဘေ့စ် (ထုံး ပေါက်စေမည့်)  အမျိုးအစားက သင့်လျော်ပါသည်။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အပင်လိုအပ်ချက်အရ နိုက်ထရိုဂျင် ဖြစ်ပါက - ကယ်လ်ဆီယမ်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နိုက်ထရိတ်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425FB6-0B4A-B7FB-8358-D3CC5EA4B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8" t="6645" r="20926" b="7592"/>
          <a:stretch/>
        </p:blipFill>
        <p:spPr>
          <a:xfrm>
            <a:off x="7138611" y="1701053"/>
            <a:ext cx="1994939" cy="284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64414B-8829-9894-5109-4F4B48E1E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1581" y="3086048"/>
            <a:ext cx="2238562" cy="2238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91AFC5-B6FF-CC4D-9541-8697EE5AB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2312" y="2903621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0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8781"/>
          <a:stretch/>
        </p:blipFill>
        <p:spPr>
          <a:xfrm>
            <a:off x="10390" y="0"/>
            <a:ext cx="911274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418" y="1039091"/>
            <a:ext cx="150668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စက်ရုံအလုပ်ရုံများမှ ထုတ်လွှတ်ခြင်း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4718" y="1362256"/>
            <a:ext cx="86590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သက်ရှိ ကာဗွန်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5647" y="1254883"/>
            <a:ext cx="19431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အပင် တိရစ္ဆာန် တို့၏ စွမ်းအင်ထုတ်လုပ်ခြင်း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0447" y="10391"/>
            <a:ext cx="12122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နေရောင်ခြည်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8062" y="379723"/>
            <a:ext cx="102869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လေထုရှိ ကာဗွန်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5632" y="600027"/>
            <a:ext cx="197862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အလင်းမှီ အစာချက်လုပ်ခြင်း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2410" y="3614826"/>
            <a:ext cx="1803221" cy="457200"/>
          </a:xfrm>
          <a:prstGeom prst="rect">
            <a:avLst/>
          </a:prstGeom>
          <a:solidFill>
            <a:srgbClr val="A6927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ဆွေးမြေ့ ပစ္စည်းများ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5661" y="4520252"/>
            <a:ext cx="161934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ရေနံနှင့်</a:t>
            </a:r>
          </a:p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လောင်စာများ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7492" y="4734279"/>
            <a:ext cx="1835639" cy="3462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ကာဗွန်သံသရာ</a:t>
            </a:r>
          </a:p>
        </p:txBody>
      </p:sp>
    </p:spTree>
    <p:extLst>
      <p:ext uri="{BB962C8B-B14F-4D97-AF65-F5344CB8AC3E}">
        <p14:creationId xmlns:p14="http://schemas.microsoft.com/office/powerpoint/2010/main" val="1353326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86074" y="77642"/>
            <a:ext cx="795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မှန်ကန်/သင့်လျော်သော နှုန်းထားဘယ်လိုတွက်မလဲ</a:t>
            </a:r>
            <a:r>
              <a:rPr lang="my-MM" sz="1600" b="1" dirty="0">
                <a:latin typeface="Calibri" panose="020F0502020204030204" pitchFamily="34" charset="0"/>
                <a:cs typeface="Pyidaungsu" panose="020B0502040204020203" pitchFamily="34" charset="0"/>
              </a:rPr>
              <a:t>?</a:t>
            </a:r>
            <a:endParaRPr lang="my-MM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1804" y="829365"/>
            <a:ext cx="7187645" cy="171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မြေဆီလွှာ ဓါတ်ခွဲ စမ်းသပ်စစ်ဆေးချက်များအရ မိမိမြေအခြေအနေကို သိလျှင် </a:t>
            </a:r>
          </a:p>
          <a:p>
            <a:pPr algn="just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	ဥပမာ- ပြောင်းစိုက်ပျိုးရန်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မြေတွင်း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နိုက်ထရိုဂျင်ဓါတ်က ၂၀ ပေါင်/ဧက ၊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အပင်လိုအပ်ချက်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 ၁၂၀ ပေါင်/ဧက၊   ထည့်ပေးရမည့် နှုန်းထားမှာ  ၁၀၀ ပေါင်/ဧက ဖြစ်ပါသည်။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5338" y="2862262"/>
            <a:ext cx="3076575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9" b="98726" l="7477" r="89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99" y="2885395"/>
            <a:ext cx="4616890" cy="2258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62" y="2826342"/>
            <a:ext cx="4659734" cy="227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347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86074" y="77642"/>
            <a:ext cx="795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မှန်ကန်/သင့်လျော်သော အချိန်အခါ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657" y="728774"/>
            <a:ext cx="8055429" cy="195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မြေဆီလွှာ ဓါတ်ခွဲ စမ်းသပ်စစ်ဆေးချက်များအရ မိမိမြေအခြေအနေ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ကို သိလျှင် 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	ဥပမာ- ပြောင်းစိုက်ပျိုးရန် မြေတွင်း နိုက်ထရိုဂျင်ဓါတ်က ၂၀ ပေါင်/ဧက ၊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အပင်လိုအပ်ချက်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က ၁၂၀ ပေါင်/ဧက၊   ထည့်ပေးရမည့် နှုန်းထားမှာ  ၁၀၀ ပေါင်/ဧက ဖြစ်ပါသည်။ </a:t>
            </a:r>
          </a:p>
          <a:p>
            <a:pPr algn="just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၎င်း၁၀၀ပေါင်/ ဧက ကို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အပင်စားသုံးနိုင်မှု အခြေအနေအရ အကြိမ်ကြိမ် ကျွေး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ပါက ကောင်းပါသည်။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လိုအပ်ချက် မြင့်မားချိန် မစတင်မီ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ထည့်ပေးရမည်။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2202997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r="14159"/>
          <a:stretch/>
        </p:blipFill>
        <p:spPr>
          <a:xfrm>
            <a:off x="5460885" y="3076577"/>
            <a:ext cx="1785258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" y="2779407"/>
            <a:ext cx="4201886" cy="237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9" y="2768520"/>
            <a:ext cx="4201886" cy="237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56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86074" y="77642"/>
            <a:ext cx="795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မှန်ကန်/သင့်လျော်သော နေရာ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7F155-BECE-6C23-29E8-7F654F90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2" y="2386853"/>
            <a:ext cx="4289979" cy="2756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C24D5-E145-9DDD-8AA8-7EF4053ED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5"/>
          <a:stretch/>
        </p:blipFill>
        <p:spPr>
          <a:xfrm>
            <a:off x="6037730" y="401000"/>
            <a:ext cx="3106270" cy="397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ight Arrow 1"/>
          <p:cNvSpPr/>
          <p:nvPr/>
        </p:nvSpPr>
        <p:spPr>
          <a:xfrm>
            <a:off x="5070764" y="2639291"/>
            <a:ext cx="1454727" cy="1662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6909" y="1124525"/>
            <a:ext cx="172489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မနီးမဝေးသော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ရွက်ဖျန်း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5409" y="678249"/>
            <a:ext cx="2608118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y-MM" sz="1400" b="1" dirty="0">
                <a:latin typeface="Pyidaungsu" panose="020B0502040204020203" pitchFamily="34" charset="0"/>
                <a:cs typeface="Pyidaungsu" panose="020B0502040204020203" pitchFamily="34" charset="0"/>
              </a:rPr>
              <a:t>ဘယ်လိုထည့်မလဲ?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ကြဲပက်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အတန်းချ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မြေထဲ ရောမွှေထည့်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.....</a:t>
            </a:r>
            <a:endParaRPr lang="en-US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2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19909" y="164052"/>
            <a:ext cx="7600438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(၂) မှန်လေးမှန်စီမံခန့်ခွဲခြင်း၏ ရည်ရွယ်ချက်</a:t>
            </a:r>
          </a:p>
          <a:p>
            <a:pPr marL="514342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my-MM" sz="12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မြေဩဇာကို ထိထိရောက်ရောက်နဲ့ အကျိုးရှိရှိ အသုံးပြုနိုင်ရန်၊</a:t>
            </a:r>
          </a:p>
          <a:p>
            <a:pPr marL="514342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my-MM" sz="1200" b="1" dirty="0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စိုက်ပျိုးထုတ်လုပ်သူများအတွက် ငွေတစ်ကျပ်ရင်းနှီးတိုင်း အကျိုးအမြတ်များနိုင်ရန်၊</a:t>
            </a:r>
          </a:p>
          <a:p>
            <a:pPr marL="514342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my-MM" sz="1200" b="1" dirty="0">
                <a:latin typeface="Pyidaungsu" panose="020B0502040204020203" pitchFamily="34" charset="0"/>
                <a:cs typeface="Pyidaungsu" panose="020B0502040204020203" pitchFamily="34" charset="0"/>
              </a:rPr>
              <a:t>တစ်ချိန်တည်းမှာပဲ မိမိလယ်မြေရော၊ မိမိထုတ်ကုန်ကို သုံးစွဲသူ များရော ထိခိုက်နစ်နာမှု မရှိစေရန်</a:t>
            </a:r>
            <a:endParaRPr lang="en-US" sz="12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22011014"/>
              </p:ext>
            </p:extLst>
          </p:nvPr>
        </p:nvGraphicFramePr>
        <p:xfrm>
          <a:off x="2262744" y="1773382"/>
          <a:ext cx="6096000" cy="300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 rot="21283182">
            <a:off x="2384763" y="2006567"/>
            <a:ext cx="561109" cy="3293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1200000"/>
              </a:camera>
              <a:lightRig rig="threePt" dir="t"/>
            </a:scene3d>
          </a:bodyPr>
          <a:lstStyle/>
          <a:p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ရေ</a:t>
            </a:r>
          </a:p>
          <a:p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ရှည်တည်တံ့</a:t>
            </a:r>
          </a:p>
          <a:p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ခိုင်</a:t>
            </a:r>
          </a:p>
          <a:p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မြဲသော စိုက်ပျိုးရေးလုပ်ငန်း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6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5131</TotalTime>
  <Words>7130</Words>
  <Application>Microsoft Office PowerPoint</Application>
  <PresentationFormat>On-screen Show (16:9)</PresentationFormat>
  <Paragraphs>525</Paragraphs>
  <Slides>50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Pyidaungsu</vt:lpstr>
      <vt:lpstr>Times New Roman</vt:lpstr>
      <vt:lpstr>Wingdings</vt:lpstr>
      <vt:lpstr>Office Theme</vt:lpstr>
      <vt:lpstr>စိုက်ပျိုးရေး၊ မွေးမြူရေးနှင့် ဆည်မြောင်းဝန်ကြီးဌာန ရေဆင်းစိုက်ပျိုးရေးတက္ကသိုလ်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vt:lpstr>
      <vt:lpstr>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vt:lpstr>
      <vt:lpstr>အဆင့် ၂-အာဟာရဓါတ်ဆိုင်ရာ အညွှန်းကိန်းများ ဖော်ထုတ်ကာ၊ ရေရှည်တည်တံ့ခိုင်မြဲရေး ရည်ရွယ်ချက်ကို ရှေးရှုခြင်း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Khaing Khaing Htwe</cp:lastModifiedBy>
  <cp:revision>509</cp:revision>
  <cp:lastPrinted>2024-08-28T06:26:16Z</cp:lastPrinted>
  <dcterms:created xsi:type="dcterms:W3CDTF">2023-02-27T10:25:07Z</dcterms:created>
  <dcterms:modified xsi:type="dcterms:W3CDTF">2024-09-09T10:31:25Z</dcterms:modified>
</cp:coreProperties>
</file>