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2"/>
  </p:notesMasterIdLst>
  <p:sldIdLst>
    <p:sldId id="256" r:id="rId2"/>
    <p:sldId id="510" r:id="rId3"/>
    <p:sldId id="511" r:id="rId4"/>
    <p:sldId id="526" r:id="rId5"/>
    <p:sldId id="525" r:id="rId6"/>
    <p:sldId id="513" r:id="rId7"/>
    <p:sldId id="347" r:id="rId8"/>
    <p:sldId id="514" r:id="rId9"/>
    <p:sldId id="515" r:id="rId10"/>
    <p:sldId id="497" r:id="rId11"/>
    <p:sldId id="493" r:id="rId12"/>
    <p:sldId id="533" r:id="rId13"/>
    <p:sldId id="484" r:id="rId14"/>
    <p:sldId id="527" r:id="rId15"/>
    <p:sldId id="517" r:id="rId16"/>
    <p:sldId id="518" r:id="rId17"/>
    <p:sldId id="519" r:id="rId18"/>
    <p:sldId id="520" r:id="rId19"/>
    <p:sldId id="521" r:id="rId20"/>
    <p:sldId id="529" r:id="rId21"/>
    <p:sldId id="531" r:id="rId22"/>
    <p:sldId id="438" r:id="rId23"/>
    <p:sldId id="446" r:id="rId24"/>
    <p:sldId id="460" r:id="rId25"/>
    <p:sldId id="465" r:id="rId26"/>
    <p:sldId id="523" r:id="rId27"/>
    <p:sldId id="532" r:id="rId28"/>
    <p:sldId id="534" r:id="rId29"/>
    <p:sldId id="535" r:id="rId30"/>
    <p:sldId id="536" r:id="rId31"/>
  </p:sldIdLst>
  <p:sldSz cx="9144000" cy="5143500" type="screen16x9"/>
  <p:notesSz cx="6735763" cy="98694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8DC"/>
    <a:srgbClr val="0000DE"/>
    <a:srgbClr val="BE9602"/>
    <a:srgbClr val="B808BC"/>
    <a:srgbClr val="0000E6"/>
    <a:srgbClr val="0000CA"/>
    <a:srgbClr val="2E39C7"/>
    <a:srgbClr val="2828CA"/>
    <a:srgbClr val="0000BC"/>
    <a:srgbClr val="0000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86387" autoAdjust="0"/>
  </p:normalViewPr>
  <p:slideViewPr>
    <p:cSldViewPr snapToGrid="0">
      <p:cViewPr varScale="1">
        <p:scale>
          <a:sx n="102" d="100"/>
          <a:sy n="102" d="100"/>
        </p:scale>
        <p:origin x="91" y="254"/>
      </p:cViewPr>
      <p:guideLst>
        <p:guide orient="horz" pos="2160"/>
        <p:guide pos="3840"/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37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233" cy="493975"/>
          </a:xfrm>
          <a:prstGeom prst="rect">
            <a:avLst/>
          </a:prstGeom>
        </p:spPr>
        <p:txBody>
          <a:bodyPr vert="horz" lIns="89794" tIns="44897" rIns="89794" bIns="4489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027" y="0"/>
            <a:ext cx="2919233" cy="493975"/>
          </a:xfrm>
          <a:prstGeom prst="rect">
            <a:avLst/>
          </a:prstGeom>
        </p:spPr>
        <p:txBody>
          <a:bodyPr vert="horz" lIns="89794" tIns="44897" rIns="89794" bIns="44897" rtlCol="0"/>
          <a:lstStyle>
            <a:lvl1pPr algn="r">
              <a:defRPr sz="1200"/>
            </a:lvl1pPr>
          </a:lstStyle>
          <a:p>
            <a:fld id="{EAE91ED4-6D81-4B94-8808-5FF9E5FFEA63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794" tIns="44897" rIns="89794" bIns="4489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974" y="4749503"/>
            <a:ext cx="5389815" cy="3886717"/>
          </a:xfrm>
          <a:prstGeom prst="rect">
            <a:avLst/>
          </a:prstGeom>
        </p:spPr>
        <p:txBody>
          <a:bodyPr vert="horz" lIns="89794" tIns="44897" rIns="89794" bIns="4489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5515"/>
            <a:ext cx="2919233" cy="493975"/>
          </a:xfrm>
          <a:prstGeom prst="rect">
            <a:avLst/>
          </a:prstGeom>
        </p:spPr>
        <p:txBody>
          <a:bodyPr vert="horz" lIns="89794" tIns="44897" rIns="89794" bIns="4489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027" y="9375515"/>
            <a:ext cx="2919233" cy="493975"/>
          </a:xfrm>
          <a:prstGeom prst="rect">
            <a:avLst/>
          </a:prstGeom>
        </p:spPr>
        <p:txBody>
          <a:bodyPr vert="horz" lIns="89794" tIns="44897" rIns="89794" bIns="44897" rtlCol="0" anchor="b"/>
          <a:lstStyle>
            <a:lvl1pPr algn="r">
              <a:defRPr sz="1200"/>
            </a:lvl1pPr>
          </a:lstStyle>
          <a:p>
            <a:fld id="{1F2582BF-B699-405D-BC99-C92192672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74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582BF-B699-405D-BC99-C921926726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140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5898BF-5F52-4CDE-B995-EBEA39756F0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30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E00DA-DBE5-4E2D-8CA1-BB3CC48DC8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9C1780-78BB-44EE-9B11-A3AFCF879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87CAC-4BF3-4BC9-9E45-F172075EE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B2153-40CE-4CF4-9204-4C3624DA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9AE1F-2431-4235-9272-7CEFAB410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3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51E5-1E1E-49BB-BC29-0D78C8873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FF81D9-F81F-448A-8F4F-F7424916C5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C0086-4DC2-4AB4-A17C-C422DE18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9A663-A09B-4AC6-BD81-DF310EC8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04760-6484-44DE-9B23-7D498D78A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63F033-859C-4D0C-A1E4-6D34269BC1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18752-26B0-421F-A3F2-1CD78B969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960AE-925B-4D37-8EF6-EE382DEDD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8981-31ED-4F0E-9418-88E545C4D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496D6-1BC1-4793-B97E-8894BAD9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83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D47D5-9CA5-41F2-917C-4E6756BD9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17E8C-F328-4203-844F-11AAFCE19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121B5-FEF3-4E77-8F54-E418BFAD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48AEC-2618-4CF8-8468-A0A164BDA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1875A-5188-4309-8BA9-7DB0FC46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0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86B6B-AF27-4515-8B96-E1B7CBEC0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A8FED-F9CF-472C-AE4E-D5647F67E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06F71-4739-4155-BD97-101BF178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71175-9099-4F14-8763-557F1E76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24316-E1FB-4B14-AB1E-3B10049C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48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F5BA-4803-467B-9867-A316039E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E6F5A-906F-4B44-A434-7D53D7A6D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32F3B6-6079-48DC-BAEF-29115EC42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99E538-6E0B-4050-9E7F-2FD1EBE8C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6545E-DA0A-4254-8330-6AA61D7A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0B75A-5619-4D82-AD22-B8A38ADB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86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8865C-4F75-4320-BA0A-24841F0B2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D50F-D1D9-444A-8F86-B994C3941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DF2BA-6931-454A-85A2-F45A2DAF2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420416-E0C3-4724-935E-88EBD88CB2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5934B-127A-4608-887B-FB6CB3398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36F85-631F-45E9-A11B-27CBA448C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06707-10D4-4781-9A04-74F9ECE8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F65595-1BFD-4462-8A2F-7DC1696A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7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BF57D-FEC4-4B0D-86F6-AB5F2FBE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6C5B7-4520-47A6-B2F1-F27C765D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54C21C-C4E4-40C0-8800-12DB8519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5EB50-EF99-4213-80C5-ABB522628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0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9BFA9F-A2FF-4E08-9740-6EDD379F6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D84A40-C4A6-4171-82B6-DF3B2FF04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EA90FA-5C98-42DA-A8C1-EB301970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69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3F50A-DC01-445A-819C-3EBC3E945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8D47E-2B8F-4B0F-9674-A5C19C7D8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952E6-8357-4447-9C69-965F46E58D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D17DB-1522-4F72-A16F-E2266E36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B33BF1-5EC7-4DFC-968D-9EBE4852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A74CE-391C-4FE3-A381-FCC85CB22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581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D01B6-85D9-46F7-9340-023E96EE3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F6498D-1AFA-444F-B604-59AD58B512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978F82-86F9-4085-B1B8-91C139C3D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C6F8-70E0-4B5E-B4D5-873522BC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36239-054C-408A-A04E-EBD70DDB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6A9B1-1285-4A06-B773-4A357985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3EC78-1163-483F-852C-45A44B50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3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D9DBF-7195-4D16-8BB4-11BE5A03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4C9CE-272B-484E-916E-5B78D6364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03E44-FFD7-418C-BF98-66F3347681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7A5CD-5FBF-4A0E-B149-8085DEB4C2CD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5E240-061B-4C73-9AEE-5719ED1A8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B2898-7BCA-46AB-9096-88495F10E1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4E02136-69D6-48B7-932A-FA4E4746BFB8}"/>
              </a:ext>
            </a:extLst>
          </p:cNvPr>
          <p:cNvSpPr/>
          <p:nvPr userDrawn="1"/>
        </p:nvSpPr>
        <p:spPr>
          <a:xfrm>
            <a:off x="8605520" y="4561840"/>
            <a:ext cx="502920" cy="50292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1C83EC78-1163-483F-852C-45A44B507EE3}" type="slidenum">
              <a:rPr lang="en-US" sz="1000" b="1" smtClean="0">
                <a:solidFill>
                  <a:schemeClr val="tx1"/>
                </a:solidFill>
                <a:latin typeface="Pyidaungsu" pitchFamily="34" charset="0"/>
                <a:cs typeface="Pyidaungsu" pitchFamily="34" charset="0"/>
              </a:rPr>
              <a:pPr/>
              <a:t>‹#›</a:t>
            </a:fld>
            <a:endParaRPr lang="en-US" sz="1000" b="1" dirty="0">
              <a:solidFill>
                <a:schemeClr val="tx1"/>
              </a:solidFill>
              <a:latin typeface="Pyidaungsu" pitchFamily="34" charset="0"/>
              <a:cs typeface="Pyidaungsu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168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52.jpg"/><Relationship Id="rId4" Type="http://schemas.openxmlformats.org/officeDocument/2006/relationships/image" Target="../media/image1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564" y="208084"/>
            <a:ext cx="6616801" cy="1218343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စိုက်ပျိုးရေး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24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မွေးမြူရေးနှင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24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ဆည်မြောင်းဝန်ကြီးဌာန</a:t>
            </a:r>
            <a:b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en-US" sz="24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စိုက်ပျိုးရေးဦးစီးဌာန</a:t>
            </a:r>
            <a:endParaRPr lang="en-US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B8A5C2-FC85-BE79-3C08-33E3FD804B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7" y="192857"/>
            <a:ext cx="913747" cy="914400"/>
          </a:xfrm>
          <a:prstGeom prst="flowChartConnector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DB2C8A-798F-4454-AB92-9600EF432763}"/>
              </a:ext>
            </a:extLst>
          </p:cNvPr>
          <p:cNvSpPr txBox="1"/>
          <p:nvPr/>
        </p:nvSpPr>
        <p:spPr>
          <a:xfrm>
            <a:off x="1300271" y="2163581"/>
            <a:ext cx="6275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24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လွယ်ကူစွာပြုလုပ်နိုင်သော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သဘာဝမြေသြဇာများ</a:t>
            </a:r>
            <a:endParaRPr lang="en-GB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97777-9B00-483F-A6EF-5BE5EACF628F}"/>
              </a:ext>
            </a:extLst>
          </p:cNvPr>
          <p:cNvSpPr txBox="1"/>
          <p:nvPr/>
        </p:nvSpPr>
        <p:spPr>
          <a:xfrm>
            <a:off x="3514247" y="3362400"/>
            <a:ext cx="1749600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ဒေ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မေဖြိုးဝေ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ဦးစီးအရာရှိ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မြေအသုံးချရေးဌာနခွဲ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FB1EB5-A941-4E53-A6A0-DC7DE62451EF}"/>
              </a:ext>
            </a:extLst>
          </p:cNvPr>
          <p:cNvSpPr txBox="1"/>
          <p:nvPr/>
        </p:nvSpPr>
        <p:spPr>
          <a:xfrm>
            <a:off x="95816" y="4692546"/>
            <a:ext cx="2532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၂၀၂၄ </a:t>
            </a:r>
            <a:r>
              <a:rPr lang="en-US" sz="1400" dirty="0" err="1"/>
              <a:t>ခုနှစ</a:t>
            </a:r>
            <a:r>
              <a:rPr lang="en-US" sz="1400" dirty="0"/>
              <a:t>်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ဩဂုတ်လ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၊ (၃၁)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ရက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endParaRPr lang="en-US" sz="1400" dirty="0"/>
          </a:p>
        </p:txBody>
      </p:sp>
      <p:pic>
        <p:nvPicPr>
          <p:cNvPr id="1026" name="Picture 2" descr="Department of Agriculture,Ayeyarwady">
            <a:extLst>
              <a:ext uri="{FF2B5EF4-FFF2-40B4-BE49-F238E27FC236}">
                <a16:creationId xmlns:a16="http://schemas.microsoft.com/office/drawing/2014/main" id="{624F0FB1-A3A0-4986-98E8-565F6BA1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633" y="192858"/>
            <a:ext cx="97155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F7F5CAC-464C-4488-B598-FB97803052B5}"/>
              </a:ext>
            </a:extLst>
          </p:cNvPr>
          <p:cNvSpPr/>
          <p:nvPr/>
        </p:nvSpPr>
        <p:spPr>
          <a:xfrm>
            <a:off x="8244590" y="4397299"/>
            <a:ext cx="899410" cy="746201"/>
          </a:xfrm>
          <a:prstGeom prst="rect">
            <a:avLst/>
          </a:prstGeom>
          <a:solidFill>
            <a:srgbClr val="0000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FF00"/>
                </a:solidFill>
              </a:rPr>
              <a:t>စနေနေ</a:t>
            </a:r>
            <a:r>
              <a:rPr lang="en-US" dirty="0">
                <a:solidFill>
                  <a:srgbClr val="FFFF00"/>
                </a:solidFill>
              </a:rPr>
              <a:t>့</a:t>
            </a:r>
          </a:p>
        </p:txBody>
      </p:sp>
    </p:spTree>
    <p:extLst>
      <p:ext uri="{BB962C8B-B14F-4D97-AF65-F5344CB8AC3E}">
        <p14:creationId xmlns:p14="http://schemas.microsoft.com/office/powerpoint/2010/main" val="4039076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3C7EE73-08F3-4158-829E-D1C96BEF959F}"/>
              </a:ext>
            </a:extLst>
          </p:cNvPr>
          <p:cNvSpPr txBox="1"/>
          <p:nvPr/>
        </p:nvSpPr>
        <p:spPr>
          <a:xfrm>
            <a:off x="1860321" y="172558"/>
            <a:ext cx="5823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သဘာဝမြေဆွေးပြုလုပ်ရာတွင်လိုအပ်သောကုန်ကြမ်းပစ္စည်း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ပမာဏ</a:t>
            </a:r>
            <a:endParaRPr lang="my-MM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E6E451-95FF-D286-CCC1-F66A8B25C3C6}"/>
              </a:ext>
            </a:extLst>
          </p:cNvPr>
          <p:cNvSpPr txBox="1"/>
          <p:nvPr/>
        </p:nvSpPr>
        <p:spPr>
          <a:xfrm>
            <a:off x="3435530" y="1044067"/>
            <a:ext cx="5623655" cy="2833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၆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ပေ 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x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၃ ပေ 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x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၃ ပေ ရှိသော ကောက်ရိုး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 (၁) 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ပုံပြုလုပ်ရန်</a:t>
            </a:r>
          </a:p>
          <a:p>
            <a:pPr marL="600075" lvl="1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သုံးစွဲမည့် ကောက်ရိုးအလွှာ  ၃ လွှာ အတွက် လိုအပ်သော ပမာဏ </a:t>
            </a:r>
          </a:p>
          <a:p>
            <a:pPr lvl="1">
              <a:lnSpc>
                <a:spcPct val="150000"/>
              </a:lnSpc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                   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         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= ၀.၂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၅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တန်</a:t>
            </a:r>
          </a:p>
          <a:p>
            <a:pPr marL="600075" lvl="1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အစိမ်းရောင်ရှိသော အစိတ်အပိုင်းများ လိုအပ်သော တန် </a:t>
            </a:r>
          </a:p>
          <a:p>
            <a:pPr lvl="1">
              <a:lnSpc>
                <a:spcPct val="150000"/>
              </a:lnSpc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                 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           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= ၀.၂ တန်</a:t>
            </a:r>
          </a:p>
          <a:p>
            <a:pPr lvl="1">
              <a:lnSpc>
                <a:spcPct val="150000"/>
              </a:lnSpc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စုစုပေါင်း ကုန်ကြမ်းလိုအပ်သောတန် ၀.၂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၅ 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+ ၀.၂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= ၀.၄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၅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တန် </a:t>
            </a:r>
          </a:p>
          <a:p>
            <a:pPr lvl="1">
              <a:lnSpc>
                <a:spcPct val="150000"/>
              </a:lnSpc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        ******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5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ခန</a:t>
            </a:r>
            <a:r>
              <a:rPr lang="en-US" sz="15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5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မှန်း</a:t>
            </a: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(၀.၅ တန်ခန့်လိုအပ်ပါသည်)******</a:t>
            </a:r>
          </a:p>
          <a:p>
            <a:pPr marL="600075" lvl="1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ဆွေးမြေ့ပြီး ကောက်ရိုးမြေဆွေး  (၄) ပုံသည် တစ်တန်ဖြစ်ပါသည်။</a:t>
            </a:r>
            <a:endParaRPr lang="en-GB" sz="15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3F9512-E159-7A4D-D8A8-42C7BD9EE80E}"/>
              </a:ext>
            </a:extLst>
          </p:cNvPr>
          <p:cNvSpPr txBox="1"/>
          <p:nvPr/>
        </p:nvSpPr>
        <p:spPr>
          <a:xfrm>
            <a:off x="3958636" y="4235308"/>
            <a:ext cx="4577442" cy="300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257175" indent="-257175">
              <a:buFont typeface="Wingdings" panose="05000000000000000000" pitchFamily="2" charset="2"/>
              <a:buChar char="v"/>
            </a:pPr>
            <a:r>
              <a:rPr lang="my-MM" sz="1350" dirty="0">
                <a:latin typeface="Pyidaungsu" panose="020B0502040204020203" pitchFamily="34" charset="0"/>
                <a:cs typeface="Pyidaungsu" panose="020B0502040204020203" pitchFamily="34" charset="0"/>
              </a:rPr>
              <a:t>စပါး (၁) ဧကတွင် ကောက်ရိုး ၁</a:t>
            </a:r>
            <a:r>
              <a:rPr lang="en-US" sz="135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050" dirty="0">
                <a:latin typeface="Pyidaungsu" panose="020B0502040204020203" pitchFamily="34" charset="0"/>
                <a:cs typeface="Pyidaungsu" panose="020B0502040204020203" pitchFamily="34" charset="0"/>
              </a:rPr>
              <a:t>-- </a:t>
            </a:r>
            <a:r>
              <a:rPr lang="my-MM" sz="1350" dirty="0">
                <a:latin typeface="Pyidaungsu" panose="020B0502040204020203" pitchFamily="34" charset="0"/>
                <a:cs typeface="Pyidaungsu" panose="020B0502040204020203" pitchFamily="34" charset="0"/>
              </a:rPr>
              <a:t>၁.၅ တန်</a:t>
            </a:r>
            <a:r>
              <a:rPr lang="en-US" sz="135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350" dirty="0">
                <a:latin typeface="Pyidaungsu" panose="020B0502040204020203" pitchFamily="34" charset="0"/>
                <a:cs typeface="Pyidaungsu" panose="020B0502040204020203" pitchFamily="34" charset="0"/>
              </a:rPr>
              <a:t>ထွက်ပါသည်။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1FEA7D3-3596-426D-BCD8-1E0C6D581B2C}"/>
              </a:ext>
            </a:extLst>
          </p:cNvPr>
          <p:cNvSpPr/>
          <p:nvPr/>
        </p:nvSpPr>
        <p:spPr>
          <a:xfrm>
            <a:off x="372714" y="3659875"/>
            <a:ext cx="2906973" cy="39578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1505D4-14FD-4FC6-AE3E-FACB12AC2FCB}"/>
              </a:ext>
            </a:extLst>
          </p:cNvPr>
          <p:cNvSpPr/>
          <p:nvPr/>
        </p:nvSpPr>
        <p:spPr>
          <a:xfrm>
            <a:off x="382136" y="3214048"/>
            <a:ext cx="2906973" cy="39578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57774-344B-47F3-9123-C9AE24279892}"/>
              </a:ext>
            </a:extLst>
          </p:cNvPr>
          <p:cNvSpPr/>
          <p:nvPr/>
        </p:nvSpPr>
        <p:spPr>
          <a:xfrm>
            <a:off x="369261" y="2347414"/>
            <a:ext cx="2906973" cy="39578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4F412A-6C7D-4622-8B9F-2C6D57C563E8}"/>
              </a:ext>
            </a:extLst>
          </p:cNvPr>
          <p:cNvSpPr/>
          <p:nvPr/>
        </p:nvSpPr>
        <p:spPr>
          <a:xfrm>
            <a:off x="382136" y="2768221"/>
            <a:ext cx="2906973" cy="39578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127D71-6FC8-4A4A-AA3E-6D1CA1572D69}"/>
              </a:ext>
            </a:extLst>
          </p:cNvPr>
          <p:cNvSpPr/>
          <p:nvPr/>
        </p:nvSpPr>
        <p:spPr>
          <a:xfrm>
            <a:off x="382136" y="1901587"/>
            <a:ext cx="2906973" cy="395785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8A68D5-4E92-4F04-9839-D38F33A7DA1E}"/>
              </a:ext>
            </a:extLst>
          </p:cNvPr>
          <p:cNvSpPr/>
          <p:nvPr/>
        </p:nvSpPr>
        <p:spPr>
          <a:xfrm>
            <a:off x="368260" y="1191647"/>
            <a:ext cx="2906973" cy="17012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578CC6-4705-417F-A03C-28FCD781D3C1}"/>
              </a:ext>
            </a:extLst>
          </p:cNvPr>
          <p:cNvSpPr/>
          <p:nvPr/>
        </p:nvSpPr>
        <p:spPr>
          <a:xfrm>
            <a:off x="368259" y="1430738"/>
            <a:ext cx="2906973" cy="395785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523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2B6B73-DC53-44FB-A017-DEC39674AAC1}"/>
              </a:ext>
            </a:extLst>
          </p:cNvPr>
          <p:cNvSpPr txBox="1"/>
          <p:nvPr/>
        </p:nvSpPr>
        <p:spPr>
          <a:xfrm>
            <a:off x="1765189" y="91719"/>
            <a:ext cx="5934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1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မြေဆွေးပုံများဆွေးမြေ့မှုလျင်မြန်စေရန်အတွက် </a:t>
            </a:r>
            <a:r>
              <a:rPr lang="en-US" sz="1600" b="1" dirty="0" err="1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ဂရုစိုက်ရမည</a:t>
            </a:r>
            <a:r>
              <a:rPr lang="en-US" sz="1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my-MM" sz="1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အချက်များ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A0685-0733-4CC0-A29F-0336098B261A}"/>
              </a:ext>
            </a:extLst>
          </p:cNvPr>
          <p:cNvSpPr txBox="1"/>
          <p:nvPr/>
        </p:nvSpPr>
        <p:spPr>
          <a:xfrm>
            <a:off x="89172" y="630448"/>
            <a:ext cx="8965655" cy="7117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အပူချိန်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342900" lvl="1"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အပူချိန်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&gt; ၄၀- ၆၀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အတွင်းရှိရမည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ဆွေးမြေ့မှုနောက်ဆုံးအဆင့်တွင်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ပတ်ဝန်းကျင်အပူချိန်အတိုင်းရောက်ရှိမည်ဖြစ်သည်။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3983E1-A7DD-4E86-8145-6D9AEB0470A9}"/>
              </a:ext>
            </a:extLst>
          </p:cNvPr>
          <p:cNvSpPr txBox="1"/>
          <p:nvPr/>
        </p:nvSpPr>
        <p:spPr>
          <a:xfrm>
            <a:off x="89172" y="1450427"/>
            <a:ext cx="8965655" cy="10348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လေဝင်လေထွက်ကောင်းမှု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342900" lvl="1"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အဏုဇီဝပိုးများအသက်ရှုရန်အတွက်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အောက်စီဂျင်လိုအပ်သည်။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လေဝင်လေထွက်အရမ်းများပါက အပူချိန်ကိုလျော့ကျ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စေသည်။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	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DD3B5-A9E7-4821-B82F-25D510A31FEB}"/>
              </a:ext>
            </a:extLst>
          </p:cNvPr>
          <p:cNvSpPr txBox="1"/>
          <p:nvPr/>
        </p:nvSpPr>
        <p:spPr>
          <a:xfrm>
            <a:off x="74282" y="2593572"/>
            <a:ext cx="8965655" cy="7117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ကုန်ကြမ်းပစ္စည်းအရွယ်အစား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342900" lvl="1"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အကောင်းဆုံးအရွယ်အစား ၅-၂၀ စင်တီမီတာ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CE164-5AA1-4E19-9C75-6B012959E6A9}"/>
              </a:ext>
            </a:extLst>
          </p:cNvPr>
          <p:cNvSpPr txBox="1"/>
          <p:nvPr/>
        </p:nvSpPr>
        <p:spPr>
          <a:xfrm>
            <a:off x="74282" y="3379630"/>
            <a:ext cx="8950766" cy="7117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အစိုဓာတ်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600075" lvl="1" indent="-257175">
              <a:lnSpc>
                <a:spcPct val="150000"/>
              </a:lnSpc>
              <a:buFontTx/>
              <a:buChar char="-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အကောင်းဆုံးအစိုဓာတ်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၄၅-၆၀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%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ဖြစ်ပါသည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်။(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ရေများစီးကျနေသောအခြေအနေမဖြစ်စေရပ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ါ)။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20286-2A9E-4AA9-B980-BB81717C273A}"/>
              </a:ext>
            </a:extLst>
          </p:cNvPr>
          <p:cNvSpPr txBox="1"/>
          <p:nvPr/>
        </p:nvSpPr>
        <p:spPr>
          <a:xfrm>
            <a:off x="104061" y="4165688"/>
            <a:ext cx="8950766" cy="7117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ကာဗွန်နှင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နိုက်ထရိုဂျင်အချိုး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342900" lvl="1"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-   ၁၅-၃၅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အတွင်းဖြစ်ပါသည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</p:spTree>
    <p:extLst>
      <p:ext uri="{BB962C8B-B14F-4D97-AF65-F5344CB8AC3E}">
        <p14:creationId xmlns:p14="http://schemas.microsoft.com/office/powerpoint/2010/main" val="46758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CB21B1-8086-470D-832E-50F78F035A15}"/>
              </a:ext>
            </a:extLst>
          </p:cNvPr>
          <p:cNvSpPr txBox="1"/>
          <p:nvPr/>
        </p:nvSpPr>
        <p:spPr>
          <a:xfrm>
            <a:off x="1983553" y="398794"/>
            <a:ext cx="4783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မြေဆွေးပုံများ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ပြုလုပ်ရာတွင်အသုံးမပြုသင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သောပစ္စည်း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များ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A43EE5-BFA0-4863-88B7-C2D5FEDBC668}"/>
              </a:ext>
            </a:extLst>
          </p:cNvPr>
          <p:cNvSpPr txBox="1"/>
          <p:nvPr/>
        </p:nvSpPr>
        <p:spPr>
          <a:xfrm>
            <a:off x="1641423" y="1102671"/>
            <a:ext cx="7258901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(၁)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ကျန်းမာရေးအတွက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အန္တရာယ်ဖြစ်စေနိုင်သော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ရောဂါပိုးမ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ားများ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ပါဝင်သော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ခွေး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၊ 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ကြောင်သေများ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၊ ၎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င်းတို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့၏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စွန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ပစ်အညစ်အကြေးများ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(၂)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အပင်ရောဂါပိုးမ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ားများပါဝင်သော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ဩဂဲနစ်စွန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ပစ်ပစ္စည်းများ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(၃)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အဏုဇီဝပိုးများကို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အန္တရာယ်ဖြစ်စေနိုင်သော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အဆိပ်အတောက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များပါဝင်သည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အရွက်များ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      (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ယူကလစ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်)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(၄)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အသားနှင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တိရစ္ဆာန်အဆီ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A688A5-EA2A-4D1F-9365-CD06A8A32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76" y="1654788"/>
            <a:ext cx="1196320" cy="11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2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01152E-C71F-4763-BC59-F91110D3E3D6}"/>
              </a:ext>
            </a:extLst>
          </p:cNvPr>
          <p:cNvSpPr txBox="1"/>
          <p:nvPr/>
        </p:nvSpPr>
        <p:spPr>
          <a:xfrm>
            <a:off x="240883" y="156841"/>
            <a:ext cx="17830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(ခ)  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စူပါဘိုကာရှီ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3BBCC-946D-488B-83D0-9DCD9C742B0B}"/>
              </a:ext>
            </a:extLst>
          </p:cNvPr>
          <p:cNvSpPr txBox="1"/>
          <p:nvPr/>
        </p:nvSpPr>
        <p:spPr>
          <a:xfrm>
            <a:off x="1187014" y="626200"/>
            <a:ext cx="7383439" cy="421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(၁)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စပါးခွံ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ဖွဲနုနှင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နွားချေးတို့ကို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ဆတူရောစပ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်၍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ပုံပ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(၂)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အပုံပေ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အီးအမ်ဖျော်ရည်ကို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သမအောင်ဖျန်း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၍ မွှ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ေပ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ါ။ (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လက်ဖြင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ဆုပ်ကြည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ပါက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 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လက်ကြားမ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ှ   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ရေမထွက်စေရပ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(၃)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ရောစပ်ပြီးပစ္စည်းများကို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လေလုံအိတ်တွင်ထည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့်၍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ချည်နှောင်ပြီး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အရိပ်ထဲတွင်ထားပ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(၄)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နွေရာသီတွင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(၃)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်၊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ဆောင်းရာသီတွင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(၁၀)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ရက်ကြာလျင်မြေဆွေးအဖြစ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စတင်အသုံးပြုနိုင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(၅)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ကြာရှည်သိုလှောင်လိုပါက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နေရိပ်တွင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အခြောက်ခံပြီး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အိတ်ထဲသို့ပြန်ထည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့်၍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သိုလှောင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အသုံးပြုနိုင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(၆) ၆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လခန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အသုံးပြုနိုင်ပါသည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</p:spTree>
    <p:extLst>
      <p:ext uri="{BB962C8B-B14F-4D97-AF65-F5344CB8AC3E}">
        <p14:creationId xmlns:p14="http://schemas.microsoft.com/office/powerpoint/2010/main" val="129864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20A0843-5E00-41BD-B3B9-EF8C136E0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046" y="764382"/>
            <a:ext cx="1995456" cy="19954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9B52B5-CA92-43B6-A516-E125DDC48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479" y="752550"/>
            <a:ext cx="2007288" cy="20072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B8C4FD-8EAD-47DE-9E3E-BF1705D3B8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38" b="10282"/>
          <a:stretch/>
        </p:blipFill>
        <p:spPr>
          <a:xfrm>
            <a:off x="131912" y="735491"/>
            <a:ext cx="2007288" cy="19954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93456-95EB-4E89-BC02-9258AC2226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60"/>
          <a:stretch/>
        </p:blipFill>
        <p:spPr>
          <a:xfrm>
            <a:off x="6878521" y="813424"/>
            <a:ext cx="2189408" cy="20191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5B3692-78C4-453F-AF9B-38D476D7F96E}"/>
              </a:ext>
            </a:extLst>
          </p:cNvPr>
          <p:cNvSpPr txBox="1"/>
          <p:nvPr/>
        </p:nvSpPr>
        <p:spPr>
          <a:xfrm>
            <a:off x="511827" y="2730947"/>
            <a:ext cx="1247457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ဖွဲကြမ်း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(၁) ဆ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49610C-57DF-4AFA-BC75-30689C086934}"/>
              </a:ext>
            </a:extLst>
          </p:cNvPr>
          <p:cNvSpPr txBox="1"/>
          <p:nvPr/>
        </p:nvSpPr>
        <p:spPr>
          <a:xfrm>
            <a:off x="2626158" y="2759838"/>
            <a:ext cx="1285929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နွားချေး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(၁) ဆ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335ABB-C0BD-4E8D-AC05-60F77B50C0A4}"/>
              </a:ext>
            </a:extLst>
          </p:cNvPr>
          <p:cNvSpPr txBox="1"/>
          <p:nvPr/>
        </p:nvSpPr>
        <p:spPr>
          <a:xfrm>
            <a:off x="4958340" y="2753014"/>
            <a:ext cx="973343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ဖွဲနု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(၁) ဆ </a:t>
            </a:r>
          </a:p>
        </p:txBody>
      </p:sp>
      <p:sp>
        <p:nvSpPr>
          <p:cNvPr id="3" name="Cross 2">
            <a:extLst>
              <a:ext uri="{FF2B5EF4-FFF2-40B4-BE49-F238E27FC236}">
                <a16:creationId xmlns:a16="http://schemas.microsoft.com/office/drawing/2014/main" id="{D37925EA-28CE-4418-8511-38FCD3644691}"/>
              </a:ext>
            </a:extLst>
          </p:cNvPr>
          <p:cNvSpPr/>
          <p:nvPr/>
        </p:nvSpPr>
        <p:spPr>
          <a:xfrm>
            <a:off x="2009078" y="2672591"/>
            <a:ext cx="260243" cy="307777"/>
          </a:xfrm>
          <a:prstGeom prst="plus">
            <a:avLst>
              <a:gd name="adj" fmla="val 4335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ross 11">
            <a:extLst>
              <a:ext uri="{FF2B5EF4-FFF2-40B4-BE49-F238E27FC236}">
                <a16:creationId xmlns:a16="http://schemas.microsoft.com/office/drawing/2014/main" id="{5112546F-9F65-4D29-8BD2-5D1B8FE5D972}"/>
              </a:ext>
            </a:extLst>
          </p:cNvPr>
          <p:cNvSpPr/>
          <p:nvPr/>
        </p:nvSpPr>
        <p:spPr>
          <a:xfrm>
            <a:off x="4205267" y="2700196"/>
            <a:ext cx="260243" cy="307777"/>
          </a:xfrm>
          <a:prstGeom prst="plus">
            <a:avLst>
              <a:gd name="adj" fmla="val 4335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quals 3">
            <a:extLst>
              <a:ext uri="{FF2B5EF4-FFF2-40B4-BE49-F238E27FC236}">
                <a16:creationId xmlns:a16="http://schemas.microsoft.com/office/drawing/2014/main" id="{A30DCB30-C5E8-45FF-8453-CFD1AB770A8F}"/>
              </a:ext>
            </a:extLst>
          </p:cNvPr>
          <p:cNvSpPr/>
          <p:nvPr/>
        </p:nvSpPr>
        <p:spPr>
          <a:xfrm>
            <a:off x="6357633" y="2826479"/>
            <a:ext cx="520888" cy="244087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F29E43-F4FB-435D-8C34-91E57DB5153B}"/>
              </a:ext>
            </a:extLst>
          </p:cNvPr>
          <p:cNvSpPr txBox="1"/>
          <p:nvPr/>
        </p:nvSpPr>
        <p:spPr>
          <a:xfrm>
            <a:off x="7594123" y="2826479"/>
            <a:ext cx="1051891" cy="307777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စူပါဘိုကာရှီ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17" name="Equals 16">
            <a:extLst>
              <a:ext uri="{FF2B5EF4-FFF2-40B4-BE49-F238E27FC236}">
                <a16:creationId xmlns:a16="http://schemas.microsoft.com/office/drawing/2014/main" id="{05B5F66D-9090-43BD-B6D0-9BAC86717DAD}"/>
              </a:ext>
            </a:extLst>
          </p:cNvPr>
          <p:cNvSpPr/>
          <p:nvPr/>
        </p:nvSpPr>
        <p:spPr>
          <a:xfrm>
            <a:off x="6394502" y="1759419"/>
            <a:ext cx="520888" cy="244087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1B06C73-9DEA-43FB-B3E8-D9264995FBC7}"/>
              </a:ext>
            </a:extLst>
          </p:cNvPr>
          <p:cNvGrpSpPr/>
          <p:nvPr/>
        </p:nvGrpSpPr>
        <p:grpSpPr>
          <a:xfrm>
            <a:off x="131912" y="3655517"/>
            <a:ext cx="9001788" cy="907070"/>
            <a:chOff x="85330" y="4176551"/>
            <a:chExt cx="9001788" cy="90707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BC79DE5-FB69-40AC-ADE9-5D645095DACB}"/>
                </a:ext>
              </a:extLst>
            </p:cNvPr>
            <p:cNvSpPr/>
            <p:nvPr/>
          </p:nvSpPr>
          <p:spPr>
            <a:xfrm>
              <a:off x="85330" y="4183375"/>
              <a:ext cx="1021777" cy="8867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8CB3A1-364F-4F37-B010-E16852EA5B9E}"/>
                </a:ext>
              </a:extLst>
            </p:cNvPr>
            <p:cNvSpPr txBox="1"/>
            <p:nvPr/>
          </p:nvSpPr>
          <p:spPr>
            <a:xfrm>
              <a:off x="2265479" y="4183375"/>
              <a:ext cx="6821639" cy="90024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တစ်ဧကလျင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်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အနည်းဆုံး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ပိဿာ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 (၅၀၀)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အသုံးပြုရမည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်။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မြေပြင်ချိန်ကြဲပက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်၍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တစ်ကြိမ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်၊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သမန်းနိုးချိန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်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တန်းကြားတွင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်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ဖြူး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၍ (၁)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ကြိမ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်၊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အနည်းဆုံး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 (၂)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ကြိမ်ခွဲ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၍ </a:t>
              </a:r>
              <a:r>
                <a:rPr lang="en-US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သုံးရမည်ဖြစ်ပါသည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်။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6DCC2E7-98A9-41FB-920C-E2008F013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8731" y="4176551"/>
              <a:ext cx="1101476" cy="88676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908ECA0-EF1A-48CC-A43A-9C4C8D64EDEE}"/>
              </a:ext>
            </a:extLst>
          </p:cNvPr>
          <p:cNvSpPr txBox="1"/>
          <p:nvPr/>
        </p:nvSpPr>
        <p:spPr>
          <a:xfrm>
            <a:off x="243822" y="76042"/>
            <a:ext cx="2382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ဆောင်ရွက်ပုံအဆင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2131A6-E328-408E-B896-2AC6575849CB}"/>
              </a:ext>
            </a:extLst>
          </p:cNvPr>
          <p:cNvSpPr txBox="1"/>
          <p:nvPr/>
        </p:nvSpPr>
        <p:spPr>
          <a:xfrm>
            <a:off x="195163" y="3864221"/>
            <a:ext cx="124745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အသုံးပြုပုံ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47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01152E-C71F-4763-BC59-F91110D3E3D6}"/>
              </a:ext>
            </a:extLst>
          </p:cNvPr>
          <p:cNvSpPr txBox="1"/>
          <p:nvPr/>
        </p:nvSpPr>
        <p:spPr>
          <a:xfrm>
            <a:off x="205740" y="109032"/>
            <a:ext cx="2674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(ဂ) 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ဒိုချက်ကင်ဆိုသည်မှာ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3BBCC-946D-488B-83D0-9DCD9C742B0B}"/>
              </a:ext>
            </a:extLst>
          </p:cNvPr>
          <p:cNvSpPr txBox="1"/>
          <p:nvPr/>
        </p:nvSpPr>
        <p:spPr>
          <a:xfrm>
            <a:off x="1078059" y="578391"/>
            <a:ext cx="71628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ဒိုချက်ကင်ဆိုသည်မှာ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ဂျပန်ဘာသာအသုံးအနှုန်းဖြစ်ပြီး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မိမိဒေသတွင်းရှိ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အဏုဇီဝပိုး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မှို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မွေးမြူသုံးစွဲ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ထားသည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သဘာဝမြေဩဇာကိုခေ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ဒိုချက်ကင်ကို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သစ်တောမြေ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ဝါးရုံမြေများတွင်တွေ့ရပါသည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B46E1-9289-4606-8A5D-824356E22BAE}"/>
              </a:ext>
            </a:extLst>
          </p:cNvPr>
          <p:cNvSpPr txBox="1"/>
          <p:nvPr/>
        </p:nvSpPr>
        <p:spPr>
          <a:xfrm>
            <a:off x="337278" y="1731998"/>
            <a:ext cx="2158584" cy="57708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ဒိုချက်ကင်မွေးမြူခြင်း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EBECF-99E0-416F-9291-383ACD541542}"/>
              </a:ext>
            </a:extLst>
          </p:cNvPr>
          <p:cNvSpPr txBox="1"/>
          <p:nvPr/>
        </p:nvSpPr>
        <p:spPr>
          <a:xfrm>
            <a:off x="624762" y="2488961"/>
            <a:ext cx="8069393" cy="2004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ဝါးရုံများတွင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ဝါးရွက်များကိုဖယ်ပြီး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အပေ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ယံမြေဆီလ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ွှာ (၆)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လက်မခန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ကို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အချင်း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၂.၅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ပေ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သို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 ၃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ပေခန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တူးဆွပြီး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ရေတစ်ပုံးခန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 (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သို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့) ၄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ဂါလံခန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ကို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တင်လဲရည်တစ်ပုလင်းနှင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ရောစပ်ပြီး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ဖျန်းပေးပ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ဖွဲနုကိုမြေကြီးနှင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ဆတူရော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ပေါက်ပြားနှင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့်မွှ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ေပ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ါ။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ရေထည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ရာတွင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မနည်းလွန်းစေရ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လက်ဖြင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ဆုပ်ကြည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ပါက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လက်ကြားမှရေစိမ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မထွက်ပဲ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အလုံးမပျက်ဆုပ်နိုင်သည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အနေအထားမျိုး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ဖြစ်ရမည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ဝါးရွက်များဖြင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ပြန်လည်ဖုံးထားပ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ါ။ (၃)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ရက်ကြာလျင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အဖြူရောင်ဒိုချက်ကင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အဏုဇီဝများကို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ရရှိပါသည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အနံ့ချိုမ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ေး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စူးရှပါသည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်။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အိတ်ပိတ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်၍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သိမ်းထားပြီးသဘာဝမြေဩဇာပြုလုပ်ရာတွင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အသုံးပြုနိုင်ပါသည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်။ </a:t>
            </a:r>
          </a:p>
        </p:txBody>
      </p:sp>
    </p:spTree>
    <p:extLst>
      <p:ext uri="{BB962C8B-B14F-4D97-AF65-F5344CB8AC3E}">
        <p14:creationId xmlns:p14="http://schemas.microsoft.com/office/powerpoint/2010/main" val="1151646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01152E-C71F-4763-BC59-F91110D3E3D6}"/>
              </a:ext>
            </a:extLst>
          </p:cNvPr>
          <p:cNvSpPr txBox="1"/>
          <p:nvPr/>
        </p:nvSpPr>
        <p:spPr>
          <a:xfrm>
            <a:off x="205740" y="109032"/>
            <a:ext cx="267462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(ဃ) </a:t>
            </a: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ငါးအမိုင်နိုအက်စစ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3BBCC-946D-488B-83D0-9DCD9C742B0B}"/>
              </a:ext>
            </a:extLst>
          </p:cNvPr>
          <p:cNvSpPr txBox="1"/>
          <p:nvPr/>
        </p:nvSpPr>
        <p:spPr>
          <a:xfrm>
            <a:off x="1043940" y="801503"/>
            <a:ext cx="716280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ရွက်ဖျန်းအဖြစ်အသုံးပြုနိုင်ပါသည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B46E1-9289-4606-8A5D-824356E22BAE}"/>
              </a:ext>
            </a:extLst>
          </p:cNvPr>
          <p:cNvSpPr txBox="1"/>
          <p:nvPr/>
        </p:nvSpPr>
        <p:spPr>
          <a:xfrm>
            <a:off x="205740" y="1302542"/>
            <a:ext cx="267462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လိုအပ်သောပစ္စည်းများ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EBECF-99E0-416F-9291-383ACD541542}"/>
              </a:ext>
            </a:extLst>
          </p:cNvPr>
          <p:cNvSpPr txBox="1"/>
          <p:nvPr/>
        </p:nvSpPr>
        <p:spPr>
          <a:xfrm>
            <a:off x="1043940" y="1687217"/>
            <a:ext cx="4434840" cy="1581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ငါးရိုး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ငါးခေါင်း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အူကလီစာများ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စွန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ပစ်ပစ္စည်းများ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သကြားကြမ်း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ထန်းလျက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E8C06A-1870-426C-B2D8-CC0B3A86AC21}"/>
              </a:ext>
            </a:extLst>
          </p:cNvPr>
          <p:cNvSpPr/>
          <p:nvPr/>
        </p:nvSpPr>
        <p:spPr>
          <a:xfrm>
            <a:off x="2933583" y="3168056"/>
            <a:ext cx="1808328" cy="158619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C4EDCCA-FB6E-4B09-9ACE-FF06A00123AC}"/>
              </a:ext>
            </a:extLst>
          </p:cNvPr>
          <p:cNvSpPr/>
          <p:nvPr/>
        </p:nvSpPr>
        <p:spPr>
          <a:xfrm>
            <a:off x="269824" y="3122368"/>
            <a:ext cx="1808328" cy="158619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E4CF456E-4F86-4469-9D16-891428C42C8B}"/>
              </a:ext>
            </a:extLst>
          </p:cNvPr>
          <p:cNvSpPr/>
          <p:nvPr/>
        </p:nvSpPr>
        <p:spPr>
          <a:xfrm>
            <a:off x="2375941" y="3732551"/>
            <a:ext cx="442210" cy="457200"/>
          </a:xfrm>
          <a:prstGeom prst="plus">
            <a:avLst>
              <a:gd name="adj" fmla="val 40254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A0D74F-4E6F-4C2D-888D-C59604FCC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63" t="34449" r="19579" b="6157"/>
          <a:stretch/>
        </p:blipFill>
        <p:spPr>
          <a:xfrm>
            <a:off x="5478780" y="2530265"/>
            <a:ext cx="3546658" cy="22239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Equals 13">
            <a:extLst>
              <a:ext uri="{FF2B5EF4-FFF2-40B4-BE49-F238E27FC236}">
                <a16:creationId xmlns:a16="http://schemas.microsoft.com/office/drawing/2014/main" id="{50F954B2-7465-4537-89FE-8459AB5D6AE1}"/>
              </a:ext>
            </a:extLst>
          </p:cNvPr>
          <p:cNvSpPr/>
          <p:nvPr/>
        </p:nvSpPr>
        <p:spPr>
          <a:xfrm>
            <a:off x="4857343" y="3763217"/>
            <a:ext cx="501641" cy="426534"/>
          </a:xfrm>
          <a:prstGeom prst="mathEqual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533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01152E-C71F-4763-BC59-F91110D3E3D6}"/>
              </a:ext>
            </a:extLst>
          </p:cNvPr>
          <p:cNvSpPr txBox="1"/>
          <p:nvPr/>
        </p:nvSpPr>
        <p:spPr>
          <a:xfrm>
            <a:off x="205740" y="109032"/>
            <a:ext cx="26746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ပြုလုပ်ပုံအဆင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ဆင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3BBCC-946D-488B-83D0-9DCD9C742B0B}"/>
              </a:ext>
            </a:extLst>
          </p:cNvPr>
          <p:cNvSpPr txBox="1"/>
          <p:nvPr/>
        </p:nvSpPr>
        <p:spPr>
          <a:xfrm>
            <a:off x="990600" y="613521"/>
            <a:ext cx="7162800" cy="425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(၁) 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ငါးအရိုးနှင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ခေါင်း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ဝမ်းတွင်းသား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စသည်တို့ကိုနုပ်နုပ်စင်းပ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(၂)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ငါးစွန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ပစ်ပစ္စည်းများနှင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အလေးချိန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ဆတူရှိသော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သကြားကြမ်း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ထန်းလျက်နှင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ရောမ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ေပ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ါ၊   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ဒေသတွင်းအလွယ်တစ်ကူရနိုင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ဓနိပျားကိုအသုံးပြုနိုင်ပါသည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(၃)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စဉ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အိုး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ပလပ်စတစ်ပုံးထဲသို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တစ်ဝက်ကျော်ထည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့်ပါ။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အိုးထိပ်ဝတွင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ပလပ်စတစ်ဖြင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ဖုံးအုပ်ပြီး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    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ကြိုးစဖြင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ချည်ထားပ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အရိပ်ရသော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နေရာတွင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ထားပ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နေ့စဉ်မ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ေပေးရမည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(၄)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အနည်းဆုံး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၂-၃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ပတ်ခန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ထားပ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 ၄-၆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ပတ်ထိထားပါက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အသုံးပြုရန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ပိုကောင်းပါသည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(၅)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အိုးအတွင်းမှထွက်ရှိလာသော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ဆေးရည်များကို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ပိတ်စပါးပါးဖြင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စစ်ယူပြီး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ပုလင်း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ရေသန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ဗူးထဲသို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ပြောင်းထည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့်ပါ။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ပုလင်းအပြည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့်ရ။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နေရောင်ခြည်တိုက်ရိုက်မထိသော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အေးမြခြောက်သွေ့သော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နေရာတွင်ထားပ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</p:txBody>
      </p:sp>
    </p:spTree>
    <p:extLst>
      <p:ext uri="{BB962C8B-B14F-4D97-AF65-F5344CB8AC3E}">
        <p14:creationId xmlns:p14="http://schemas.microsoft.com/office/powerpoint/2010/main" val="447955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01152E-C71F-4763-BC59-F91110D3E3D6}"/>
              </a:ext>
            </a:extLst>
          </p:cNvPr>
          <p:cNvSpPr txBox="1"/>
          <p:nvPr/>
        </p:nvSpPr>
        <p:spPr>
          <a:xfrm>
            <a:off x="161101" y="122680"/>
            <a:ext cx="117348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အသုံးပြုပုံ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3BBCC-946D-488B-83D0-9DCD9C742B0B}"/>
              </a:ext>
            </a:extLst>
          </p:cNvPr>
          <p:cNvSpPr txBox="1"/>
          <p:nvPr/>
        </p:nvSpPr>
        <p:spPr>
          <a:xfrm>
            <a:off x="812042" y="488086"/>
            <a:ext cx="743006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(၁) 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အပင်ငယ်နှင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ပျိုးပင်များတွင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ရေအဆ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၆၀၀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သုံးပ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(၄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ဂါလံပုံးတွင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၂၀-၃၀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စီစီခန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ရောစပ်ပြီးဖျန်းပ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ါ။)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(၂)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အပင်ကြီးတွင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ရေအဆ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၃၀၀ မှ ၅၀၀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ရော၍သုံးပ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 (၄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ဂါလံပုံးတွင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၄၀-၆၀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စီစီခန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ရောစပ်ပြီးဖျန်းပ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ါ။)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(၃)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အရွက်နှင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ပင်ခြေတစ်ဝိုက်တွင်မြေများကိုပ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ဖျန်းနိုင်ပ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(၄)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မြေဆွေးပြုလုပ်ရာတွင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တင်း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(၂၀-၃၀)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မြေဆွေးတစ်ပုံးလျင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ငါးအမိုင်နိုအက်စစ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၁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လီတာမ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ှ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တစ်ဂါလံ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အထိ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အဆင်ပြေသလိုရောစပ်အသုံးပြုနိုင်သည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38410-5119-4AF6-B8ED-F9D819FF7059}"/>
              </a:ext>
            </a:extLst>
          </p:cNvPr>
          <p:cNvSpPr txBox="1"/>
          <p:nvPr/>
        </p:nvSpPr>
        <p:spPr>
          <a:xfrm>
            <a:off x="1079311" y="3477287"/>
            <a:ext cx="7552898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ငါးအမိုင်နိုအက်စစ်သည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အပင်အတွက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လိုအပ်သော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ပင်ပိုင်းဆိုင်ရာ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ကြီးထွားမှုအားပေးသော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ဓာတ်ကို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အဓိကပေးစွမ်းစေပါသည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သို့ပ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ါ၍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အပင်မျိုးပွားချိန်တွင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အသုံးပြုရန်မသင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တော်ပ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အရွက်စားသော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ဟင်းသီးဟင်းရွက်များတွင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စိုက်ပျိုးချိန်တစ်လျောက်လုံး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ပက်ဖျန်းနိုင်ပါသည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84B9C-212C-47AD-845E-19F1C8298EA7}"/>
              </a:ext>
            </a:extLst>
          </p:cNvPr>
          <p:cNvSpPr txBox="1"/>
          <p:nvPr/>
        </p:nvSpPr>
        <p:spPr>
          <a:xfrm>
            <a:off x="161101" y="3017697"/>
            <a:ext cx="2229830" cy="57708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သတိပြုရန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r>
              <a:rPr lang="my-MM" b="1" dirty="0">
                <a:latin typeface="Pyidaungsu" panose="020B0502040204020203" pitchFamily="34" charset="0"/>
                <a:cs typeface="Pyidaungsu" panose="020B0502040204020203" pitchFamily="34" charset="0"/>
              </a:rPr>
              <a:t>အ</a:t>
            </a: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ချက်များ</a:t>
            </a:r>
            <a:endParaRPr lang="en-US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76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01152E-C71F-4763-BC59-F91110D3E3D6}"/>
              </a:ext>
            </a:extLst>
          </p:cNvPr>
          <p:cNvSpPr txBox="1"/>
          <p:nvPr/>
        </p:nvSpPr>
        <p:spPr>
          <a:xfrm>
            <a:off x="205740" y="109032"/>
            <a:ext cx="18364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အကျိုးကျေးဇူးများ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03BBCC-946D-488B-83D0-9DCD9C742B0B}"/>
              </a:ext>
            </a:extLst>
          </p:cNvPr>
          <p:cNvSpPr txBox="1"/>
          <p:nvPr/>
        </p:nvSpPr>
        <p:spPr>
          <a:xfrm>
            <a:off x="990600" y="758301"/>
            <a:ext cx="7162800" cy="379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(၁)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သီးနှံပင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်၏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ပင်ပိုင်းဆိုင်ရာ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ကြီးထွားမှုနှင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အထွက်နှုန်းကောင်းစေရန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အထောက်အကူဖြစ်ပါသည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(၂)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ပရိုတိန်းတည်ဆောက်မှုကောင်းစေသည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(၃)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ရာသီဉတုဒဏ်ခံနိုင်ရည်ရှိစေသည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(၄)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အစာချက်လုပ်မှုပိုကောင်းလာစေသည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(၅)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ဟော်မုန်းသတ္တိပါဝင်သည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(၆)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ဝတ်မှုန်ကူးခြင်းနှင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အသီးဖြစ်ပေ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မှုကိုကောင်းမွန်စေသည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(၇)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အဏုဇီဝပိုးများလှုပ်ရှားမှုကို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ပိုကောာင်းလာစေသည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(၈)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ရွက်ဖျန်းအနေဖြင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သုံးမည်ဆိုပါက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ပိုးမ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ားများကို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နှိမ်နင်းပေးသည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</p:spTree>
    <p:extLst>
      <p:ext uri="{BB962C8B-B14F-4D97-AF65-F5344CB8AC3E}">
        <p14:creationId xmlns:p14="http://schemas.microsoft.com/office/powerpoint/2010/main" val="228309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3825719" y="411789"/>
            <a:ext cx="991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နိဒါန်း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D5E43-D671-4DF4-83DB-6D34A7880757}"/>
              </a:ext>
            </a:extLst>
          </p:cNvPr>
          <p:cNvSpPr txBox="1"/>
          <p:nvPr/>
        </p:nvSpPr>
        <p:spPr>
          <a:xfrm>
            <a:off x="634191" y="957596"/>
            <a:ext cx="81216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ာပျက်စီးဆုံးရှုံးမှုများကို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လျော့နည်းစေရန်ရန်နှင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တားဆီးကာကွယ်နိုင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ရန်အတွက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ဩဂဲနစ်များက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ြွ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ယ်ဝစွာ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ရှိနေစေရေးသည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အရေးကြီးပါသည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ာအတွင်းသို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ဩဂဲနစ်ပစ္စည်းများ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ပြန်လည်ထည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ပေးခြင်းဖြင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အာဟာရဓာတ်ပြည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ဝကာ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မြေဩဇာထက်သန်မှုအရည်အသွေးကောင်းမွန်လာစေနိုင်မည်ဖြစ်ပါသည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သွင်းပေးရသော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ဓာတ်မြေဩဇာများ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ပျောက်ဆုံးလျော့ပါးမှုကို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ကာကွယ်နိုင်ပြီး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သီးနှံပင်အတွက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ထုတ်ပေး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နိုင်ခြင်းဖြင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အကျိုးရှိစေနိုင်မည်ဖြစ်ပါသည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ဘေးထွက်ပစ္စည်းများကို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စနစ်တကျအသုံးပြုခြင်းဖြင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ပတ်ဝန်းကျင်ညစ်ညမ်းမှုကို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သက်သာစေပြီး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သီးနှံပင်များ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အတွက်လည်းအကျိုးရှိစေနိုင်မည်ဖြစ်ပါသည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တောင်သူများကိုယ်တိုင်ဆောင်ရွက်နိုင်ပြီး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ကုန်ကျစရိတ်နည်းပါးကာ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ရေရှည်တည်တံ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စိုက်ပျိုးရေးကို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ဆောင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ရွက်နိုင်မည်ဖြစ်ပါသည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လယ်ယာဘေးထွက်ပစ္စည်းများကိုအသုံးပြု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လယ်ယာပြင်ပ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ဝင်ငွေရရှိစေနိုင်မည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ဖြစ်ပါသည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</p:spTree>
    <p:extLst>
      <p:ext uri="{BB962C8B-B14F-4D97-AF65-F5344CB8AC3E}">
        <p14:creationId xmlns:p14="http://schemas.microsoft.com/office/powerpoint/2010/main" val="3534336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0870FC-39D1-414C-BEA9-E40852065E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9" t="69848" r="32636" b="3563"/>
          <a:stretch/>
        </p:blipFill>
        <p:spPr>
          <a:xfrm rot="16200000">
            <a:off x="4570278" y="791500"/>
            <a:ext cx="4589103" cy="3766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306462-EF09-4D05-B293-3E64FAC219AE}"/>
              </a:ext>
            </a:extLst>
          </p:cNvPr>
          <p:cNvSpPr txBox="1"/>
          <p:nvPr/>
        </p:nvSpPr>
        <p:spPr>
          <a:xfrm>
            <a:off x="205740" y="109032"/>
            <a:ext cx="335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(င) 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ဇီဝမီးသွေး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(Biochar) 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ဆိုသည်မှာ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09BD79-D3E0-47D0-B320-9EC55E67332A}"/>
              </a:ext>
            </a:extLst>
          </p:cNvPr>
          <p:cNvSpPr txBox="1"/>
          <p:nvPr/>
        </p:nvSpPr>
        <p:spPr>
          <a:xfrm>
            <a:off x="805211" y="450156"/>
            <a:ext cx="39305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အပင်များ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သတ္တဝါများ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၏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ြွ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င်းအကျန်များကို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လေဖြင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အပူချိန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၃၀၀ မှ ၆၀၀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ဒီဂရီ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စင်တီဂရိတ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အတွင်းလောင်က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ျွ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မ်းစေရာမှရရှိလာသောမီးသွေး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ဖြစ်သည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9A6815-C458-455A-BEB8-C19C0B68A7D6}"/>
              </a:ext>
            </a:extLst>
          </p:cNvPr>
          <p:cNvSpPr txBox="1"/>
          <p:nvPr/>
        </p:nvSpPr>
        <p:spPr>
          <a:xfrm>
            <a:off x="205740" y="2283209"/>
            <a:ext cx="3571782" cy="57708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အသုံးပြုနိုင်သောကုန်ကြမ်းပစ္စည်းများ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1B67A1-C566-4BF5-BE1B-FC3DF2F9D9B1}"/>
              </a:ext>
            </a:extLst>
          </p:cNvPr>
          <p:cNvSpPr txBox="1"/>
          <p:nvPr/>
        </p:nvSpPr>
        <p:spPr>
          <a:xfrm>
            <a:off x="487180" y="2817299"/>
            <a:ext cx="4248593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လယ်ယာထွက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ြွ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င်းကျန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ပစ္စည်းများ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သစ်ကိုင်း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သစ်ရွက်များ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နွားချေး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ကြက်ချေးစသော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တိရိစ္တာန်စွန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ပစ်ပစ္စည်းများ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19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0870FC-39D1-414C-BEA9-E40852065E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7" t="35676" r="13930" b="36519"/>
          <a:stretch/>
        </p:blipFill>
        <p:spPr>
          <a:xfrm rot="16200000">
            <a:off x="6385396" y="2721014"/>
            <a:ext cx="2015544" cy="25442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2D8499-8CE3-44BE-A717-7C7E86962DF2}"/>
              </a:ext>
            </a:extLst>
          </p:cNvPr>
          <p:cNvSpPr txBox="1"/>
          <p:nvPr/>
        </p:nvSpPr>
        <p:spPr>
          <a:xfrm>
            <a:off x="110205" y="81999"/>
            <a:ext cx="2196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ဆောင်ရွက်အသုံးပြုပုံ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4F7641-24BA-418B-96F5-448D60A9375C}"/>
              </a:ext>
            </a:extLst>
          </p:cNvPr>
          <p:cNvSpPr txBox="1"/>
          <p:nvPr/>
        </p:nvSpPr>
        <p:spPr>
          <a:xfrm>
            <a:off x="284233" y="600056"/>
            <a:ext cx="5681851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လောင်က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ျွ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မ်းလိုသည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ကုန်ကြမ်းပစ္စည်းအား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မီးဖိုအတွင်းသို့ထည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ရမည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လောင်စာကုန်ကြမ်းများအား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အပေ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မျက်နှာပြင်မှစ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မီးရှို့ပေးရမည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လောင်စာမျက်နှာပြင်ညီညာစွာလောင်က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ျွ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မ်းပီးပါက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အပေ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မှအဖုံးကိုပိတ်ရမည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မီဖိုအတွင်းရှိလောင်စာကုန်ကြမ်းများသည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မီးဖိုအောက်ခြေရှိ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လေပေါက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များမှတဆင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ဆက်လက်လောင်က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ျွ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မ်းသွားမည်ဖြစ်သည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မီးဖိုမှမီးခိုးအထွက်နည်းသွားသည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အချိန်တွင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အဖုံးကိုဖွင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့်၍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ရေဖျန်းကာ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မီးင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ြှ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ိမ်းသတ်ပေးရမည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ရရှိလာသော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ဇီဝမီးသွေးများကို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ကွင်းထဲသို့ထည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့်၍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အသုံးပြုုနိုင်ပါသည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သီးသန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သော်လည်းကောင်း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နွားချေး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ကြက်ချေးများဖြင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ရောနှော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သော်လည်းကောင်း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စိုက်ခင်းမြေပြင်ချိန်တွင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သွင်းပေးနိုင်သည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တစ်ဧကလျင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၂၀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ထိထည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သွင်းပေးနိုင်ပါသည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046AC8-4FAB-4208-99FF-8A993B43C5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t="35770" r="51741" b="36519"/>
          <a:stretch/>
        </p:blipFill>
        <p:spPr>
          <a:xfrm rot="16200000">
            <a:off x="6013581" y="250014"/>
            <a:ext cx="2759170" cy="25442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3F9196-C5B0-4CC0-A8E6-CF8E7D12CB22}"/>
              </a:ext>
            </a:extLst>
          </p:cNvPr>
          <p:cNvSpPr txBox="1"/>
          <p:nvPr/>
        </p:nvSpPr>
        <p:spPr>
          <a:xfrm>
            <a:off x="1945942" y="4646003"/>
            <a:ext cx="33676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ကိုးကား</a:t>
            </a:r>
            <a:r>
              <a:rPr lang="en-US" sz="1200" b="1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စီမံကိန်းဌာနခွဲ</a:t>
            </a:r>
            <a:r>
              <a:rPr lang="en-US" sz="1200" b="1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200" b="1" dirty="0" err="1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စိုက်ပျိုးရေးဦးစီးဌာန</a:t>
            </a:r>
            <a:r>
              <a:rPr lang="en-US" sz="1200" b="1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7436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AC6D515-C5DA-4556-B77A-63C5963C7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7289245"/>
              </p:ext>
            </p:extLst>
          </p:nvPr>
        </p:nvGraphicFramePr>
        <p:xfrm>
          <a:off x="1757216" y="628712"/>
          <a:ext cx="5957080" cy="2881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5816">
                  <a:extLst>
                    <a:ext uri="{9D8B030D-6E8A-4147-A177-3AD203B41FA5}">
                      <a16:colId xmlns:a16="http://schemas.microsoft.com/office/drawing/2014/main" val="2708844156"/>
                    </a:ext>
                  </a:extLst>
                </a:gridCol>
                <a:gridCol w="1153057">
                  <a:extLst>
                    <a:ext uri="{9D8B030D-6E8A-4147-A177-3AD203B41FA5}">
                      <a16:colId xmlns:a16="http://schemas.microsoft.com/office/drawing/2014/main" val="2998035046"/>
                    </a:ext>
                  </a:extLst>
                </a:gridCol>
                <a:gridCol w="933764">
                  <a:extLst>
                    <a:ext uri="{9D8B030D-6E8A-4147-A177-3AD203B41FA5}">
                      <a16:colId xmlns:a16="http://schemas.microsoft.com/office/drawing/2014/main" val="3226721986"/>
                    </a:ext>
                  </a:extLst>
                </a:gridCol>
                <a:gridCol w="746894">
                  <a:extLst>
                    <a:ext uri="{9D8B030D-6E8A-4147-A177-3AD203B41FA5}">
                      <a16:colId xmlns:a16="http://schemas.microsoft.com/office/drawing/2014/main" val="3196158526"/>
                    </a:ext>
                  </a:extLst>
                </a:gridCol>
                <a:gridCol w="1877549">
                  <a:extLst>
                    <a:ext uri="{9D8B030D-6E8A-4147-A177-3AD203B41FA5}">
                      <a16:colId xmlns:a16="http://schemas.microsoft.com/office/drawing/2014/main" val="283269320"/>
                    </a:ext>
                  </a:extLst>
                </a:gridCol>
              </a:tblGrid>
              <a:tr h="566844"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သစ်စိမ်း</a:t>
                      </a:r>
                      <a:endParaRPr lang="en-US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မြေသြဇာ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နိုက်ထရိုဂျင်</a:t>
                      </a:r>
                    </a:p>
                    <a:p>
                      <a:pPr algn="ctr"/>
                      <a:r>
                        <a:rPr lang="en-US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N%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ဖော့စဖရပ်</a:t>
                      </a:r>
                      <a:endParaRPr lang="en-US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P</a:t>
                      </a:r>
                      <a:r>
                        <a:rPr lang="en-US" sz="1400" baseline="-250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2</a:t>
                      </a:r>
                      <a:r>
                        <a:rPr lang="en-US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O</a:t>
                      </a:r>
                      <a:r>
                        <a:rPr lang="en-US" sz="1400" baseline="-250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5</a:t>
                      </a:r>
                      <a:r>
                        <a:rPr lang="en-US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%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ပိုတက်</a:t>
                      </a:r>
                      <a:endParaRPr lang="en-US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K</a:t>
                      </a:r>
                      <a:r>
                        <a:rPr lang="en-US" sz="1400" baseline="-250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2</a:t>
                      </a:r>
                      <a:r>
                        <a:rPr lang="en-US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O%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ကာဗွန်/နိုက်ထရိုဂျင် အချိုး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29664216"/>
                  </a:ext>
                </a:extLst>
              </a:tr>
              <a:tr h="411039">
                <a:tc>
                  <a:txBody>
                    <a:bodyPr/>
                    <a:lstStyle/>
                    <a:p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ပဲအမျိုးမျိုး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၂.၅၆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၀.၃၃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၁.၁၉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၁၁/၁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75931671"/>
                  </a:ext>
                </a:extLst>
              </a:tr>
              <a:tr h="317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ပိုက်ဆံလျှော်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၂.၆၆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၀.၄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၁.၉၁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၁၂/၁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78144192"/>
                  </a:ext>
                </a:extLst>
              </a:tr>
              <a:tr h="3172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ဘောစကိုင်း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၂.၃၀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၀.၂၀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၁.၅၆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၁၅/၁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60292015"/>
                  </a:ext>
                </a:extLst>
              </a:tr>
              <a:tr h="317235">
                <a:tc>
                  <a:txBody>
                    <a:bodyPr/>
                    <a:lstStyle/>
                    <a:p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ကုက္ကိုလ်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၃.၆၁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၀.၂၇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၂.၃၂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၁၄/၁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79103431"/>
                  </a:ext>
                </a:extLst>
              </a:tr>
              <a:tr h="317235">
                <a:tc>
                  <a:txBody>
                    <a:bodyPr/>
                    <a:lstStyle/>
                    <a:p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ဒန့်ကျွဲ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၃.၁၅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၀.၃၆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၃.၂၇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၁၂/၁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20023564"/>
                  </a:ext>
                </a:extLst>
              </a:tr>
              <a:tr h="317235">
                <a:tc>
                  <a:txBody>
                    <a:bodyPr/>
                    <a:lstStyle/>
                    <a:p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ညံပင်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၃.၂၂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၀.၂၉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၀.၉၅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၁၄/၁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0492370"/>
                  </a:ext>
                </a:extLst>
              </a:tr>
              <a:tr h="317235">
                <a:tc>
                  <a:txBody>
                    <a:bodyPr/>
                    <a:lstStyle/>
                    <a:p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မြေပြန့်ချယ်ရီ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၂.၉၆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၀.၁၈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၀.၈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my-MM" sz="14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၁၈.၂၅/၁</a:t>
                      </a:r>
                      <a:endParaRPr lang="en-GB" sz="14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990397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17C4FF4-D259-4062-9110-F662EFAEADC4}"/>
              </a:ext>
            </a:extLst>
          </p:cNvPr>
          <p:cNvSpPr txBox="1"/>
          <p:nvPr/>
        </p:nvSpPr>
        <p:spPr>
          <a:xfrm>
            <a:off x="119743" y="178799"/>
            <a:ext cx="2220480" cy="338554"/>
          </a:xfrm>
          <a:prstGeom prst="rect">
            <a:avLst/>
          </a:prstGeom>
          <a:solidFill>
            <a:srgbClr val="2828DC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(စ) </a:t>
            </a:r>
            <a:r>
              <a:rPr lang="my-MM" sz="1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သစ်စိမ်းမြေသြဇာများ</a:t>
            </a:r>
            <a:endParaRPr lang="en-GB" sz="16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D990CA-CB3C-4895-8DAC-B73AC2614691}"/>
              </a:ext>
            </a:extLst>
          </p:cNvPr>
          <p:cNvSpPr txBox="1"/>
          <p:nvPr/>
        </p:nvSpPr>
        <p:spPr>
          <a:xfrm>
            <a:off x="1757215" y="3524415"/>
            <a:ext cx="5957080" cy="2539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my-MM" sz="1050" dirty="0">
                <a:latin typeface="Pyidaungsu" panose="020B0502040204020203" pitchFamily="34" charset="0"/>
                <a:cs typeface="Pyidaungsu" panose="020B0502040204020203" pitchFamily="34" charset="0"/>
              </a:rPr>
              <a:t>ကိုးကား	မြေဆီလွှာဂုဏ်သတ္တိတိုးတက်စေသော သစ်စိမ်းမြေသြဇာ (ပိုက်ဆံလျှော်) (ရွှေရောင်လွင်ပြင်, ၂၀၁၉)</a:t>
            </a:r>
            <a:endParaRPr lang="en-GB" sz="105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3B44EB92-7EF9-468B-8080-30DAEB03C56C}"/>
              </a:ext>
            </a:extLst>
          </p:cNvPr>
          <p:cNvSpPr/>
          <p:nvPr/>
        </p:nvSpPr>
        <p:spPr>
          <a:xfrm>
            <a:off x="28125" y="3720023"/>
            <a:ext cx="2203732" cy="1323556"/>
          </a:xfrm>
          <a:prstGeom prst="doubleWave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uble Wave 6">
            <a:extLst>
              <a:ext uri="{FF2B5EF4-FFF2-40B4-BE49-F238E27FC236}">
                <a16:creationId xmlns:a16="http://schemas.microsoft.com/office/drawing/2014/main" id="{873AA7E0-BE88-4713-8846-7B1BABBB6BAE}"/>
              </a:ext>
            </a:extLst>
          </p:cNvPr>
          <p:cNvSpPr/>
          <p:nvPr/>
        </p:nvSpPr>
        <p:spPr>
          <a:xfrm>
            <a:off x="2231857" y="3754141"/>
            <a:ext cx="2203732" cy="1366874"/>
          </a:xfrm>
          <a:prstGeom prst="doubleWave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uble Wave 7">
            <a:extLst>
              <a:ext uri="{FF2B5EF4-FFF2-40B4-BE49-F238E27FC236}">
                <a16:creationId xmlns:a16="http://schemas.microsoft.com/office/drawing/2014/main" id="{C64643C9-5488-42E4-BC8A-C34D4618AE05}"/>
              </a:ext>
            </a:extLst>
          </p:cNvPr>
          <p:cNvSpPr/>
          <p:nvPr/>
        </p:nvSpPr>
        <p:spPr>
          <a:xfrm>
            <a:off x="4469053" y="3776679"/>
            <a:ext cx="2368946" cy="1354026"/>
          </a:xfrm>
          <a:prstGeom prst="doubleWave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uble Wave 8">
            <a:extLst>
              <a:ext uri="{FF2B5EF4-FFF2-40B4-BE49-F238E27FC236}">
                <a16:creationId xmlns:a16="http://schemas.microsoft.com/office/drawing/2014/main" id="{010720D5-9D11-4A8A-BBFE-A1665C4F7680}"/>
              </a:ext>
            </a:extLst>
          </p:cNvPr>
          <p:cNvSpPr/>
          <p:nvPr/>
        </p:nvSpPr>
        <p:spPr>
          <a:xfrm>
            <a:off x="6855474" y="3792740"/>
            <a:ext cx="2288526" cy="1366874"/>
          </a:xfrm>
          <a:prstGeom prst="doubleWave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9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8164206-12D2-443A-944E-E97F3340C3A7}"/>
              </a:ext>
            </a:extLst>
          </p:cNvPr>
          <p:cNvSpPr txBox="1"/>
          <p:nvPr/>
        </p:nvSpPr>
        <p:spPr>
          <a:xfrm>
            <a:off x="86726" y="211714"/>
            <a:ext cx="254404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my-MM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ပိုက်ဆံလျှော်စိုက်ပျိုးခြင်း</a:t>
            </a:r>
            <a:endParaRPr lang="en-GB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DF335C-3329-BE1E-9C16-8E95C48ABF90}"/>
              </a:ext>
            </a:extLst>
          </p:cNvPr>
          <p:cNvSpPr txBox="1"/>
          <p:nvPr/>
        </p:nvSpPr>
        <p:spPr>
          <a:xfrm>
            <a:off x="2872226" y="930808"/>
            <a:ext cx="5912010" cy="37971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အပူပိုင်းနှင့်သမပိုင်းဒေသများတွင် ကျယ်ကျယ်ပြန့်ပြန့်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စိုက်‌လေ့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ရှိသည်။ အရမ်း အေးပါကနိုက်ထရိုဂျင်ဖမ်းယူမှုကျဆင်းနိုင်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သည်။ ခြောက်သွေ့ခြင်းကို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ခံနိုင်ရည်ရှိ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သည်။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အသင့်တော်ဆုံးအပူချိန်မှာ ၁၅-၂၇ 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C°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ဖြစ်သည်။ ရေသွင်းပေးပါက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အကောင်းဆုံး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ကြီးထွားမှုနှင့် နိုက်ထရိုဂျင်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ဖမ်းယူမှုကို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ရရှိနိုင်သည်။</a:t>
            </a:r>
            <a:endParaRPr lang="en-US" dirty="0">
              <a:latin typeface="Pyidaungsu" panose="020B0502040204020203" pitchFamily="34" charset="0"/>
              <a:ea typeface="Calibri" panose="020F0502020204030204" pitchFamily="34" charset="0"/>
              <a:cs typeface="Pyidaungsu" panose="020B0502040204020203" pitchFamily="34" charset="0"/>
            </a:endParaRP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မြေအမျိုးအစားအမျိုးမျိုးတွင် စိုက်ပျိုးနိုင်သည်။ ရေဝ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ပ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်ခြင်းနှင့် ဆားပေါက်ခြင်း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တို့ကိုခံနိုင်ရည်မရှိပါ။ ဖော့စဖိတ်ရရှိမည်ဆိုပါက မြေချဉ်ငံကိန်း ၅-၈.၄ အတွင်း</a:t>
            </a:r>
            <a:r>
              <a:rPr lang="en-US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 </a:t>
            </a:r>
            <a:r>
              <a:rPr lang="my-MM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စိုက်ပျိုးနိုင်သည်။ 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6B60C4-BF80-47C5-9D27-9776D2C1F081}"/>
              </a:ext>
            </a:extLst>
          </p:cNvPr>
          <p:cNvSpPr/>
          <p:nvPr/>
        </p:nvSpPr>
        <p:spPr>
          <a:xfrm>
            <a:off x="86726" y="1101777"/>
            <a:ext cx="2717889" cy="269230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90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82819E1-C11B-9A46-7943-896BAC69619D}"/>
              </a:ext>
            </a:extLst>
          </p:cNvPr>
          <p:cNvSpPr txBox="1"/>
          <p:nvPr/>
        </p:nvSpPr>
        <p:spPr>
          <a:xfrm>
            <a:off x="257583" y="253790"/>
            <a:ext cx="2143536" cy="33855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my-MM" sz="1600" b="1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ပိုက်ဆံလျှော်စိုက်ပျိုးခြင်း</a:t>
            </a:r>
            <a:endParaRPr lang="en-GB" sz="1600" b="1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DEBE9CC-796D-F749-78B0-282F4C7687E3}"/>
              </a:ext>
            </a:extLst>
          </p:cNvPr>
          <p:cNvSpPr/>
          <p:nvPr/>
        </p:nvSpPr>
        <p:spPr>
          <a:xfrm>
            <a:off x="201495" y="868680"/>
            <a:ext cx="1513005" cy="1160401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22CD3-A1CB-4B15-A838-36EE20E03BCE}"/>
              </a:ext>
            </a:extLst>
          </p:cNvPr>
          <p:cNvSpPr txBox="1"/>
          <p:nvPr/>
        </p:nvSpPr>
        <p:spPr>
          <a:xfrm>
            <a:off x="1862029" y="1166360"/>
            <a:ext cx="515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မျိုးစေ့နှုန်းထား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၄-၁၀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ပြည်အထိသုံးလေ့ရှိပါသည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65CC3C1-B2F0-40C3-A31F-9E3DC35A9AD1}"/>
              </a:ext>
            </a:extLst>
          </p:cNvPr>
          <p:cNvSpPr/>
          <p:nvPr/>
        </p:nvSpPr>
        <p:spPr>
          <a:xfrm>
            <a:off x="201495" y="2335531"/>
            <a:ext cx="1604446" cy="114681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115CC31-8AE4-42B9-9C21-2F85F90B704F}"/>
              </a:ext>
            </a:extLst>
          </p:cNvPr>
          <p:cNvSpPr/>
          <p:nvPr/>
        </p:nvSpPr>
        <p:spPr>
          <a:xfrm>
            <a:off x="257583" y="3898241"/>
            <a:ext cx="1604446" cy="1146810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DCBE63-CF0A-4E1F-938C-C5FE7BBDE44A}"/>
              </a:ext>
            </a:extLst>
          </p:cNvPr>
          <p:cNvSpPr txBox="1"/>
          <p:nvPr/>
        </p:nvSpPr>
        <p:spPr>
          <a:xfrm>
            <a:off x="1915369" y="2397800"/>
            <a:ext cx="6390432" cy="888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စိုက်ပျိုးသီးနှံအတွက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အချိန်ရရှိမှုအပေ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မူတည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်၍ ၄၅ မှ ၇၅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ရက်အတွင်းရိတ်သိမ်း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၍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သစ်စိမ်းမြေဩဇာအဖြစ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ပေးနိုင်သည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7EBC52-7DE0-44C5-BE39-B27FA00D0BC7}"/>
              </a:ext>
            </a:extLst>
          </p:cNvPr>
          <p:cNvSpPr txBox="1"/>
          <p:nvPr/>
        </p:nvSpPr>
        <p:spPr>
          <a:xfrm>
            <a:off x="1915369" y="4251401"/>
            <a:ext cx="6390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သက်တန်း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၁၅၀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ခန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ရှိပါသည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  </a:t>
            </a:r>
          </a:p>
        </p:txBody>
      </p:sp>
    </p:spTree>
    <p:extLst>
      <p:ext uri="{BB962C8B-B14F-4D97-AF65-F5344CB8AC3E}">
        <p14:creationId xmlns:p14="http://schemas.microsoft.com/office/powerpoint/2010/main" val="25210144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BAE723D-4AE9-021E-F8A1-BD6DC062DF78}"/>
              </a:ext>
            </a:extLst>
          </p:cNvPr>
          <p:cNvSpPr txBox="1"/>
          <p:nvPr/>
        </p:nvSpPr>
        <p:spPr>
          <a:xfrm>
            <a:off x="1081286" y="620669"/>
            <a:ext cx="7422251" cy="2366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my-MM" sz="1600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ပိုက်ဆံလျှော်ကို အခြောက်ထားကာ ကြာရှည်သိုလှောင်၍ မြေသြဇာအဖြစ်အသုံးပြုနိုင်သည်။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 မြစ်ဖုရောဂါကိုဖြစ်စေသော နီမတုတ်များကိုနှိမ်နင်းပေးသည်။ ပိုက်ဆံလျှော်နှင့်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သီးလှည့်စိုက်ခြင်း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အားဖြင့် နီမတုတ်ရောဂါကိုဖြေရှင်းနိုင်သည်။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 ကြိတ်ရေကို ရေနှင့် ၁း၅ ဖြင့်ရောကာ ၂၄ နာရီအတွင်းအသုံးပြုခြင်းဖြင့် နီမတုတ်သေစေနိုင်သည်။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2819E1-C11B-9A46-7943-896BAC69619D}"/>
              </a:ext>
            </a:extLst>
          </p:cNvPr>
          <p:cNvSpPr txBox="1"/>
          <p:nvPr/>
        </p:nvSpPr>
        <p:spPr>
          <a:xfrm>
            <a:off x="215244" y="220464"/>
            <a:ext cx="1992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ပိုက်ဆံလျှော်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အသုံးပြုပုံ</a:t>
            </a:r>
            <a:endParaRPr lang="en-GB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BEF0A9-109C-2AA2-4219-036736805577}"/>
              </a:ext>
            </a:extLst>
          </p:cNvPr>
          <p:cNvSpPr txBox="1"/>
          <p:nvPr/>
        </p:nvSpPr>
        <p:spPr>
          <a:xfrm>
            <a:off x="6390582" y="2829592"/>
            <a:ext cx="1277914" cy="3231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my-MM" sz="1500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အခက်အခဲများ</a:t>
            </a:r>
            <a:endParaRPr lang="en-GB" sz="1500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BCFBD-CE3A-CAA2-646D-C78C9362704B}"/>
              </a:ext>
            </a:extLst>
          </p:cNvPr>
          <p:cNvSpPr txBox="1"/>
          <p:nvPr/>
        </p:nvSpPr>
        <p:spPr>
          <a:xfrm>
            <a:off x="5428139" y="3409096"/>
            <a:ext cx="3412809" cy="1419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my-MM" sz="1500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မြေနေရာ၊ စက်ကိရိယာလိုအပ်မှုရှိခြင်း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သီးနှံစိုက်ပျိုးမှုနှင့်အချိန်ကိုက်ဖြစ်နေခြင်း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လျှော်စျေးကွက်မရှိခြင်း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F97F93-ECAE-4851-DFB3-9623E37C4E92}"/>
              </a:ext>
            </a:extLst>
          </p:cNvPr>
          <p:cNvSpPr/>
          <p:nvPr/>
        </p:nvSpPr>
        <p:spPr>
          <a:xfrm rot="5400000" flipH="1">
            <a:off x="7086885" y="2396023"/>
            <a:ext cx="95318" cy="1550689"/>
          </a:xfrm>
          <a:prstGeom prst="rect">
            <a:avLst/>
          </a:prstGeom>
          <a:pattFill prst="dkUpDiag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26952-2CC3-E096-E4CC-C9FCB8045F22}"/>
              </a:ext>
            </a:extLst>
          </p:cNvPr>
          <p:cNvSpPr txBox="1"/>
          <p:nvPr/>
        </p:nvSpPr>
        <p:spPr>
          <a:xfrm>
            <a:off x="788033" y="3214935"/>
            <a:ext cx="3753437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my-MM" sz="1500" dirty="0">
                <a:latin typeface="Pyidaungsu" panose="020B0502040204020203" pitchFamily="34" charset="0"/>
                <a:ea typeface="Calibri" panose="020F0502020204030204" pitchFamily="34" charset="0"/>
                <a:cs typeface="Pyidaungsu" panose="020B0502040204020203" pitchFamily="34" charset="0"/>
              </a:rPr>
              <a:t>ဆွေးမြေ့လွယ်/သက်တန်းတို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အထူးတလည်မြေပြင်ရန်မလိုအပ်ခြင်း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ပေါင်းနှင့်မြစ်ဖုနီမတုတ်ရောဂါနှိမ်နင်းနိုင်ခြင်း</a:t>
            </a:r>
          </a:p>
          <a:p>
            <a:pPr marL="214313" indent="-214313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my-MM" sz="1500" dirty="0">
                <a:latin typeface="Pyidaungsu" panose="020B0502040204020203" pitchFamily="34" charset="0"/>
                <a:cs typeface="Pyidaungsu" panose="020B0502040204020203" pitchFamily="34" charset="0"/>
              </a:rPr>
              <a:t> တိုက်စားခံရမှုသက်သာစေခြင်း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D679B8-4BD5-6461-2F25-7E037FA86903}"/>
              </a:ext>
            </a:extLst>
          </p:cNvPr>
          <p:cNvSpPr txBox="1"/>
          <p:nvPr/>
        </p:nvSpPr>
        <p:spPr>
          <a:xfrm>
            <a:off x="1133200" y="2837287"/>
            <a:ext cx="1730587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my-MM" dirty="0">
                <a:solidFill>
                  <a:srgbClr val="FFFF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အားသာချက်များ</a:t>
            </a:r>
            <a:endParaRPr lang="en-GB" dirty="0">
              <a:solidFill>
                <a:srgbClr val="FFFF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4A1898-6573-4337-A9B0-B6C68CC270D3}"/>
              </a:ext>
            </a:extLst>
          </p:cNvPr>
          <p:cNvSpPr/>
          <p:nvPr/>
        </p:nvSpPr>
        <p:spPr>
          <a:xfrm rot="5400000" flipH="1">
            <a:off x="1860886" y="2388062"/>
            <a:ext cx="95318" cy="1550689"/>
          </a:xfrm>
          <a:prstGeom prst="rect">
            <a:avLst/>
          </a:prstGeom>
          <a:pattFill prst="pct80">
            <a:fgClr>
              <a:schemeClr val="accent3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143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3FE6D97-7F0E-4A79-BE5D-E413CE311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559" y="689677"/>
            <a:ext cx="4264521" cy="4264521"/>
          </a:xfrm>
          <a:prstGeom prst="rect">
            <a:avLst/>
          </a:prstGeom>
          <a:effectLst>
            <a:softEdge rad="4318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66A5D7-E831-4812-8A6C-3DDB315F3FBB}"/>
              </a:ext>
            </a:extLst>
          </p:cNvPr>
          <p:cNvSpPr txBox="1"/>
          <p:nvPr/>
        </p:nvSpPr>
        <p:spPr>
          <a:xfrm>
            <a:off x="574979" y="847802"/>
            <a:ext cx="7935686" cy="4212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ဓာတ်မြေသြဇာများကို ပိုမိုအကျိုးရှိစေပါသည်။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 ရေထိန်းသိမ်းမှုတိုးလာစေသည်။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 နိုက်ထရိုဂျင်ကို ပိုမိုကြာရှည်စွာနေနိုင်စေသည်။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အာဟာရဓာတ်စုပ်ယူမှုကိုတိုးတက်စေသည်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။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မြေဆီလွှာအတွင်းရှိ အဏုဇီဝများကို လှုပ်ရှားဆောင်ရွက်မှုပိုကောင်းလာစေ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 အာဟာရပြည့်ဝသည့်အတွက် သီးနှံပင်က ရောဂါပိုးမွှားကျရောက်မှုနှင့် အခြား ဖိစီးမှုများကို 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ခံနိုင်ရည်ရှိလာပါသည်။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မြေငံများတွင် ဆိုဒီယမ်ကို စုပ်ယူပေးထားနိုင်သည့် အတွက် သီးနှံပင် အဆိပ်သင့်မှုကို ကာကွယ်နိုင်ပါသည်။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 မြေဆီလွှာတွင် ကာဗွန်ပါဝင်မှုများလာစေသည်။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65796B-11C1-4759-A772-D507BE76126C}"/>
              </a:ext>
            </a:extLst>
          </p:cNvPr>
          <p:cNvSpPr txBox="1"/>
          <p:nvPr/>
        </p:nvSpPr>
        <p:spPr>
          <a:xfrm>
            <a:off x="205740" y="109032"/>
            <a:ext cx="335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မြေဆွေးများ၏လုပ်ငန်းဆောင်ရွက်မှုများ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F1A03D08-3980-4FFC-8B79-F53964870A05}"/>
              </a:ext>
            </a:extLst>
          </p:cNvPr>
          <p:cNvSpPr/>
          <p:nvPr/>
        </p:nvSpPr>
        <p:spPr>
          <a:xfrm>
            <a:off x="5384678" y="189302"/>
            <a:ext cx="1266669" cy="1079292"/>
          </a:xfrm>
          <a:prstGeom prst="flowChartConnector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434F792-BA23-4057-8586-7F6FE58F273A}"/>
              </a:ext>
            </a:extLst>
          </p:cNvPr>
          <p:cNvSpPr/>
          <p:nvPr/>
        </p:nvSpPr>
        <p:spPr>
          <a:xfrm>
            <a:off x="7299032" y="585049"/>
            <a:ext cx="1266669" cy="1079292"/>
          </a:xfrm>
          <a:prstGeom prst="flowChartConnector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9CF31D47-24AE-4281-AD29-4477EBDD237D}"/>
              </a:ext>
            </a:extLst>
          </p:cNvPr>
          <p:cNvSpPr/>
          <p:nvPr/>
        </p:nvSpPr>
        <p:spPr>
          <a:xfrm>
            <a:off x="7877331" y="1742645"/>
            <a:ext cx="1266669" cy="1079292"/>
          </a:xfrm>
          <a:prstGeom prst="flowChartConnector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980B354-7426-49D7-8D10-2861A4D3822B}"/>
              </a:ext>
            </a:extLst>
          </p:cNvPr>
          <p:cNvSpPr/>
          <p:nvPr/>
        </p:nvSpPr>
        <p:spPr>
          <a:xfrm>
            <a:off x="7621516" y="3947720"/>
            <a:ext cx="1266669" cy="1079292"/>
          </a:xfrm>
          <a:prstGeom prst="flowChartConnector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25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278925-4669-47DE-A967-4BEFC4F161EE}"/>
              </a:ext>
            </a:extLst>
          </p:cNvPr>
          <p:cNvSpPr/>
          <p:nvPr/>
        </p:nvSpPr>
        <p:spPr>
          <a:xfrm>
            <a:off x="2455827" y="1795608"/>
            <a:ext cx="401263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ကျေးဇူးတင်ပါသည</a:t>
            </a: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EBB5B3-B283-48EB-A0CF-B22CFC63A8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8594" r="22307"/>
          <a:stretch/>
        </p:blipFill>
        <p:spPr>
          <a:xfrm>
            <a:off x="159623" y="718149"/>
            <a:ext cx="2329541" cy="3570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8806C0-E697-4FA0-930B-B826BBACA5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t="6267" r="17796"/>
          <a:stretch/>
        </p:blipFill>
        <p:spPr>
          <a:xfrm>
            <a:off x="6468465" y="752677"/>
            <a:ext cx="2415062" cy="363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425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C5E8FF-E810-418F-B1C2-3FB766E5A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47" y="1262276"/>
            <a:ext cx="7062632" cy="27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17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9822EF-64C7-4ADF-B629-4D9A61407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957" y="433034"/>
            <a:ext cx="6588357" cy="427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68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elay 9">
            <a:extLst>
              <a:ext uri="{FF2B5EF4-FFF2-40B4-BE49-F238E27FC236}">
                <a16:creationId xmlns:a16="http://schemas.microsoft.com/office/drawing/2014/main" id="{19614435-5B95-4C5A-B10A-8689BD4ED3FD}"/>
              </a:ext>
            </a:extLst>
          </p:cNvPr>
          <p:cNvSpPr/>
          <p:nvPr/>
        </p:nvSpPr>
        <p:spPr>
          <a:xfrm>
            <a:off x="4310547" y="2913821"/>
            <a:ext cx="2647977" cy="2232213"/>
          </a:xfrm>
          <a:prstGeom prst="flowChartDelay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lowchart: Delay 8">
            <a:extLst>
              <a:ext uri="{FF2B5EF4-FFF2-40B4-BE49-F238E27FC236}">
                <a16:creationId xmlns:a16="http://schemas.microsoft.com/office/drawing/2014/main" id="{A4C8CE0C-1908-45C4-8F9C-FF66DCE500A7}"/>
              </a:ext>
            </a:extLst>
          </p:cNvPr>
          <p:cNvSpPr/>
          <p:nvPr/>
        </p:nvSpPr>
        <p:spPr>
          <a:xfrm>
            <a:off x="3230158" y="2913821"/>
            <a:ext cx="1859004" cy="2232213"/>
          </a:xfrm>
          <a:prstGeom prst="flowChartDelay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4EF04C53-BA5E-4DB5-BDD6-24B8A992E0EB}"/>
              </a:ext>
            </a:extLst>
          </p:cNvPr>
          <p:cNvSpPr/>
          <p:nvPr/>
        </p:nvSpPr>
        <p:spPr>
          <a:xfrm>
            <a:off x="1918295" y="2858268"/>
            <a:ext cx="1963711" cy="2285232"/>
          </a:xfrm>
          <a:prstGeom prst="flowChartDelay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323793" y="429382"/>
            <a:ext cx="27264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ဆွေးနွေးမည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အကြောင်းအရာ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D5E43-D671-4DF4-83DB-6D34A7880757}"/>
              </a:ext>
            </a:extLst>
          </p:cNvPr>
          <p:cNvSpPr txBox="1"/>
          <p:nvPr/>
        </p:nvSpPr>
        <p:spPr>
          <a:xfrm>
            <a:off x="2797792" y="715952"/>
            <a:ext cx="5971454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(၁)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ွှာ၏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ဂုဏ်သတ္တိများ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  <a:p>
            <a:pPr algn="just"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(၂)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လယ်ယာနှင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မီးဖိုချောင်စွန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ပစ်ပစ္စည်းများအား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မြေဆွေးပြုလုပ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သုံးစွဲနည်းများ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(၃)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သစ်စိမ်းမြေဩဇာ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စိုက်ပျိုးသုံးစွဲနည်းများ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Flowchart: Delay 2">
            <a:extLst>
              <a:ext uri="{FF2B5EF4-FFF2-40B4-BE49-F238E27FC236}">
                <a16:creationId xmlns:a16="http://schemas.microsoft.com/office/drawing/2014/main" id="{F70817EF-5069-4069-BE2B-BA8D13035879}"/>
              </a:ext>
            </a:extLst>
          </p:cNvPr>
          <p:cNvSpPr/>
          <p:nvPr/>
        </p:nvSpPr>
        <p:spPr>
          <a:xfrm>
            <a:off x="-7495" y="1469036"/>
            <a:ext cx="2692279" cy="3674464"/>
          </a:xfrm>
          <a:prstGeom prst="flowChartDelay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00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ontiers | Effect of Incorporation of Rice Husk Ash Instead of Cement on  the Performance of Steel Fibers Reinforced Concrete">
            <a:extLst>
              <a:ext uri="{FF2B5EF4-FFF2-40B4-BE49-F238E27FC236}">
                <a16:creationId xmlns:a16="http://schemas.microsoft.com/office/drawing/2014/main" id="{47CE081D-8D7D-4B9D-BE6A-F3A4EFA21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46" y="463741"/>
            <a:ext cx="4120836" cy="210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56DB1-A20C-4A59-82AB-6DDAEF94E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52" y="1975394"/>
            <a:ext cx="3881980" cy="3020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C8136-C1D0-4517-9BAE-8173074F2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546" y="2680080"/>
            <a:ext cx="4120836" cy="235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8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63A097-504E-414B-82FA-FF2D967B7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202" y="910248"/>
            <a:ext cx="3173817" cy="38773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269202" y="327024"/>
            <a:ext cx="231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ာဆိုသည်မှာ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D5E43-D671-4DF4-83DB-6D34A7880757}"/>
              </a:ext>
            </a:extLst>
          </p:cNvPr>
          <p:cNvSpPr txBox="1"/>
          <p:nvPr/>
        </p:nvSpPr>
        <p:spPr>
          <a:xfrm>
            <a:off x="3705366" y="1459625"/>
            <a:ext cx="5286233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လေ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သက်ရှိ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/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သက်မဲ့များနှင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သတ္တုဓာတ်များ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ပါဝင်သော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အပေ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ယံ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အလ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ွှာ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ဖြစ်ပါသည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စိုက်ပျိုးထုတ်လုပ်မှုနှင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လူသားများ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အသက်ရှင်နေထိုင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နိုင်ရေးအတွက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အရေးကြီးသော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အရင်းအမြစ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ဖြစ်ပါသည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</p:spTree>
    <p:extLst>
      <p:ext uri="{BB962C8B-B14F-4D97-AF65-F5344CB8AC3E}">
        <p14:creationId xmlns:p14="http://schemas.microsoft.com/office/powerpoint/2010/main" val="2613513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196624" y="281252"/>
            <a:ext cx="231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ာ၏ဂုဏ်သတ္တိများ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Arrow: Curved Right 2">
            <a:extLst>
              <a:ext uri="{FF2B5EF4-FFF2-40B4-BE49-F238E27FC236}">
                <a16:creationId xmlns:a16="http://schemas.microsoft.com/office/drawing/2014/main" id="{F0A1B335-0381-4322-9751-B03B7923505C}"/>
              </a:ext>
            </a:extLst>
          </p:cNvPr>
          <p:cNvSpPr/>
          <p:nvPr/>
        </p:nvSpPr>
        <p:spPr>
          <a:xfrm rot="19287677">
            <a:off x="2964179" y="1717899"/>
            <a:ext cx="626326" cy="1795238"/>
          </a:xfrm>
          <a:prstGeom prst="curvedRightArrow">
            <a:avLst>
              <a:gd name="adj1" fmla="val 16142"/>
              <a:gd name="adj2" fmla="val 56904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Right 11">
            <a:extLst>
              <a:ext uri="{FF2B5EF4-FFF2-40B4-BE49-F238E27FC236}">
                <a16:creationId xmlns:a16="http://schemas.microsoft.com/office/drawing/2014/main" id="{954A42D9-04D8-4524-8063-D8B434EF6453}"/>
              </a:ext>
            </a:extLst>
          </p:cNvPr>
          <p:cNvSpPr/>
          <p:nvPr/>
        </p:nvSpPr>
        <p:spPr>
          <a:xfrm rot="2375807" flipH="1">
            <a:off x="6040253" y="1714815"/>
            <a:ext cx="565691" cy="1839593"/>
          </a:xfrm>
          <a:prstGeom prst="curvedRightArrow">
            <a:avLst>
              <a:gd name="adj1" fmla="val 16142"/>
              <a:gd name="adj2" fmla="val 56904"/>
              <a:gd name="adj3" fmla="val 25000"/>
            </a:avLst>
          </a:prstGeom>
          <a:solidFill>
            <a:srgbClr val="B808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864EFBA3-42D0-47D8-A015-715F3E668D11}"/>
              </a:ext>
            </a:extLst>
          </p:cNvPr>
          <p:cNvSpPr/>
          <p:nvPr/>
        </p:nvSpPr>
        <p:spPr>
          <a:xfrm rot="16397193" flipH="1">
            <a:off x="4388247" y="-195771"/>
            <a:ext cx="872832" cy="2272097"/>
          </a:xfrm>
          <a:prstGeom prst="curvedRightArrow">
            <a:avLst>
              <a:gd name="adj1" fmla="val 16142"/>
              <a:gd name="adj2" fmla="val 56904"/>
              <a:gd name="adj3" fmla="val 2500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890C08-B66A-4B57-BE7E-2F3A6044E5FB}"/>
              </a:ext>
            </a:extLst>
          </p:cNvPr>
          <p:cNvSpPr txBox="1"/>
          <p:nvPr/>
        </p:nvSpPr>
        <p:spPr>
          <a:xfrm>
            <a:off x="3686751" y="2043037"/>
            <a:ext cx="2226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ာ၏ကျန်းမာရေး</a:t>
            </a:r>
            <a:endParaRPr lang="en-US" sz="16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C578783-6BA2-4EEA-88D6-3D2DA3D885EF}"/>
              </a:ext>
            </a:extLst>
          </p:cNvPr>
          <p:cNvGrpSpPr/>
          <p:nvPr/>
        </p:nvGrpSpPr>
        <p:grpSpPr>
          <a:xfrm>
            <a:off x="2609495" y="2615518"/>
            <a:ext cx="4908073" cy="1908042"/>
            <a:chOff x="2609495" y="2615518"/>
            <a:chExt cx="4908073" cy="19080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EAA2812-9495-4570-A9CA-5EBEAB4D6009}"/>
                </a:ext>
              </a:extLst>
            </p:cNvPr>
            <p:cNvGrpSpPr/>
            <p:nvPr/>
          </p:nvGrpSpPr>
          <p:grpSpPr>
            <a:xfrm>
              <a:off x="2609495" y="2615518"/>
              <a:ext cx="3374368" cy="1908042"/>
              <a:chOff x="2526966" y="2616690"/>
              <a:chExt cx="3374368" cy="190804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2836DD-62F9-4DCD-89E4-B77BE2792DCF}"/>
                  </a:ext>
                </a:extLst>
              </p:cNvPr>
              <p:cNvSpPr txBox="1"/>
              <p:nvPr/>
            </p:nvSpPr>
            <p:spPr>
              <a:xfrm>
                <a:off x="3674395" y="2616690"/>
                <a:ext cx="2226939" cy="57708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b="1" dirty="0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(၂)  </a:t>
                </a:r>
                <a:r>
                  <a:rPr lang="en-US" b="1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ဓာတ်ဂုဏ်သတ္တိ</a:t>
                </a:r>
                <a:endParaRPr lang="en-US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CAD2DF1-94C8-4143-96B2-C8BD4A3A6299}"/>
                  </a:ext>
                </a:extLst>
              </p:cNvPr>
              <p:cNvSpPr/>
              <p:nvPr/>
            </p:nvSpPr>
            <p:spPr>
              <a:xfrm>
                <a:off x="2526966" y="3119907"/>
                <a:ext cx="1788439" cy="1404825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52EA81-F0E1-4A76-A01B-068E0D71D2A9}"/>
                </a:ext>
              </a:extLst>
            </p:cNvPr>
            <p:cNvSpPr txBox="1"/>
            <p:nvPr/>
          </p:nvSpPr>
          <p:spPr>
            <a:xfrm>
              <a:off x="4180844" y="3630764"/>
              <a:ext cx="3336724" cy="2769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သီးနှံပင်နှစ်သက်သောအာဟာရဓာတ်များပါဝင်ခြင်း</a:t>
              </a:r>
              <a:endParaRPr lang="en-US" sz="12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35C2CE-0135-4EC1-8241-E3D679DD2D41}"/>
                </a:ext>
              </a:extLst>
            </p:cNvPr>
            <p:cNvSpPr txBox="1"/>
            <p:nvPr/>
          </p:nvSpPr>
          <p:spPr>
            <a:xfrm>
              <a:off x="4180844" y="3967510"/>
              <a:ext cx="2279917" cy="2769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မြေချဉ်ငံကိန်းသင</a:t>
              </a:r>
              <a:r>
                <a:rPr lang="en-US" sz="12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့်</a:t>
              </a:r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တင</a:t>
              </a:r>
              <a:r>
                <a:rPr lang="en-US" sz="1200" dirty="0">
                  <a:latin typeface="Pyidaungsu" panose="020B0502040204020203" pitchFamily="34" charset="0"/>
                  <a:cs typeface="Pyidaungsu" panose="020B0502040204020203" pitchFamily="34" charset="0"/>
                </a:rPr>
                <a:t>့်မျှ</a:t>
              </a:r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တခြင်း</a:t>
              </a:r>
              <a:endParaRPr lang="en-US" sz="12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77B6737-6F19-4CD7-90BF-52911B58B044}"/>
              </a:ext>
            </a:extLst>
          </p:cNvPr>
          <p:cNvGrpSpPr/>
          <p:nvPr/>
        </p:nvGrpSpPr>
        <p:grpSpPr>
          <a:xfrm>
            <a:off x="44296" y="848359"/>
            <a:ext cx="4279282" cy="2112197"/>
            <a:chOff x="-357341" y="848360"/>
            <a:chExt cx="4739164" cy="189133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00C73A8-5818-4F4C-B11C-3D5DF046D10C}"/>
                </a:ext>
              </a:extLst>
            </p:cNvPr>
            <p:cNvGrpSpPr/>
            <p:nvPr/>
          </p:nvGrpSpPr>
          <p:grpSpPr>
            <a:xfrm>
              <a:off x="1312617" y="848360"/>
              <a:ext cx="3069206" cy="1651569"/>
              <a:chOff x="1312617" y="848360"/>
              <a:chExt cx="3069206" cy="1651569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D5E43-D671-4DF4-83DB-6D34A7880757}"/>
                  </a:ext>
                </a:extLst>
              </p:cNvPr>
              <p:cNvSpPr txBox="1"/>
              <p:nvPr/>
            </p:nvSpPr>
            <p:spPr>
              <a:xfrm>
                <a:off x="2373838" y="1219057"/>
                <a:ext cx="2007985" cy="516739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b="1" dirty="0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(၁) </a:t>
                </a:r>
                <a:r>
                  <a:rPr lang="en-US" b="1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ရုပ်ဂုဏ်သတ္တိ</a:t>
                </a:r>
                <a:endParaRPr lang="en-US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15783ECE-643F-4AE3-8538-AA2B336D4F1D}"/>
                  </a:ext>
                </a:extLst>
              </p:cNvPr>
              <p:cNvSpPr/>
              <p:nvPr/>
            </p:nvSpPr>
            <p:spPr>
              <a:xfrm>
                <a:off x="1312617" y="1316986"/>
                <a:ext cx="1147199" cy="777808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9978BB07-FC8F-4D7A-A836-6359CD4F4D94}"/>
                  </a:ext>
                </a:extLst>
              </p:cNvPr>
              <p:cNvSpPr/>
              <p:nvPr/>
            </p:nvSpPr>
            <p:spPr>
              <a:xfrm>
                <a:off x="2071607" y="1686067"/>
                <a:ext cx="1197411" cy="813862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FD4C91CB-E87F-4E17-B7CB-C3FFFE87B607}"/>
                  </a:ext>
                </a:extLst>
              </p:cNvPr>
              <p:cNvSpPr/>
              <p:nvPr/>
            </p:nvSpPr>
            <p:spPr>
              <a:xfrm>
                <a:off x="1681634" y="848360"/>
                <a:ext cx="1108383" cy="649525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F1A21C-A6AF-4CB9-8727-550A1C240E30}"/>
                </a:ext>
              </a:extLst>
            </p:cNvPr>
            <p:cNvSpPr txBox="1"/>
            <p:nvPr/>
          </p:nvSpPr>
          <p:spPr>
            <a:xfrm>
              <a:off x="-357341" y="2142394"/>
              <a:ext cx="2904950" cy="24803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မြေသားထုလုံလောက်သောပမာဏရှိခြင်း</a:t>
              </a:r>
              <a:endParaRPr lang="en-US" sz="12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6FEC0CE-6843-44BF-9B5B-3695BDBEC3DD}"/>
                </a:ext>
              </a:extLst>
            </p:cNvPr>
            <p:cNvSpPr txBox="1"/>
            <p:nvPr/>
          </p:nvSpPr>
          <p:spPr>
            <a:xfrm>
              <a:off x="441649" y="2462699"/>
              <a:ext cx="2276017" cy="2769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ရေထိန်းစွမ်းအားကောင်းမွန်ခြင်း</a:t>
              </a:r>
              <a:endParaRPr lang="en-US" sz="12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23742F-6168-483C-8400-54273C83F1E6}"/>
                </a:ext>
              </a:extLst>
            </p:cNvPr>
            <p:cNvSpPr txBox="1"/>
            <p:nvPr/>
          </p:nvSpPr>
          <p:spPr>
            <a:xfrm>
              <a:off x="-343216" y="1843810"/>
              <a:ext cx="2528079" cy="24803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မြေသားဖွဲ့စည်းမှုကောင်းမွန်ခြင်း</a:t>
              </a:r>
              <a:endParaRPr lang="en-US" sz="12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C8437B5-7546-40E5-A373-7A54A96F7C0A}"/>
                </a:ext>
              </a:extLst>
            </p:cNvPr>
            <p:cNvSpPr txBox="1"/>
            <p:nvPr/>
          </p:nvSpPr>
          <p:spPr>
            <a:xfrm>
              <a:off x="12656" y="1139411"/>
              <a:ext cx="1824521" cy="24803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မြေဆွေးများပါဝင်ခြင်း</a:t>
              </a:r>
              <a:endParaRPr lang="en-US" sz="12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BD66727-7075-4D32-ABAE-8533722C1579}"/>
              </a:ext>
            </a:extLst>
          </p:cNvPr>
          <p:cNvGrpSpPr/>
          <p:nvPr/>
        </p:nvGrpSpPr>
        <p:grpSpPr>
          <a:xfrm>
            <a:off x="5231989" y="405846"/>
            <a:ext cx="3877272" cy="2612264"/>
            <a:chOff x="5231989" y="405846"/>
            <a:chExt cx="3877272" cy="261226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6C18A96-0ED5-4D48-9329-96DCA9F76727}"/>
                </a:ext>
              </a:extLst>
            </p:cNvPr>
            <p:cNvGrpSpPr/>
            <p:nvPr/>
          </p:nvGrpSpPr>
          <p:grpSpPr>
            <a:xfrm>
              <a:off x="5231989" y="405846"/>
              <a:ext cx="2972215" cy="2612264"/>
              <a:chOff x="5231989" y="405846"/>
              <a:chExt cx="2972215" cy="2612264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93707D7-1133-4F73-9D36-9123015283DA}"/>
                  </a:ext>
                </a:extLst>
              </p:cNvPr>
              <p:cNvSpPr txBox="1"/>
              <p:nvPr/>
            </p:nvSpPr>
            <p:spPr>
              <a:xfrm>
                <a:off x="5231989" y="1279244"/>
                <a:ext cx="1996271" cy="577081"/>
              </a:xfrm>
              <a:prstGeom prst="rect">
                <a:avLst/>
              </a:prstGeom>
              <a:solidFill>
                <a:srgbClr val="B808BC"/>
              </a:solidFill>
            </p:spPr>
            <p:txBody>
              <a:bodyPr wrap="square" rtlCol="0" anchor="ctr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en-US" b="1" dirty="0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(၃)  </a:t>
                </a:r>
                <a:r>
                  <a:rPr lang="en-US" b="1" dirty="0" err="1">
                    <a:solidFill>
                      <a:srgbClr val="FFFF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ဇီဝဂုဏ်သတ္တိ</a:t>
                </a:r>
                <a:endParaRPr lang="en-US" b="1" dirty="0">
                  <a:solidFill>
                    <a:srgbClr val="FFFF0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B13A06C-422B-4209-ACC6-C7261C51E043}"/>
                  </a:ext>
                </a:extLst>
              </p:cNvPr>
              <p:cNvSpPr/>
              <p:nvPr/>
            </p:nvSpPr>
            <p:spPr>
              <a:xfrm>
                <a:off x="6946710" y="1119116"/>
                <a:ext cx="1257494" cy="1001657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8FDDE3B2-0D6F-4831-A2F6-D3E6589E8253}"/>
                  </a:ext>
                </a:extLst>
              </p:cNvPr>
              <p:cNvSpPr/>
              <p:nvPr/>
            </p:nvSpPr>
            <p:spPr>
              <a:xfrm>
                <a:off x="6371563" y="405846"/>
                <a:ext cx="1257494" cy="1001657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18268D8-FF39-4C73-A0C6-51AA892AC16A}"/>
                  </a:ext>
                </a:extLst>
              </p:cNvPr>
              <p:cNvSpPr/>
              <p:nvPr/>
            </p:nvSpPr>
            <p:spPr>
              <a:xfrm>
                <a:off x="6763288" y="2016453"/>
                <a:ext cx="1257494" cy="1001657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0A64EE5-C50D-482C-9BFE-591D615ADDBD}"/>
                </a:ext>
              </a:extLst>
            </p:cNvPr>
            <p:cNvSpPr txBox="1"/>
            <p:nvPr/>
          </p:nvSpPr>
          <p:spPr>
            <a:xfrm>
              <a:off x="6946710" y="629356"/>
              <a:ext cx="2162551" cy="2769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မြေတွင်းအောင်းသတ္တဝါများရှိခြင်း</a:t>
              </a:r>
              <a:endParaRPr lang="en-US" sz="12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F6F806-A9CA-407F-887D-BE809BB03992}"/>
                </a:ext>
              </a:extLst>
            </p:cNvPr>
            <p:cNvSpPr txBox="1"/>
            <p:nvPr/>
          </p:nvSpPr>
          <p:spPr>
            <a:xfrm>
              <a:off x="7270455" y="968623"/>
              <a:ext cx="1824521" cy="276999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>
                  <a:latin typeface="Pyidaungsu" panose="020B0502040204020203" pitchFamily="34" charset="0"/>
                  <a:cs typeface="Pyidaungsu" panose="020B0502040204020203" pitchFamily="34" charset="0"/>
                </a:rPr>
                <a:t>အဏုဇီဝပိုးများရှိခြင်း</a:t>
              </a:r>
              <a:endParaRPr lang="en-US" sz="1200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</p:grpSp>
      <p:sp>
        <p:nvSpPr>
          <p:cNvPr id="34" name="Frame 33">
            <a:extLst>
              <a:ext uri="{FF2B5EF4-FFF2-40B4-BE49-F238E27FC236}">
                <a16:creationId xmlns:a16="http://schemas.microsoft.com/office/drawing/2014/main" id="{70F79317-9B22-43BE-BC02-6BA70A6285C9}"/>
              </a:ext>
            </a:extLst>
          </p:cNvPr>
          <p:cNvSpPr/>
          <p:nvPr/>
        </p:nvSpPr>
        <p:spPr>
          <a:xfrm>
            <a:off x="346127" y="1171750"/>
            <a:ext cx="1687389" cy="307777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29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246298" y="187943"/>
            <a:ext cx="2676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သဘာဝမြေဩဇာအမျိုးမျိုး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D5E43-D671-4DF4-83DB-6D34A7880757}"/>
              </a:ext>
            </a:extLst>
          </p:cNvPr>
          <p:cNvSpPr txBox="1"/>
          <p:nvPr/>
        </p:nvSpPr>
        <p:spPr>
          <a:xfrm>
            <a:off x="2773180" y="591063"/>
            <a:ext cx="3487673" cy="3347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(က)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ကောက်ရိုး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ပဲရိုး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နှမ်းရိုးမြေဩဇာ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(ခ) 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စူပါဘိုကာရှီ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(ဂ)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ဒိုချက်ကင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(ဃ)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ငါးအမိုင်နိုအက်စစ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(င)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ဇီဝမီးသွေး</a:t>
            </a:r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(စ)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သစ်စိမ်းမြေဩဇာ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5ACE65-1256-489B-BA32-C0347EE018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8" y="723383"/>
            <a:ext cx="2071850" cy="15626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153886-75B8-4D05-A16A-50AA5AB0F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8" y="2433550"/>
            <a:ext cx="2083490" cy="15626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E2FA6B-5E4C-430C-ABBD-2B7C7D69B6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21" y="663504"/>
            <a:ext cx="2171203" cy="16260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918EF8-8FEA-4EA1-8AC3-A3EDD71A3E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20" y="2437747"/>
            <a:ext cx="2171204" cy="16570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2CDE38-7CC1-4165-BE47-70CE54EC584F}"/>
              </a:ext>
            </a:extLst>
          </p:cNvPr>
          <p:cNvSpPr/>
          <p:nvPr/>
        </p:nvSpPr>
        <p:spPr>
          <a:xfrm>
            <a:off x="4564586" y="3340298"/>
            <a:ext cx="2261268" cy="1657073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0C612D-D84A-4F00-BAA0-DC7C414622B5}"/>
              </a:ext>
            </a:extLst>
          </p:cNvPr>
          <p:cNvSpPr/>
          <p:nvPr/>
        </p:nvSpPr>
        <p:spPr>
          <a:xfrm>
            <a:off x="2258566" y="3340790"/>
            <a:ext cx="2261268" cy="165707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594563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FA001D7-0006-4C6F-9488-DE16EB5A534E}"/>
              </a:ext>
            </a:extLst>
          </p:cNvPr>
          <p:cNvGrpSpPr/>
          <p:nvPr/>
        </p:nvGrpSpPr>
        <p:grpSpPr>
          <a:xfrm>
            <a:off x="4611911" y="865170"/>
            <a:ext cx="4379689" cy="4020612"/>
            <a:chOff x="4611911" y="865170"/>
            <a:chExt cx="4379689" cy="402061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FBF92E-EFB7-4D15-B474-C97B8F5B381B}"/>
                </a:ext>
              </a:extLst>
            </p:cNvPr>
            <p:cNvSpPr txBox="1"/>
            <p:nvPr/>
          </p:nvSpPr>
          <p:spPr>
            <a:xfrm>
              <a:off x="5011831" y="865170"/>
              <a:ext cx="3979769" cy="2135200"/>
            </a:xfrm>
            <a:prstGeom prst="rect">
              <a:avLst/>
            </a:prstGeom>
            <a:solidFill>
              <a:srgbClr val="BE9602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my-MM" dirty="0">
                  <a:latin typeface="Pyidaungsu" panose="020B0502040204020203" pitchFamily="34" charset="0"/>
                  <a:cs typeface="Pyidaungsu" panose="020B0502040204020203" pitchFamily="34" charset="0"/>
                </a:rPr>
                <a:t>ကာဗွန် အများအပြားပါဝင်သောပစ္စည်းများ (အညိုရောင်ပစ္စည်းများ)</a:t>
              </a:r>
            </a:p>
            <a:p>
              <a:pPr marL="600075" lvl="1" indent="-25717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my-MM" dirty="0">
                  <a:latin typeface="Pyidaungsu" panose="020B0502040204020203" pitchFamily="34" charset="0"/>
                  <a:cs typeface="Pyidaungsu" panose="020B0502040204020203" pitchFamily="34" charset="0"/>
                </a:rPr>
                <a:t>စပါးခွံ/ကောက်ရိုး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/</a:t>
              </a:r>
              <a:r>
                <a:rPr lang="my-MM" dirty="0">
                  <a:latin typeface="Pyidaungsu" panose="020B0502040204020203" pitchFamily="34" charset="0"/>
                  <a:cs typeface="Pyidaungsu" panose="020B0502040204020203" pitchFamily="34" charset="0"/>
                </a:rPr>
                <a:t>ပဲရိုး/နှမ်းရိုး/ပဲမှော်</a:t>
              </a:r>
            </a:p>
            <a:p>
              <a:pPr marL="600075" lvl="1" indent="-25717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my-MM" dirty="0">
                  <a:latin typeface="Pyidaungsu" panose="020B0502040204020203" pitchFamily="34" charset="0"/>
                  <a:cs typeface="Pyidaungsu" panose="020B0502040204020203" pitchFamily="34" charset="0"/>
                </a:rPr>
                <a:t> လွှစာမှုန့်</a:t>
              </a:r>
              <a:r>
                <a:rPr lang="en-US" dirty="0">
                  <a:latin typeface="Pyidaungsu" panose="020B0502040204020203" pitchFamily="34" charset="0"/>
                  <a:cs typeface="Pyidaungsu" panose="020B0502040204020203" pitchFamily="34" charset="0"/>
                </a:rPr>
                <a:t>/</a:t>
              </a:r>
              <a:r>
                <a:rPr lang="my-MM" dirty="0">
                  <a:latin typeface="Pyidaungsu" panose="020B0502040204020203" pitchFamily="34" charset="0"/>
                  <a:cs typeface="Pyidaungsu" panose="020B0502040204020203" pitchFamily="34" charset="0"/>
                </a:rPr>
                <a:t>သစ်ကိုင်းခြောက်များ </a:t>
              </a:r>
              <a:endParaRPr lang="en-US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  <a:p>
              <a:pPr marL="600075" lvl="1" indent="-257175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endParaRPr lang="en-US" dirty="0">
                <a:latin typeface="Pyidaungsu" panose="020B0502040204020203" pitchFamily="34" charset="0"/>
                <a:cs typeface="Pyidaungsu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0CC530-F78C-42DC-A048-C68B1A2EDB37}"/>
                </a:ext>
              </a:extLst>
            </p:cNvPr>
            <p:cNvSpPr/>
            <p:nvPr/>
          </p:nvSpPr>
          <p:spPr>
            <a:xfrm>
              <a:off x="6443689" y="2546399"/>
              <a:ext cx="2547911" cy="1833563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CBFB37-B613-430F-A188-E267A0A948BC}"/>
                </a:ext>
              </a:extLst>
            </p:cNvPr>
            <p:cNvSpPr/>
            <p:nvPr/>
          </p:nvSpPr>
          <p:spPr>
            <a:xfrm>
              <a:off x="4611911" y="3141406"/>
              <a:ext cx="2265777" cy="1744376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effectLst>
              <a:innerShdw blurRad="63500" dist="50800" dir="81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9EBF41-D2C5-5158-2FDC-5990B7EF3F18}"/>
              </a:ext>
            </a:extLst>
          </p:cNvPr>
          <p:cNvSpPr/>
          <p:nvPr/>
        </p:nvSpPr>
        <p:spPr>
          <a:xfrm>
            <a:off x="1926772" y="3141406"/>
            <a:ext cx="34289" cy="481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F874CD-9483-45F6-A184-CE74C6A4E2D9}"/>
              </a:ext>
            </a:extLst>
          </p:cNvPr>
          <p:cNvGrpSpPr/>
          <p:nvPr/>
        </p:nvGrpSpPr>
        <p:grpSpPr>
          <a:xfrm>
            <a:off x="1" y="865170"/>
            <a:ext cx="4878950" cy="4020611"/>
            <a:chOff x="1" y="865170"/>
            <a:chExt cx="4878950" cy="40206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0B963B-2DDE-6974-AD36-245CB3F4C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85" y="2582179"/>
              <a:ext cx="2450783" cy="1833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9D3209-930F-4855-A560-79F72838234F}"/>
                </a:ext>
              </a:extLst>
            </p:cNvPr>
            <p:cNvGrpSpPr/>
            <p:nvPr/>
          </p:nvGrpSpPr>
          <p:grpSpPr>
            <a:xfrm>
              <a:off x="1" y="865170"/>
              <a:ext cx="4878950" cy="4020611"/>
              <a:chOff x="1" y="865170"/>
              <a:chExt cx="4878950" cy="402061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129D3-53DA-46DA-B402-F7D91A6F2889}"/>
                  </a:ext>
                </a:extLst>
              </p:cNvPr>
              <p:cNvSpPr txBox="1"/>
              <p:nvPr/>
            </p:nvSpPr>
            <p:spPr>
              <a:xfrm>
                <a:off x="1" y="865170"/>
                <a:ext cx="4878950" cy="168122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my-MM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နိုက်ထရိုဂျင်အများအပြားပါဝင်သောပစ္စည်းများ (အစိမ်းရောင်ပစ္စည်းများ)</a:t>
                </a:r>
              </a:p>
              <a:p>
                <a:pPr marL="600075" lvl="1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my-MM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သီးနှံပင်အကြွင်းအကျန်များ</a:t>
                </a:r>
              </a:p>
              <a:p>
                <a:pPr marL="600075" lvl="1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my-MM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မီးဖိုချောင်မှထွက်သောကြက်သွန်ခွံ၊</a:t>
                </a:r>
                <a:r>
                  <a:rPr lang="en-US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my-MM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ငှက်ပျောသီးခွံစသည်</a:t>
                </a:r>
              </a:p>
              <a:p>
                <a:pPr marL="600075" lvl="1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my-MM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ကော်ဖီမှုန့်များ</a:t>
                </a:r>
                <a:r>
                  <a:rPr lang="en-US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/</a:t>
                </a:r>
                <a:r>
                  <a:rPr lang="my-MM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ပေါင်းအစို/သစ်ရွက်များ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D2BF9B8-DCAD-95B9-AFE4-C0C9B47B85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81139" y="3114143"/>
                <a:ext cx="2550952" cy="17716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2828A74-62A1-495C-9625-2414D9C6520B}"/>
              </a:ext>
            </a:extLst>
          </p:cNvPr>
          <p:cNvSpPr txBox="1"/>
          <p:nvPr/>
        </p:nvSpPr>
        <p:spPr>
          <a:xfrm flipH="1">
            <a:off x="107246" y="241242"/>
            <a:ext cx="4075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မြေဆွေးပုံပြုလုပ်ရာတွင်လိုအပ်သောပစ္စည်းများ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345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822A6E6-B5E3-429D-805A-ECA1CE73C56A}"/>
              </a:ext>
            </a:extLst>
          </p:cNvPr>
          <p:cNvSpPr txBox="1"/>
          <p:nvPr/>
        </p:nvSpPr>
        <p:spPr>
          <a:xfrm>
            <a:off x="2725525" y="797072"/>
            <a:ext cx="6253874" cy="55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(၁)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အရိပ်ရသောနေရာတွင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အပုံ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ကျင်းများပြုလုပ်ပ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ါ။ ၎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င်းအရွယ်ထက်သေးပါက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လိုအပ်သောအပူချိန်ကိုမရနိုင်ပ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(၂)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ကောက်ရိုးများကို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(၆)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လက်မ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အထူခင်းပ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(၃)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နိုက်ထရိုဂျင်ပါဝင်မှုများသော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ကုန်ကြမ်းများကို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(၆)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လက်မ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အထူထပ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်၍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ခင်းပ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(၄)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နွားချေးဆွေး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ကြက်ချေးဆွေး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တို့ကို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ယင်းအပေ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ါ်မှ (၂)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လက်မခန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အထူခင်းပ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(၅)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အလ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ွှ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ာများကို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အစဉ်အတိုင်းထည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့်၍ (၃)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ပေအမြင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ရောက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သည်အထိခင်းပေးပ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(၆)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အစိုဓာတ်အသင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အတင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ရရန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ရေလောင်းပ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F33D7A-7427-4F01-A304-CDF187A91179}"/>
              </a:ext>
            </a:extLst>
          </p:cNvPr>
          <p:cNvSpPr txBox="1"/>
          <p:nvPr/>
        </p:nvSpPr>
        <p:spPr>
          <a:xfrm flipH="1">
            <a:off x="107244" y="241242"/>
            <a:ext cx="46694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(က) 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ကောက်ရိုး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နှမ်းရိုး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ပဲရိုး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en-US" sz="1600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ပဲမှော်မြေဩဇာပြုလုပ်ပုံ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BB8A01-27D7-43BA-8778-DDD3E971C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9" t="7102" r="4116" b="3955"/>
          <a:stretch/>
        </p:blipFill>
        <p:spPr>
          <a:xfrm>
            <a:off x="412230" y="1044408"/>
            <a:ext cx="2148090" cy="13711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F1CDA0-904B-402C-8CC9-E418D6EEC0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9" t="5790" r="2532" b="10988"/>
          <a:stretch/>
        </p:blipFill>
        <p:spPr>
          <a:xfrm>
            <a:off x="353449" y="2975547"/>
            <a:ext cx="2242764" cy="14840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797789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282693-DF8B-4B11-9EAD-401D86C2BB43}"/>
              </a:ext>
            </a:extLst>
          </p:cNvPr>
          <p:cNvSpPr txBox="1"/>
          <p:nvPr/>
        </p:nvSpPr>
        <p:spPr>
          <a:xfrm flipH="1">
            <a:off x="114866" y="171780"/>
            <a:ext cx="3752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(က) </a:t>
            </a: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ကောက်ရိုးမြေဩဇာ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အဆက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်)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D5E43-D671-4DF4-83DB-6D34A7880757}"/>
              </a:ext>
            </a:extLst>
          </p:cNvPr>
          <p:cNvSpPr txBox="1"/>
          <p:nvPr/>
        </p:nvSpPr>
        <p:spPr>
          <a:xfrm>
            <a:off x="2405759" y="356446"/>
            <a:ext cx="67382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(၇)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လေဝင်လေထွက်ကောင်းစေရန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အပုံတစ်ဖက်တစ်ချက်စီတွင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ဝါးလုံးများကိုရိုက်သွင်းပ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ါ။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(၈)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မြေဆွေးပုံများကို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အပူချိန်ထိန်းထားနိုင်ရန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ကောက်ရိုး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၊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မြေကြီးစသည်တို့ဖြင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ဖုံးပေးရမည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(၉)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အပူချိန်လွန်ကဲမှုမရှိစေရန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အဖုံးအကာများကို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လှပ်ပေးရမည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(၁၀)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အပေ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အောက်လှန်ပေးပါက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ပို၍ကောင်းမွန်ပါသည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  <a:p>
            <a:pPr>
              <a:lnSpc>
                <a:spcPct val="200000"/>
              </a:lnSpc>
            </a:pP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(၁၁) ၃-၄ လ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ကြာပါက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ကောင်းစွာဆွေးမြေ့သော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မြေဩဇာကိုရရှိပါသည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41046D-9276-4A9A-84CD-8AD55C31F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" r="2631"/>
          <a:stretch/>
        </p:blipFill>
        <p:spPr>
          <a:xfrm>
            <a:off x="114868" y="651106"/>
            <a:ext cx="2143433" cy="142446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4A4054-F42B-4827-9616-1C50C6980A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8" t="7583" r="4139" b="3682"/>
          <a:stretch/>
        </p:blipFill>
        <p:spPr>
          <a:xfrm>
            <a:off x="114868" y="2134014"/>
            <a:ext cx="2133614" cy="14244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777120-C12C-441E-A4D9-DF1587F4BA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2" t="4139" r="3097" b="9388"/>
          <a:stretch/>
        </p:blipFill>
        <p:spPr>
          <a:xfrm>
            <a:off x="82278" y="3616921"/>
            <a:ext cx="2176023" cy="152657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1FAC5C-8C28-48CD-B2A3-65F168AC5EDF}"/>
              </a:ext>
            </a:extLst>
          </p:cNvPr>
          <p:cNvSpPr txBox="1"/>
          <p:nvPr/>
        </p:nvSpPr>
        <p:spPr>
          <a:xfrm>
            <a:off x="2798188" y="4016017"/>
            <a:ext cx="5953381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မြေဆီလ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ွှာ၏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အာဟာရဓာတ်အခြေအနေပေ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ါ်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မူတည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်၍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တစ်ဧကလျင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 (၅-၁၀)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တန်နှုန်း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ထည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သွင်းပေးသင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့်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ပါသည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်။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F0D2CD-BC8B-42E1-BDB7-63AD2441493F}"/>
              </a:ext>
            </a:extLst>
          </p:cNvPr>
          <p:cNvSpPr txBox="1"/>
          <p:nvPr/>
        </p:nvSpPr>
        <p:spPr>
          <a:xfrm flipH="1">
            <a:off x="2405759" y="3834321"/>
            <a:ext cx="1203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အသုံးပြုပုံ</a:t>
            </a:r>
            <a:r>
              <a:rPr lang="en-US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5020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4390</TotalTime>
  <Words>7243</Words>
  <Application>Microsoft Office PowerPoint</Application>
  <PresentationFormat>On-screen Show (16:9)</PresentationFormat>
  <Paragraphs>236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Pyidaungsu</vt:lpstr>
      <vt:lpstr>Wingdings</vt:lpstr>
      <vt:lpstr>Office Theme</vt:lpstr>
      <vt:lpstr>စိုက်ပျိုးရေး၊ မွေးမြူရေးနှင့် ဆည်မြောင်းဝန်ကြီးဌာန စိုက်ပျိုးရေးဦးစီးဌာန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Khaing Khaing Htwe</cp:lastModifiedBy>
  <cp:revision>438</cp:revision>
  <cp:lastPrinted>2024-08-28T06:26:16Z</cp:lastPrinted>
  <dcterms:created xsi:type="dcterms:W3CDTF">2023-02-27T10:25:07Z</dcterms:created>
  <dcterms:modified xsi:type="dcterms:W3CDTF">2024-09-04T05:44:10Z</dcterms:modified>
</cp:coreProperties>
</file>