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256" r:id="rId2"/>
    <p:sldId id="341" r:id="rId3"/>
    <p:sldId id="278" r:id="rId4"/>
    <p:sldId id="333" r:id="rId5"/>
    <p:sldId id="365" r:id="rId6"/>
    <p:sldId id="377" r:id="rId7"/>
    <p:sldId id="339" r:id="rId8"/>
    <p:sldId id="376" r:id="rId9"/>
    <p:sldId id="399" r:id="rId10"/>
    <p:sldId id="390" r:id="rId11"/>
    <p:sldId id="343" r:id="rId12"/>
    <p:sldId id="350" r:id="rId13"/>
    <p:sldId id="394" r:id="rId14"/>
    <p:sldId id="381" r:id="rId15"/>
    <p:sldId id="395" r:id="rId16"/>
    <p:sldId id="345" r:id="rId17"/>
    <p:sldId id="347" r:id="rId18"/>
    <p:sldId id="386" r:id="rId19"/>
    <p:sldId id="387" r:id="rId20"/>
    <p:sldId id="388" r:id="rId21"/>
    <p:sldId id="398" r:id="rId22"/>
    <p:sldId id="396" r:id="rId23"/>
    <p:sldId id="391" r:id="rId24"/>
    <p:sldId id="355" r:id="rId25"/>
    <p:sldId id="392" r:id="rId26"/>
    <p:sldId id="400" r:id="rId27"/>
    <p:sldId id="393" r:id="rId28"/>
    <p:sldId id="383" r:id="rId29"/>
    <p:sldId id="401" r:id="rId30"/>
    <p:sldId id="389" r:id="rId31"/>
  </p:sldIdLst>
  <p:sldSz cx="9144000" cy="5143500" type="screen16x9"/>
  <p:notesSz cx="6858000" cy="93138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56" userDrawn="1">
          <p15:clr>
            <a:srgbClr val="A4A3A4"/>
          </p15:clr>
        </p15:guide>
        <p15:guide id="3" pos="3000" userDrawn="1">
          <p15:clr>
            <a:srgbClr val="A4A3A4"/>
          </p15:clr>
        </p15:guide>
        <p15:guide id="4" pos="27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3" userDrawn="1">
          <p15:clr>
            <a:srgbClr val="A4A3A4"/>
          </p15:clr>
        </p15:guide>
        <p15:guide id="2" pos="215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cer 135" initials="a1" lastIdx="2" clrIdx="0">
    <p:extLst>
      <p:ext uri="{19B8F6BF-5375-455C-9EA6-DF929625EA0E}">
        <p15:presenceInfo xmlns:p15="http://schemas.microsoft.com/office/powerpoint/2012/main" userId="acer 135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681" autoAdjust="0"/>
    <p:restoredTop sz="96374" autoAdjust="0"/>
  </p:normalViewPr>
  <p:slideViewPr>
    <p:cSldViewPr snapToGrid="0">
      <p:cViewPr varScale="1">
        <p:scale>
          <a:sx n="113" d="100"/>
          <a:sy n="113" d="100"/>
        </p:scale>
        <p:origin x="125" y="77"/>
      </p:cViewPr>
      <p:guideLst>
        <p:guide orient="horz" pos="1620"/>
        <p:guide pos="2856"/>
        <p:guide pos="3000"/>
        <p:guide pos="2736"/>
      </p:guideLst>
    </p:cSldViewPr>
  </p:slideViewPr>
  <p:outlineViewPr>
    <p:cViewPr>
      <p:scale>
        <a:sx n="33" d="100"/>
        <a:sy n="33" d="100"/>
      </p:scale>
      <p:origin x="0" y="528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9" d="100"/>
          <a:sy n="49" d="100"/>
        </p:scale>
        <p:origin x="-2976" y="-102"/>
      </p:cViewPr>
      <p:guideLst>
        <p:guide orient="horz" pos="2933"/>
        <p:guide pos="215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431" cy="466284"/>
          </a:xfrm>
          <a:prstGeom prst="rect">
            <a:avLst/>
          </a:prstGeom>
        </p:spPr>
        <p:txBody>
          <a:bodyPr vert="horz" lIns="89794" tIns="44897" rIns="89794" bIns="4489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988" y="0"/>
            <a:ext cx="2971431" cy="466284"/>
          </a:xfrm>
          <a:prstGeom prst="rect">
            <a:avLst/>
          </a:prstGeom>
        </p:spPr>
        <p:txBody>
          <a:bodyPr vert="horz" lIns="89794" tIns="44897" rIns="89794" bIns="44897" rtlCol="0"/>
          <a:lstStyle>
            <a:lvl1pPr algn="r">
              <a:defRPr sz="1200"/>
            </a:lvl1pPr>
          </a:lstStyle>
          <a:p>
            <a:fld id="{CF77D7C9-B996-4D62-BAA3-03F269C26073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6104"/>
            <a:ext cx="2971431" cy="466284"/>
          </a:xfrm>
          <a:prstGeom prst="rect">
            <a:avLst/>
          </a:prstGeom>
        </p:spPr>
        <p:txBody>
          <a:bodyPr vert="horz" lIns="89794" tIns="44897" rIns="89794" bIns="4489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988" y="8846104"/>
            <a:ext cx="2971431" cy="466284"/>
          </a:xfrm>
          <a:prstGeom prst="rect">
            <a:avLst/>
          </a:prstGeom>
        </p:spPr>
        <p:txBody>
          <a:bodyPr vert="horz" lIns="89794" tIns="44897" rIns="89794" bIns="44897" rtlCol="0" anchor="b"/>
          <a:lstStyle>
            <a:lvl1pPr algn="r">
              <a:defRPr sz="1200"/>
            </a:lvl1pPr>
          </a:lstStyle>
          <a:p>
            <a:fld id="{4DAC0F87-EBDA-4ABB-ACC7-5A018418E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5751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71431" cy="466284"/>
          </a:xfrm>
          <a:prstGeom prst="rect">
            <a:avLst/>
          </a:prstGeom>
        </p:spPr>
        <p:txBody>
          <a:bodyPr vert="horz" lIns="89794" tIns="44897" rIns="89794" bIns="4489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991" y="3"/>
            <a:ext cx="2971431" cy="466284"/>
          </a:xfrm>
          <a:prstGeom prst="rect">
            <a:avLst/>
          </a:prstGeom>
        </p:spPr>
        <p:txBody>
          <a:bodyPr vert="horz" lIns="89794" tIns="44897" rIns="89794" bIns="44897" rtlCol="0"/>
          <a:lstStyle>
            <a:lvl1pPr algn="r">
              <a:defRPr sz="1200"/>
            </a:lvl1pPr>
          </a:lstStyle>
          <a:p>
            <a:fld id="{7F29771B-8A1F-42EE-8D63-970128606F37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794" tIns="44897" rIns="89794" bIns="4489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962" y="4482813"/>
            <a:ext cx="5486084" cy="3666817"/>
          </a:xfrm>
          <a:prstGeom prst="rect">
            <a:avLst/>
          </a:prstGeom>
        </p:spPr>
        <p:txBody>
          <a:bodyPr vert="horz" lIns="89794" tIns="44897" rIns="89794" bIns="44897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7579"/>
            <a:ext cx="2971431" cy="466284"/>
          </a:xfrm>
          <a:prstGeom prst="rect">
            <a:avLst/>
          </a:prstGeom>
        </p:spPr>
        <p:txBody>
          <a:bodyPr vert="horz" lIns="89794" tIns="44897" rIns="89794" bIns="4489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991" y="8847579"/>
            <a:ext cx="2971431" cy="466284"/>
          </a:xfrm>
          <a:prstGeom prst="rect">
            <a:avLst/>
          </a:prstGeom>
        </p:spPr>
        <p:txBody>
          <a:bodyPr vert="horz" lIns="89794" tIns="44897" rIns="89794" bIns="44897" rtlCol="0" anchor="b"/>
          <a:lstStyle>
            <a:lvl1pPr algn="r">
              <a:defRPr sz="1200"/>
            </a:lvl1pPr>
          </a:lstStyle>
          <a:p>
            <a:fld id="{0954E871-7559-4AE1-BA2D-3ADAFBA03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67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4E871-7559-4AE1-BA2D-3ADAFBA038A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707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4E871-7559-4AE1-BA2D-3ADAFBA038A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390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09641-F448-4068-9FDC-6D2FE1C4AA24}" type="datetime1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65534" y="4760857"/>
            <a:ext cx="338913" cy="273844"/>
          </a:xfrm>
          <a:prstGeom prst="rect">
            <a:avLst/>
          </a:prstGeom>
        </p:spPr>
        <p:txBody>
          <a:bodyPr/>
          <a:lstStyle/>
          <a:p>
            <a:fld id="{72E9C21C-9F98-4855-B603-8F6049269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98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44635-5AA0-4ECE-A8BB-2F90D26C1DCD}" type="datetime1">
              <a:rPr lang="en-US" smtClean="0"/>
              <a:t>8/20/2024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65534" y="4760857"/>
            <a:ext cx="338913" cy="273844"/>
          </a:xfrm>
          <a:prstGeom prst="rect">
            <a:avLst/>
          </a:prstGeom>
        </p:spPr>
        <p:txBody>
          <a:bodyPr/>
          <a:lstStyle/>
          <a:p>
            <a:fld id="{72E9C21C-9F98-4855-B603-8F6049269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012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3FACA-71DE-4877-BB25-3ECE731EAD71}" type="datetime1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65534" y="4760857"/>
            <a:ext cx="338913" cy="273844"/>
          </a:xfrm>
          <a:prstGeom prst="rect">
            <a:avLst/>
          </a:prstGeom>
        </p:spPr>
        <p:txBody>
          <a:bodyPr/>
          <a:lstStyle/>
          <a:p>
            <a:fld id="{72E9C21C-9F98-4855-B603-8F6049269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343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6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4" y="273846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5748F-D30A-4A2B-92DB-2E2B021E444A}" type="datetime1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65534" y="4760857"/>
            <a:ext cx="338913" cy="273844"/>
          </a:xfrm>
          <a:prstGeom prst="rect">
            <a:avLst/>
          </a:prstGeom>
        </p:spPr>
        <p:txBody>
          <a:bodyPr/>
          <a:lstStyle/>
          <a:p>
            <a:fld id="{72E9C21C-9F98-4855-B603-8F6049269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4570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B3FB3-ADA3-4A23-84F2-E9CB722E003C}" type="datetime1">
              <a:rPr lang="en-US" smtClean="0"/>
              <a:t>8/20/2024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65534" y="4760857"/>
            <a:ext cx="338913" cy="273844"/>
          </a:xfrm>
          <a:prstGeom prst="rect">
            <a:avLst/>
          </a:prstGeom>
        </p:spPr>
        <p:txBody>
          <a:bodyPr/>
          <a:lstStyle/>
          <a:p>
            <a:fld id="{72E9C21C-9F98-4855-B603-8F6049269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663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DA891-50E8-450A-B619-102F0F6FB9CE}" type="datetime1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65534" y="4760857"/>
            <a:ext cx="338913" cy="273844"/>
          </a:xfrm>
          <a:prstGeom prst="rect">
            <a:avLst/>
          </a:prstGeom>
        </p:spPr>
        <p:txBody>
          <a:bodyPr/>
          <a:lstStyle/>
          <a:p>
            <a:fld id="{72E9C21C-9F98-4855-B603-8F6049269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38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478D6-AFC5-4196-810F-DD4F55FC9A77}" type="datetime1">
              <a:rPr lang="en-US" smtClean="0"/>
              <a:t>8/20/2024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65534" y="4760857"/>
            <a:ext cx="338913" cy="273844"/>
          </a:xfrm>
          <a:prstGeom prst="rect">
            <a:avLst/>
          </a:prstGeom>
        </p:spPr>
        <p:txBody>
          <a:bodyPr/>
          <a:lstStyle/>
          <a:p>
            <a:fld id="{72E9C21C-9F98-4855-B603-8F6049269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168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6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07F46-EFA9-49AA-99F4-2E8E5358D99D}" type="datetime1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65534" y="4760857"/>
            <a:ext cx="338913" cy="273844"/>
          </a:xfrm>
          <a:prstGeom prst="rect">
            <a:avLst/>
          </a:prstGeom>
        </p:spPr>
        <p:txBody>
          <a:bodyPr/>
          <a:lstStyle/>
          <a:p>
            <a:fld id="{72E9C21C-9F98-4855-B603-8F6049269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856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ABD6-1A0D-4188-A458-68B4AEE2989A}" type="datetime1">
              <a:rPr lang="en-US" smtClean="0"/>
              <a:t>8/20/2024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65534" y="4760857"/>
            <a:ext cx="338913" cy="273844"/>
          </a:xfrm>
          <a:prstGeom prst="rect">
            <a:avLst/>
          </a:prstGeom>
        </p:spPr>
        <p:txBody>
          <a:bodyPr/>
          <a:lstStyle/>
          <a:p>
            <a:fld id="{72E9C21C-9F98-4855-B603-8F6049269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654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4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4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59A90-B281-48BC-BB1B-2B79E2D3F4DB}" type="datetime1">
              <a:rPr lang="en-US" smtClean="0"/>
              <a:t>8/20/2024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65534" y="4760857"/>
            <a:ext cx="338913" cy="273844"/>
          </a:xfrm>
          <a:prstGeom prst="rect">
            <a:avLst/>
          </a:prstGeom>
        </p:spPr>
        <p:txBody>
          <a:bodyPr/>
          <a:lstStyle/>
          <a:p>
            <a:fld id="{72E9C21C-9F98-4855-B603-8F6049269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5D1A7-8044-4B7D-BE13-D2FDD66EFC88}" type="datetime1">
              <a:rPr lang="en-US" smtClean="0"/>
              <a:t>8/20/2024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65534" y="4760857"/>
            <a:ext cx="338913" cy="273844"/>
          </a:xfrm>
          <a:prstGeom prst="rect">
            <a:avLst/>
          </a:prstGeom>
        </p:spPr>
        <p:txBody>
          <a:bodyPr/>
          <a:lstStyle/>
          <a:p>
            <a:fld id="{72E9C21C-9F98-4855-B603-8F6049269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050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1A40C-2AFD-42A0-9E38-C9E483E6A2D9}" type="datetime1">
              <a:rPr lang="en-US" smtClean="0"/>
              <a:t>8/20/2024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65534" y="4760857"/>
            <a:ext cx="338913" cy="273844"/>
          </a:xfrm>
          <a:prstGeom prst="rect">
            <a:avLst/>
          </a:prstGeom>
        </p:spPr>
        <p:txBody>
          <a:bodyPr/>
          <a:lstStyle/>
          <a:p>
            <a:fld id="{72E9C21C-9F98-4855-B603-8F6049269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190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DC211-7BF9-407A-AF27-9D1E4A08986D}" type="datetime1">
              <a:rPr lang="en-US" smtClean="0"/>
              <a:t>8/20/2024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65534" y="4760857"/>
            <a:ext cx="338913" cy="273844"/>
          </a:xfrm>
          <a:prstGeom prst="rect">
            <a:avLst/>
          </a:prstGeom>
        </p:spPr>
        <p:txBody>
          <a:bodyPr/>
          <a:lstStyle/>
          <a:p>
            <a:fld id="{72E9C21C-9F98-4855-B603-8F6049269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04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>
          <a:xfrm>
            <a:off x="8620030" y="4657050"/>
            <a:ext cx="438912" cy="438912"/>
          </a:xfrm>
          <a:prstGeom prst="ellipse">
            <a:avLst/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03FDC-546B-442B-9DE3-401F673F36F2}" type="datetime1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740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3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4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microsoft.com/office/2007/relationships/hdphoto" Target="../media/hdphoto5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470C697-6C6A-451E-AA01-125D59AE0DE0}"/>
              </a:ext>
            </a:extLst>
          </p:cNvPr>
          <p:cNvSpPr txBox="1"/>
          <p:nvPr/>
        </p:nvSpPr>
        <p:spPr>
          <a:xfrm>
            <a:off x="6751" y="374810"/>
            <a:ext cx="9144000" cy="1107996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my-MM" sz="2800" b="1" dirty="0">
                <a:solidFill>
                  <a:srgbClr val="FFFF00"/>
                </a:solidFill>
                <a:latin typeface="Pyidaungsu" pitchFamily="34" charset="0"/>
                <a:cs typeface="Pyidaungsu" pitchFamily="34" charset="0"/>
              </a:rPr>
              <a:t>စိုက်ပျိုးရေး၊ </a:t>
            </a:r>
            <a:r>
              <a:rPr lang="en-US" sz="2800" b="1" dirty="0" err="1">
                <a:solidFill>
                  <a:srgbClr val="FFFF00"/>
                </a:solidFill>
                <a:latin typeface="Pyidaungsu" pitchFamily="34" charset="0"/>
                <a:cs typeface="Pyidaungsu" pitchFamily="34" charset="0"/>
              </a:rPr>
              <a:t>မွေး</a:t>
            </a:r>
            <a:r>
              <a:rPr lang="my-MM" sz="2800" b="1" dirty="0">
                <a:solidFill>
                  <a:srgbClr val="FFFF00"/>
                </a:solidFill>
                <a:latin typeface="Pyidaungsu" pitchFamily="34" charset="0"/>
                <a:cs typeface="Pyidaungsu" pitchFamily="34" charset="0"/>
              </a:rPr>
              <a:t>မြူရေးနှင့် ဆည်မြောင်းဝန်ကြီးဌာန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my-MM" sz="2800" b="1" dirty="0">
                <a:solidFill>
                  <a:srgbClr val="FFFF00"/>
                </a:solidFill>
                <a:latin typeface="Pyidaungsu" pitchFamily="34" charset="0"/>
                <a:cs typeface="Pyidaungsu" pitchFamily="34" charset="0"/>
              </a:rPr>
              <a:t>မွေးမြူရေးသုတေသနဦးစီးဌာန</a:t>
            </a:r>
            <a:endParaRPr lang="en-US" sz="2800" b="1" dirty="0">
              <a:solidFill>
                <a:srgbClr val="FFFF00"/>
              </a:solidFill>
              <a:latin typeface="Pyidaungsu" pitchFamily="34" charset="0"/>
              <a:cs typeface="Pyidaungsu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52" y="2958564"/>
            <a:ext cx="9137248" cy="1352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my-MM" sz="2100" b="1" dirty="0">
                <a:solidFill>
                  <a:srgbClr val="FFFF00"/>
                </a:solidFill>
                <a:latin typeface="Pyidaungsu" pitchFamily="34" charset="0"/>
                <a:cs typeface="Pyidaungsu" pitchFamily="34" charset="0"/>
              </a:rPr>
              <a:t>ငါးရှ</a:t>
            </a:r>
            <a:r>
              <a:rPr lang="en-US" sz="2100" b="1" dirty="0">
                <a:solidFill>
                  <a:srgbClr val="FFFF00"/>
                </a:solidFill>
                <a:latin typeface="Pyidaungsu" pitchFamily="34" charset="0"/>
                <a:cs typeface="Pyidaungsu" pitchFamily="34" charset="0"/>
              </a:rPr>
              <a:t>ဉ့်</a:t>
            </a:r>
            <a:r>
              <a:rPr lang="my-MM" sz="2100" b="1" dirty="0">
                <a:solidFill>
                  <a:srgbClr val="FFFF00"/>
                </a:solidFill>
                <a:latin typeface="Pyidaungsu" pitchFamily="34" charset="0"/>
                <a:cs typeface="Pyidaungsu" pitchFamily="34" charset="0"/>
              </a:rPr>
              <a:t>မျိုးစိတ်</a:t>
            </a:r>
            <a:r>
              <a:rPr lang="en-US" sz="2100" b="1" dirty="0">
                <a:solidFill>
                  <a:srgbClr val="FFFF00"/>
                </a:solidFill>
                <a:latin typeface="Pyidaungsu" pitchFamily="34" charset="0"/>
                <a:cs typeface="Pyidaungsu" pitchFamily="34" charset="0"/>
              </a:rPr>
              <a:t>(</a:t>
            </a:r>
            <a:r>
              <a:rPr lang="en-US" sz="2100" b="1" i="1" dirty="0" err="1">
                <a:solidFill>
                  <a:srgbClr val="FFFF00"/>
                </a:solidFill>
                <a:latin typeface="Pyidaungsu" pitchFamily="34" charset="0"/>
                <a:cs typeface="Pyidaungsu" pitchFamily="34" charset="0"/>
              </a:rPr>
              <a:t>Monopterus</a:t>
            </a:r>
            <a:r>
              <a:rPr lang="en-US" sz="2100" b="1" i="1" dirty="0">
                <a:solidFill>
                  <a:srgbClr val="FFFF00"/>
                </a:solidFill>
                <a:latin typeface="Pyidaungsu" pitchFamily="34" charset="0"/>
                <a:cs typeface="Pyidaungsu" pitchFamily="34" charset="0"/>
              </a:rPr>
              <a:t> albus</a:t>
            </a:r>
            <a:r>
              <a:rPr lang="en-US" sz="2100" b="1" dirty="0">
                <a:solidFill>
                  <a:srgbClr val="FFFF00"/>
                </a:solidFill>
                <a:latin typeface="Pyidaungsu" pitchFamily="34" charset="0"/>
                <a:cs typeface="Pyidaungsu" pitchFamily="34" charset="0"/>
              </a:rPr>
              <a:t> , </a:t>
            </a:r>
            <a:r>
              <a:rPr lang="my-MM" sz="2100" b="1" dirty="0">
                <a:solidFill>
                  <a:srgbClr val="FFFF00"/>
                </a:solidFill>
                <a:latin typeface="Pyidaungsu" pitchFamily="34" charset="0"/>
                <a:cs typeface="Pyidaungsu" pitchFamily="34" charset="0"/>
              </a:rPr>
              <a:t>Rice field</a:t>
            </a:r>
            <a:r>
              <a:rPr lang="en-US" sz="2100" b="1" dirty="0">
                <a:solidFill>
                  <a:srgbClr val="FFFF00"/>
                </a:solidFill>
                <a:latin typeface="Pyidaungsu" pitchFamily="34" charset="0"/>
                <a:cs typeface="Pyidaungsu" pitchFamily="34" charset="0"/>
              </a:rPr>
              <a:t> eel) </a:t>
            </a:r>
            <a:r>
              <a:rPr lang="my-MM" sz="2100" b="1" dirty="0">
                <a:solidFill>
                  <a:srgbClr val="FFFF00"/>
                </a:solidFill>
                <a:latin typeface="Pyidaungsu" pitchFamily="34" charset="0"/>
                <a:cs typeface="Pyidaungsu" pitchFamily="34" charset="0"/>
              </a:rPr>
              <a:t>အား မတူညီသော ဟော်မုန်းဆေးများဖြင့် ဆေးထိုးသားဖောက်၍ ဥချသားပေါက်မှုအပေါ် အကျိုးသက်ရောက်မှုအား လေ့လာခြင်း</a:t>
            </a:r>
            <a:endParaRPr lang="en-US" sz="2100" b="1" i="1" dirty="0">
              <a:solidFill>
                <a:srgbClr val="FFFF00"/>
              </a:solidFill>
              <a:latin typeface="Pyidaungsu" pitchFamily="34" charset="0"/>
              <a:cs typeface="Pyidaungsu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249754E-1C87-DC29-93F4-558A144D564E}"/>
              </a:ext>
            </a:extLst>
          </p:cNvPr>
          <p:cNvSpPr/>
          <p:nvPr/>
        </p:nvSpPr>
        <p:spPr>
          <a:xfrm>
            <a:off x="8617727" y="4537265"/>
            <a:ext cx="460489" cy="606235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5E29BE-007F-62D6-8176-EE4DACBF667B}"/>
              </a:ext>
            </a:extLst>
          </p:cNvPr>
          <p:cNvSpPr txBox="1"/>
          <p:nvPr/>
        </p:nvSpPr>
        <p:spPr>
          <a:xfrm>
            <a:off x="90276" y="4712890"/>
            <a:ext cx="1727892" cy="323161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my-MM" sz="1500" b="1" dirty="0">
                <a:solidFill>
                  <a:srgbClr val="FFFF00"/>
                </a:solidFill>
                <a:latin typeface="Pyidaungsu" pitchFamily="34" charset="0"/>
                <a:cs typeface="Pyidaungsu" pitchFamily="34" charset="0"/>
              </a:rPr>
              <a:t>ရက်စွဲ</a:t>
            </a:r>
            <a:r>
              <a:rPr lang="en-US" sz="1500" b="1" dirty="0">
                <a:solidFill>
                  <a:srgbClr val="FFFF00"/>
                </a:solidFill>
                <a:latin typeface="Pyidaungsu" pitchFamily="34" charset="0"/>
                <a:cs typeface="Pyidaungsu" pitchFamily="34" charset="0"/>
              </a:rPr>
              <a:t>၊ ၁၇-၈-၂၀၂၄ </a:t>
            </a:r>
            <a:endParaRPr lang="en-US" sz="1600" b="1" dirty="0">
              <a:solidFill>
                <a:srgbClr val="FFFF00"/>
              </a:solidFill>
              <a:latin typeface="Pyidaungsu" pitchFamily="34" charset="0"/>
              <a:cs typeface="Pyidaungsu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001" y="1560510"/>
            <a:ext cx="1234440" cy="1234440"/>
          </a:xfrm>
          <a:prstGeom prst="ellipse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A364CAC-0BB0-46EC-9D22-36CF3B3FCF89}"/>
              </a:ext>
            </a:extLst>
          </p:cNvPr>
          <p:cNvSpPr txBox="1"/>
          <p:nvPr/>
        </p:nvSpPr>
        <p:spPr>
          <a:xfrm>
            <a:off x="5108895" y="4621091"/>
            <a:ext cx="3983635" cy="409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my-MM" sz="1500" b="1" dirty="0">
                <a:solidFill>
                  <a:srgbClr val="FFFF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နေရာ</a:t>
            </a:r>
            <a:r>
              <a:rPr lang="en-US" sz="1500" b="1" dirty="0">
                <a:solidFill>
                  <a:srgbClr val="FFFF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၊ </a:t>
            </a:r>
            <a:r>
              <a:rPr lang="my-MM" sz="1500" b="1" dirty="0">
                <a:solidFill>
                  <a:srgbClr val="FFFF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စိုက်ပျိုးရေးသုတေသနဦးစီးဌာန၊ ရေဆင်း</a:t>
            </a:r>
            <a:endParaRPr lang="en-US" sz="1500" b="1" dirty="0">
              <a:solidFill>
                <a:srgbClr val="FFFF0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243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44060" y="1092419"/>
            <a:ext cx="2459077" cy="3200401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390271" y="611062"/>
            <a:ext cx="52024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y-MM" b="1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ငါး‌</a:t>
            </a:r>
            <a:r>
              <a:rPr lang="en-US" b="1" dirty="0" err="1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ရှဉ</a:t>
            </a:r>
            <a:r>
              <a:rPr lang="en-US" b="1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့်</a:t>
            </a:r>
            <a:r>
              <a:rPr lang="my-MM" b="1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များအား ဆေးထိုးသားဖောက်ပြုလုပ်ရခြင်းသည်</a:t>
            </a:r>
            <a:r>
              <a:rPr lang="en-US" b="1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my-MM" b="1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-</a:t>
            </a:r>
            <a:endParaRPr lang="en-US" b="1" dirty="0">
              <a:solidFill>
                <a:schemeClr val="bg1"/>
              </a:solidFill>
              <a:latin typeface="Pyidaungsu" pitchFamily="34" charset="0"/>
              <a:cs typeface="Pyidaungsu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36754" y="1307612"/>
            <a:ext cx="5194595" cy="3157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40000"/>
              </a:lnSpc>
              <a:spcAft>
                <a:spcPts val="1200"/>
              </a:spcAft>
              <a:buFont typeface="Wingdings" pitchFamily="2" charset="2"/>
              <a:buChar char="v"/>
            </a:pPr>
            <a:r>
              <a:rPr lang="my-MM" sz="16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တစ်ပြိုင်နက်တည်း သားပေါက်အမြောက်အမြား</a:t>
            </a:r>
            <a:r>
              <a:rPr lang="en-US" sz="16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ရရှိ</a:t>
            </a:r>
            <a:r>
              <a:rPr lang="my-MM" sz="16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ရန် အတွက် မျိုးပွားမှုကို တစ်ပြိုင်နက်တည်း ပြုလုပ်ခြင်းဖြင့် ငါး</a:t>
            </a:r>
            <a:r>
              <a:rPr lang="en-US" sz="1600" dirty="0" err="1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ရှဉ</a:t>
            </a:r>
            <a:r>
              <a:rPr lang="en-US" sz="16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့်</a:t>
            </a:r>
            <a:r>
              <a:rPr lang="my-MM" sz="16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၏ ထုတ်လုပ်မှုနှင့် စျေးကွက်ချဲ့ထွင်မှု ရရှိစေခြင်း၊</a:t>
            </a:r>
            <a:endParaRPr lang="en-US" sz="1600" dirty="0">
              <a:solidFill>
                <a:schemeClr val="bg1"/>
              </a:solidFill>
              <a:latin typeface="Pyidaungsu" pitchFamily="34" charset="0"/>
              <a:cs typeface="Pyidaungsu" pitchFamily="34" charset="0"/>
            </a:endParaRPr>
          </a:p>
          <a:p>
            <a:pPr marL="285750" lvl="0" indent="-285750">
              <a:lnSpc>
                <a:spcPct val="140000"/>
              </a:lnSpc>
              <a:spcAft>
                <a:spcPts val="1200"/>
              </a:spcAft>
              <a:buFont typeface="Wingdings" pitchFamily="2" charset="2"/>
              <a:buChar char="v"/>
            </a:pPr>
            <a:r>
              <a:rPr lang="my-MM" sz="16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မျိုးပွားရာသီချိန်တွင် သားပေါက်အများဆုံးထွက်ရှိပြီး တစ်ဖက်တစ်လမ်းမှ ဝင်ငွေရရှိခြင်း၊</a:t>
            </a:r>
          </a:p>
          <a:p>
            <a:pPr marL="285750" lvl="0" indent="-285750">
              <a:lnSpc>
                <a:spcPct val="140000"/>
              </a:lnSpc>
              <a:spcAft>
                <a:spcPts val="1200"/>
              </a:spcAft>
              <a:buFont typeface="Wingdings" pitchFamily="2" charset="2"/>
              <a:buChar char="v"/>
            </a:pPr>
            <a:r>
              <a:rPr lang="my-MM" sz="16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သားဖောက်ရာသီချိန်တွင် စီမ</a:t>
            </a:r>
            <a:r>
              <a:rPr lang="en-US" sz="16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ံ</a:t>
            </a:r>
            <a:r>
              <a:rPr lang="my-MM" sz="16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ခ</a:t>
            </a:r>
            <a:r>
              <a:rPr lang="en-US" sz="16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န့်</a:t>
            </a:r>
            <a:r>
              <a:rPr lang="my-MM" sz="16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ခွဲမှုအား ကောင်းမွန်ခြင်းဖြင့် သားပေါက်များ ရှင်သန်မှုမြင့်မားပြီး စျေးကွက်ဝယ်လိုအား သည် အကြီးမားဆုံးဖြစ်ခြင်း၊</a:t>
            </a:r>
          </a:p>
        </p:txBody>
      </p:sp>
      <p:sp>
        <p:nvSpPr>
          <p:cNvPr id="9" name="Rectangle 8"/>
          <p:cNvSpPr/>
          <p:nvPr/>
        </p:nvSpPr>
        <p:spPr>
          <a:xfrm>
            <a:off x="526562" y="3996589"/>
            <a:ext cx="2993997" cy="409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my-MM" sz="15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ငါးရှ</a:t>
            </a:r>
            <a:r>
              <a:rPr lang="en-US" sz="15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ဉ့် </a:t>
            </a:r>
            <a:r>
              <a:rPr lang="my-MM" sz="15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အား ‌ဟော်မုန်းဆေးထိုးခြင်း</a:t>
            </a:r>
            <a:endParaRPr lang="en-US" sz="1500" dirty="0">
              <a:solidFill>
                <a:schemeClr val="bg1"/>
              </a:solidFill>
              <a:latin typeface="Pyidaungsu" pitchFamily="34" charset="0"/>
              <a:cs typeface="Pyidaungsu" pitchFamily="34" charset="0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97433" y="4760857"/>
            <a:ext cx="338913" cy="273844"/>
          </a:xfrm>
        </p:spPr>
        <p:txBody>
          <a:bodyPr/>
          <a:lstStyle/>
          <a:p>
            <a:r>
              <a:rPr lang="my-MM" sz="1000" dirty="0">
                <a:latin typeface="Pyidaungsu" pitchFamily="34" charset="0"/>
                <a:cs typeface="Pyidaungsu" pitchFamily="34" charset="0"/>
              </a:rPr>
              <a:t>၁၀</a:t>
            </a:r>
            <a:endParaRPr lang="en-US" sz="1000" dirty="0">
              <a:latin typeface="Pyidaungsu" pitchFamily="34" charset="0"/>
              <a:cs typeface="Pyidaungsu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850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3543550" y="523952"/>
            <a:ext cx="2058961" cy="453769"/>
          </a:xfrm>
          <a:prstGeom prst="rect">
            <a:avLst/>
          </a:prstGeom>
        </p:spPr>
        <p:txBody>
          <a:bodyPr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my-MM" b="1" dirty="0">
                <a:solidFill>
                  <a:srgbClr val="FFFF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ရည်ရွယ်ချက်</a:t>
            </a:r>
            <a:endParaRPr lang="en-US" b="1" dirty="0">
              <a:solidFill>
                <a:srgbClr val="FFFF0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52096" y="1553139"/>
            <a:ext cx="7683904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q"/>
            </a:pPr>
            <a:r>
              <a:rPr lang="my-MM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သားပေါက်အမြောက်အမြားထုတ်လုပ်နိုင်ရန်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q"/>
            </a:pPr>
            <a:r>
              <a:rPr lang="my-MM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ငါးမွေးမြူသည့်နည်းပညာများအား ငါးမွေးတောင်သူများထံသို့ ဖြန့်ဝေပေးနိုင်ရန်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q"/>
            </a:pPr>
            <a:r>
              <a:rPr lang="my-MM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ငါးမွေးတောင်သူများ</a:t>
            </a:r>
            <a:r>
              <a:rPr lang="en-US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my-MM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တစ်ဖက်တစ်လမ်းမှဝင်ငွေပိုမိုရရှိနိုင်ရန်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72266" y="4760857"/>
            <a:ext cx="338913" cy="273844"/>
          </a:xfrm>
        </p:spPr>
        <p:txBody>
          <a:bodyPr/>
          <a:lstStyle/>
          <a:p>
            <a:r>
              <a:rPr lang="my-MM" sz="1000" dirty="0">
                <a:latin typeface="Pyidaungsu" pitchFamily="34" charset="0"/>
                <a:cs typeface="Pyidaungsu" pitchFamily="34" charset="0"/>
              </a:rPr>
              <a:t>၁၁</a:t>
            </a:r>
            <a:endParaRPr lang="en-US" sz="1000" dirty="0">
              <a:latin typeface="Pyidaungsu" pitchFamily="34" charset="0"/>
              <a:cs typeface="Pyidaungsu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376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3"/>
          <p:cNvSpPr/>
          <p:nvPr/>
        </p:nvSpPr>
        <p:spPr>
          <a:xfrm>
            <a:off x="1499208" y="89182"/>
            <a:ext cx="6103142" cy="515526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my-MM" sz="2000" b="1" dirty="0">
                <a:solidFill>
                  <a:srgbClr val="FFFF00"/>
                </a:solidFill>
                <a:latin typeface="Pyidaungsu" pitchFamily="34" charset="0"/>
                <a:cs typeface="Pyidaungsu" pitchFamily="34" charset="0"/>
              </a:rPr>
              <a:t>လုပ်ကိုင်ဆောင်ရွက်သည့်နည်းလမ်းများ</a:t>
            </a:r>
            <a:endParaRPr lang="en-US" sz="2000" b="1" dirty="0">
              <a:solidFill>
                <a:srgbClr val="FFFF00"/>
              </a:solidFill>
              <a:latin typeface="Pyidaungsu" pitchFamily="34" charset="0"/>
              <a:cs typeface="Pyidaungsu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1854827"/>
              </p:ext>
            </p:extLst>
          </p:nvPr>
        </p:nvGraphicFramePr>
        <p:xfrm>
          <a:off x="228644" y="664447"/>
          <a:ext cx="8644270" cy="39736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86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356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43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my-MM" sz="1400" b="0" dirty="0">
                          <a:solidFill>
                            <a:schemeClr val="bg1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သုတေသနဆောင်ရွက်သည့်နေရာ</a:t>
                      </a:r>
                      <a:endParaRPr lang="en-US" sz="1400" b="0" dirty="0">
                        <a:solidFill>
                          <a:schemeClr val="bg1"/>
                        </a:solidFill>
                        <a:latin typeface="Pyidaungsu" pitchFamily="34" charset="0"/>
                        <a:cs typeface="Pyidaungsu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my-MM" sz="1400" b="0" dirty="0">
                          <a:solidFill>
                            <a:schemeClr val="bg1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မွေးမြူရေးသုတေသနစခန်း(မန္တလေး)</a:t>
                      </a:r>
                      <a:endParaRPr lang="en-US" sz="1400" b="0" dirty="0">
                        <a:solidFill>
                          <a:schemeClr val="bg1"/>
                        </a:solidFill>
                        <a:latin typeface="Pyidaungsu" pitchFamily="34" charset="0"/>
                        <a:cs typeface="Pyidaungsu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0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0" dirty="0" err="1">
                          <a:solidFill>
                            <a:schemeClr val="bg1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ရွေး</a:t>
                      </a:r>
                      <a:r>
                        <a:rPr lang="my-MM" sz="1400" b="0" dirty="0">
                          <a:solidFill>
                            <a:schemeClr val="bg1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ချယ်သည့်ငါး</a:t>
                      </a:r>
                      <a:r>
                        <a:rPr lang="en-US" sz="1400" b="0" dirty="0" err="1">
                          <a:solidFill>
                            <a:schemeClr val="bg1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ရှဉ</a:t>
                      </a:r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့် </a:t>
                      </a:r>
                      <a:r>
                        <a:rPr lang="my-MM" sz="1400" b="0" dirty="0">
                          <a:solidFill>
                            <a:schemeClr val="bg1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အမျိုးအစား</a:t>
                      </a:r>
                      <a:endParaRPr lang="en-US" sz="1400" b="0" dirty="0">
                        <a:solidFill>
                          <a:schemeClr val="bg1"/>
                        </a:solidFill>
                        <a:latin typeface="Pyidaungsu" pitchFamily="34" charset="0"/>
                        <a:cs typeface="Pyidaungsu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baseline="0" dirty="0" err="1">
                          <a:solidFill>
                            <a:schemeClr val="bg1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လယ</a:t>
                      </a:r>
                      <a:r>
                        <a:rPr lang="en-US" sz="1400" b="0" i="0" baseline="0" dirty="0">
                          <a:solidFill>
                            <a:schemeClr val="bg1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်</a:t>
                      </a:r>
                      <a:r>
                        <a:rPr lang="my-MM" sz="1400" b="0" i="0" baseline="0" dirty="0">
                          <a:solidFill>
                            <a:schemeClr val="bg1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ငါးရှ</a:t>
                      </a:r>
                      <a:r>
                        <a:rPr lang="en-US" sz="1400" b="0" i="0" baseline="0" dirty="0">
                          <a:solidFill>
                            <a:schemeClr val="bg1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ဉ့် </a:t>
                      </a:r>
                      <a:r>
                        <a:rPr lang="my-MM" sz="1400" b="0" i="0" baseline="0" dirty="0">
                          <a:solidFill>
                            <a:schemeClr val="bg1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(</a:t>
                      </a:r>
                      <a:r>
                        <a:rPr lang="en-US" sz="1400" b="0" i="0" baseline="0" dirty="0">
                          <a:solidFill>
                            <a:schemeClr val="bg1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၈ </a:t>
                      </a:r>
                      <a:r>
                        <a:rPr lang="my-MM" sz="1400" b="0" i="0" baseline="0" dirty="0">
                          <a:solidFill>
                            <a:schemeClr val="bg1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-</a:t>
                      </a:r>
                      <a:r>
                        <a:rPr lang="en-US" sz="1400" b="0" i="0" baseline="0" dirty="0">
                          <a:solidFill>
                            <a:schemeClr val="bg1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 ၁၁.၅) </a:t>
                      </a:r>
                      <a:r>
                        <a:rPr lang="en-US" sz="1400" b="0" i="0" baseline="0" dirty="0" err="1">
                          <a:solidFill>
                            <a:schemeClr val="bg1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လက်မ</a:t>
                      </a:r>
                      <a:r>
                        <a:rPr lang="my-MM" sz="1400" b="0" i="0" baseline="0" dirty="0">
                          <a:solidFill>
                            <a:schemeClr val="bg1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ရှိသော အမများ နှင့် </a:t>
                      </a:r>
                      <a:r>
                        <a:rPr lang="en-US" sz="1400" b="0" i="0" baseline="0" dirty="0">
                          <a:solidFill>
                            <a:schemeClr val="bg1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(၁၂)</a:t>
                      </a:r>
                      <a:r>
                        <a:rPr lang="my-MM" sz="1400" b="0" i="0" baseline="0" dirty="0">
                          <a:solidFill>
                            <a:schemeClr val="bg1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 </a:t>
                      </a:r>
                      <a:r>
                        <a:rPr lang="en-US" sz="1400" b="0" i="0" baseline="0" dirty="0" err="1">
                          <a:solidFill>
                            <a:schemeClr val="bg1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လက်မ</a:t>
                      </a:r>
                      <a:r>
                        <a:rPr lang="en-US" sz="1400" b="0" i="0" baseline="0" dirty="0">
                          <a:solidFill>
                            <a:schemeClr val="bg1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 </a:t>
                      </a:r>
                      <a:r>
                        <a:rPr lang="my-MM" sz="1400" b="0" i="0" baseline="0" dirty="0">
                          <a:solidFill>
                            <a:schemeClr val="bg1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အထက်ရှိသော အထီးများ)</a:t>
                      </a:r>
                      <a:endParaRPr lang="en-US" sz="1400" b="0" i="1" dirty="0">
                        <a:solidFill>
                          <a:schemeClr val="bg1"/>
                        </a:solidFill>
                        <a:latin typeface="Pyidaungsu" pitchFamily="34" charset="0"/>
                        <a:cs typeface="Pyidaungsu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3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my-MM" sz="1400" b="0" dirty="0">
                          <a:solidFill>
                            <a:schemeClr val="bg1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ပြုစုကန်အကျယ်အဝန်း</a:t>
                      </a:r>
                      <a:endParaRPr lang="en-US" sz="1400" b="0" dirty="0">
                        <a:solidFill>
                          <a:schemeClr val="bg1"/>
                        </a:solidFill>
                        <a:latin typeface="Pyidaungsu" pitchFamily="34" charset="0"/>
                        <a:cs typeface="Pyidaungsu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y-MM" sz="1400" dirty="0">
                          <a:solidFill>
                            <a:schemeClr val="bg1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‌ဗေဒါ ၊</a:t>
                      </a:r>
                      <a:r>
                        <a:rPr lang="my-MM" sz="1400" baseline="0" dirty="0">
                          <a:solidFill>
                            <a:schemeClr val="bg1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 ကြာပင်၊ မြက်ပင်များစိုက်ပျိုးထားသော</a:t>
                      </a:r>
                      <a:r>
                        <a:rPr lang="my-MM" sz="1400" b="0" baseline="0" dirty="0">
                          <a:solidFill>
                            <a:schemeClr val="bg1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တန် ၄၀ ဆန့် အုတ်ကန်</a:t>
                      </a:r>
                      <a:endParaRPr lang="en-US" sz="1400" b="0" dirty="0">
                        <a:solidFill>
                          <a:schemeClr val="bg1"/>
                        </a:solidFill>
                        <a:latin typeface="Pyidaungsu" pitchFamily="34" charset="0"/>
                        <a:cs typeface="Pyidaungsu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0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my-MM" sz="1400" b="0" dirty="0">
                          <a:solidFill>
                            <a:schemeClr val="bg1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အလေးချိန် </a:t>
                      </a:r>
                      <a:endParaRPr lang="en-US" sz="1400" b="0" dirty="0">
                        <a:solidFill>
                          <a:schemeClr val="bg1"/>
                        </a:solidFill>
                        <a:latin typeface="Pyidaungsu" pitchFamily="34" charset="0"/>
                        <a:cs typeface="Pyidaungsu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my-MM" sz="1400" b="0" dirty="0">
                          <a:solidFill>
                            <a:schemeClr val="bg1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ပျမ်းမျှ </a:t>
                      </a:r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၁၁</a:t>
                      </a:r>
                      <a:r>
                        <a:rPr lang="my-MM" sz="1400" b="0" dirty="0">
                          <a:solidFill>
                            <a:schemeClr val="bg1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bg1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လက်မ</a:t>
                      </a:r>
                      <a:r>
                        <a:rPr lang="my-MM" sz="1400" b="0" dirty="0">
                          <a:solidFill>
                            <a:schemeClr val="bg1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 (အလေးချိန် </a:t>
                      </a:r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  ၇.၂၅ </a:t>
                      </a:r>
                      <a:r>
                        <a:rPr lang="en-US" sz="1400" b="0" dirty="0" err="1">
                          <a:solidFill>
                            <a:schemeClr val="bg1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ကျပ်သား</a:t>
                      </a:r>
                      <a:r>
                        <a:rPr lang="my-MM" sz="1400" b="0" dirty="0">
                          <a:solidFill>
                            <a:schemeClr val="bg1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) ရှိသော အမ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my-MM" sz="1400" b="0" dirty="0">
                          <a:solidFill>
                            <a:schemeClr val="bg1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ပျမ်းမျှ </a:t>
                      </a:r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၁၄</a:t>
                      </a:r>
                      <a:r>
                        <a:rPr lang="my-MM" sz="1400" b="0" dirty="0">
                          <a:solidFill>
                            <a:schemeClr val="bg1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bg1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လက်မ</a:t>
                      </a:r>
                      <a:r>
                        <a:rPr lang="my-MM" sz="1400" b="0" dirty="0">
                          <a:solidFill>
                            <a:schemeClr val="bg1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 (အလေးချိန် </a:t>
                      </a:r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 ၁၇.၅ </a:t>
                      </a:r>
                      <a:r>
                        <a:rPr lang="en-US" sz="1400" b="0" dirty="0" err="1">
                          <a:solidFill>
                            <a:schemeClr val="bg1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ကျပ်သား</a:t>
                      </a:r>
                      <a:r>
                        <a:rPr lang="my-MM" sz="1400" b="0" dirty="0">
                          <a:solidFill>
                            <a:schemeClr val="bg1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) ရှိသော အထီး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0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my-MM" sz="1400" b="0" dirty="0">
                          <a:solidFill>
                            <a:schemeClr val="bg1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စမ်းသပ်ကန်ထည့်သွင်းနှုန်း</a:t>
                      </a:r>
                      <a:endParaRPr lang="en-US" sz="1400" b="0" dirty="0">
                        <a:solidFill>
                          <a:schemeClr val="bg1"/>
                        </a:solidFill>
                        <a:latin typeface="Pyidaungsu" pitchFamily="34" charset="0"/>
                        <a:cs typeface="Pyidaungsu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my-MM" sz="1400" b="0" baseline="0" dirty="0">
                          <a:solidFill>
                            <a:schemeClr val="bg1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ပျမ်းမျှအလေးချိန် </a:t>
                      </a:r>
                      <a:r>
                        <a:rPr lang="en-US" sz="1400" b="0" baseline="0" dirty="0">
                          <a:solidFill>
                            <a:schemeClr val="bg1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၁၇.၅ကျပ်သား</a:t>
                      </a:r>
                      <a:r>
                        <a:rPr lang="my-MM" sz="1400" b="0" baseline="0" dirty="0">
                          <a:solidFill>
                            <a:schemeClr val="bg1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ရှိသော အထီး (၂)ကောင်+ ပျမ်းမျှအလေးချိ</a:t>
                      </a:r>
                      <a:r>
                        <a:rPr lang="en-US" sz="1400" b="0" baseline="0" dirty="0">
                          <a:solidFill>
                            <a:schemeClr val="bg1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န် ၇.၂၅</a:t>
                      </a:r>
                      <a:r>
                        <a:rPr lang="my-MM" sz="1400" b="0" baseline="0" dirty="0">
                          <a:solidFill>
                            <a:schemeClr val="bg1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 </a:t>
                      </a:r>
                      <a:r>
                        <a:rPr lang="en-US" sz="1400" b="0" baseline="0" dirty="0">
                          <a:solidFill>
                            <a:schemeClr val="bg1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 </a:t>
                      </a:r>
                      <a:r>
                        <a:rPr lang="en-US" sz="1400" b="0" baseline="0" dirty="0" err="1">
                          <a:solidFill>
                            <a:schemeClr val="bg1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ကျပ်သား</a:t>
                      </a:r>
                      <a:r>
                        <a:rPr lang="my-MM" sz="1400" b="0" baseline="0" dirty="0">
                          <a:solidFill>
                            <a:schemeClr val="bg1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ရှိသော အမ (၄)ကောင်နှုန်းစီ</a:t>
                      </a:r>
                      <a:endParaRPr lang="en-US" sz="1400" b="0" baseline="0" dirty="0">
                        <a:solidFill>
                          <a:schemeClr val="bg1"/>
                        </a:solidFill>
                        <a:latin typeface="Pyidaungsu" pitchFamily="34" charset="0"/>
                        <a:cs typeface="Pyidaungsu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0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my-MM" sz="1400" b="0" dirty="0">
                          <a:solidFill>
                            <a:schemeClr val="bg1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အစာကျွေးနှုန်း</a:t>
                      </a:r>
                      <a:endParaRPr lang="en-US" sz="1400" b="0" dirty="0">
                        <a:solidFill>
                          <a:schemeClr val="bg1"/>
                        </a:solidFill>
                        <a:latin typeface="Pyidaungsu" pitchFamily="34" charset="0"/>
                        <a:cs typeface="Pyidaungsu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my-MM" sz="1400" b="0" dirty="0">
                          <a:solidFill>
                            <a:schemeClr val="bg1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စုစုပေါင်းခန္ဓာကိုယ်အလေးချိန်၏ ၁၀</a:t>
                      </a:r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 </a:t>
                      </a:r>
                      <a:r>
                        <a:rPr lang="my-MM" sz="1400" b="0" dirty="0">
                          <a:solidFill>
                            <a:schemeClr val="bg1"/>
                          </a:solidFill>
                          <a:latin typeface="Pyidaungsu"/>
                          <a:cs typeface="Pyidaungsu"/>
                        </a:rPr>
                        <a:t>% (အသားဓါတ် ၁၈.၂၀</a:t>
                      </a:r>
                      <a:r>
                        <a:rPr lang="my-MM" sz="1400" b="0" baseline="0" dirty="0">
                          <a:solidFill>
                            <a:schemeClr val="bg1"/>
                          </a:solidFill>
                          <a:latin typeface="Pyidaungsu"/>
                          <a:cs typeface="Pyidaungsu"/>
                        </a:rPr>
                        <a:t> </a:t>
                      </a:r>
                      <a:r>
                        <a:rPr lang="my-MM" sz="1400" b="0" dirty="0">
                          <a:solidFill>
                            <a:schemeClr val="bg1"/>
                          </a:solidFill>
                          <a:latin typeface="Pyidaungsu"/>
                          <a:cs typeface="Pyidaungsu"/>
                        </a:rPr>
                        <a:t>ရှိသော နှုတ်နှုတ်စင်း</a:t>
                      </a:r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Pyidaungsu"/>
                          <a:cs typeface="Pyidaungsu"/>
                        </a:rPr>
                        <a:t> </a:t>
                      </a:r>
                      <a:r>
                        <a:rPr lang="my-MM" sz="1400" b="0" dirty="0">
                          <a:solidFill>
                            <a:schemeClr val="bg1"/>
                          </a:solidFill>
                          <a:latin typeface="Pyidaungsu"/>
                          <a:cs typeface="Pyidaungsu"/>
                        </a:rPr>
                        <a:t>ထားသော ခရုအစာ)</a:t>
                      </a:r>
                      <a:endParaRPr lang="my-MM" sz="1400" b="0" dirty="0">
                        <a:solidFill>
                          <a:schemeClr val="bg1"/>
                        </a:solidFill>
                        <a:latin typeface="Pyidaungsu" pitchFamily="34" charset="0"/>
                        <a:cs typeface="Pyidaungsu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43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my-MM" sz="1400" b="0" dirty="0">
                          <a:solidFill>
                            <a:schemeClr val="bg1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ရေအသုံးပြုမှု</a:t>
                      </a:r>
                      <a:endParaRPr lang="en-US" sz="1400" b="0" dirty="0">
                        <a:solidFill>
                          <a:schemeClr val="bg1"/>
                        </a:solidFill>
                        <a:latin typeface="Pyidaungsu" pitchFamily="34" charset="0"/>
                        <a:cs typeface="Pyidaungsu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my-MM" sz="1400" b="0" dirty="0">
                          <a:solidFill>
                            <a:schemeClr val="bg1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‌ရေအနက် (</a:t>
                      </a:r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၁၂</a:t>
                      </a:r>
                      <a:r>
                        <a:rPr lang="my-MM" sz="1400" b="0" dirty="0">
                          <a:solidFill>
                            <a:schemeClr val="bg1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)</a:t>
                      </a:r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bg1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လက်မ</a:t>
                      </a:r>
                      <a:r>
                        <a:rPr lang="my-MM" sz="1400" b="0" dirty="0">
                          <a:solidFill>
                            <a:schemeClr val="bg1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၊ ၃ ရက်လျှင်</a:t>
                      </a:r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 </a:t>
                      </a:r>
                      <a:r>
                        <a:rPr lang="my-MM" sz="1400" b="0" dirty="0">
                          <a:solidFill>
                            <a:schemeClr val="bg1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တစ်ကြိမ် ၅၀</a:t>
                      </a:r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 </a:t>
                      </a:r>
                      <a:r>
                        <a:rPr lang="my-MM" sz="1400" b="0" dirty="0">
                          <a:solidFill>
                            <a:schemeClr val="bg1"/>
                          </a:solidFill>
                          <a:latin typeface="Pyidaungsu"/>
                          <a:cs typeface="Pyidaungsu"/>
                        </a:rPr>
                        <a:t>% ရေလဲလှယ်ခြင်း</a:t>
                      </a:r>
                      <a:endParaRPr lang="en-US" sz="1400" b="0" dirty="0">
                        <a:solidFill>
                          <a:schemeClr val="bg1"/>
                        </a:solidFill>
                        <a:latin typeface="Pyidaungsu" pitchFamily="34" charset="0"/>
                        <a:cs typeface="Pyidaungsu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43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my-MM" sz="1400" b="0" dirty="0">
                          <a:solidFill>
                            <a:schemeClr val="bg1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စမ်းသပ်ကာလ</a:t>
                      </a:r>
                      <a:endParaRPr lang="en-US" sz="1400" b="0" dirty="0">
                        <a:solidFill>
                          <a:schemeClr val="bg1"/>
                        </a:solidFill>
                        <a:latin typeface="Pyidaungsu" pitchFamily="34" charset="0"/>
                        <a:cs typeface="Pyidaungsu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my-MM" sz="1400" b="0" dirty="0">
                          <a:solidFill>
                            <a:schemeClr val="bg1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ရက်ပေါင်း (၉၀)</a:t>
                      </a:r>
                      <a:endParaRPr lang="en-US" sz="1400" b="0" dirty="0">
                        <a:solidFill>
                          <a:schemeClr val="bg1"/>
                        </a:solidFill>
                        <a:latin typeface="Pyidaungsu" pitchFamily="34" charset="0"/>
                        <a:cs typeface="Pyidaungsu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54901" y="4760857"/>
            <a:ext cx="338913" cy="273844"/>
          </a:xfrm>
        </p:spPr>
        <p:txBody>
          <a:bodyPr/>
          <a:lstStyle/>
          <a:p>
            <a:r>
              <a:rPr lang="my-MM" sz="1000" dirty="0">
                <a:latin typeface="Pyidaungsu" pitchFamily="34" charset="0"/>
                <a:cs typeface="Pyidaungsu" pitchFamily="34" charset="0"/>
              </a:rPr>
              <a:t>၁၂</a:t>
            </a:r>
            <a:endParaRPr lang="en-US" sz="1000" dirty="0">
              <a:latin typeface="Pyidaungsu" pitchFamily="34" charset="0"/>
              <a:cs typeface="Pyidaungsu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171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my-MM" sz="1000" dirty="0">
                <a:latin typeface="Pyidaungsu" panose="020B0502040204020203" pitchFamily="34" charset="0"/>
                <a:cs typeface="Pyidaungsu" panose="020B0502040204020203" pitchFamily="34" charset="0"/>
              </a:rPr>
              <a:t>၁၃</a:t>
            </a:r>
            <a:endParaRPr lang="en-US" sz="10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84521" y="189699"/>
            <a:ext cx="6624084" cy="345251"/>
          </a:xfrm>
          <a:prstGeom prst="rect">
            <a:avLst/>
          </a:prstGeom>
        </p:spPr>
        <p:txBody>
          <a:bodyPr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my-MM" b="1" dirty="0">
                <a:solidFill>
                  <a:srgbClr val="FFFF00"/>
                </a:solidFill>
                <a:latin typeface="Pyidaungsu" pitchFamily="34" charset="0"/>
                <a:cs typeface="Pyidaungsu" pitchFamily="34" charset="0"/>
              </a:rPr>
              <a:t>ငါးရှဉ့်မွေးမြူနိုင်ရန်ပြင်ဆင်ခြင်း</a:t>
            </a:r>
            <a:endParaRPr lang="en-US" b="1" dirty="0">
              <a:solidFill>
                <a:srgbClr val="FFFF00"/>
              </a:solidFill>
              <a:latin typeface="Pyidaungsu" pitchFamily="34" charset="0"/>
              <a:cs typeface="Pyidaungsu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043" y="959962"/>
            <a:ext cx="4572000" cy="1197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043" y="2295584"/>
            <a:ext cx="4572000" cy="1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255455" y="4057070"/>
            <a:ext cx="3606983" cy="369328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my-MM" sz="16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ကန်အတွင်းအောက်ခံမြေသားပြင်ဆင်ခြင်း</a:t>
            </a:r>
            <a:endParaRPr lang="en-US" sz="1600" dirty="0">
              <a:solidFill>
                <a:schemeClr val="bg1"/>
              </a:solidFill>
              <a:latin typeface="Pyidaungsu" pitchFamily="34" charset="0"/>
              <a:cs typeface="Pyidaungsu" pitchFamily="34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07" y="1248016"/>
            <a:ext cx="3840480" cy="2855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4235576" y="4241734"/>
            <a:ext cx="4387429" cy="369328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my-MM" sz="16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ကန်ပုံစံဒီဇိုင်း</a:t>
            </a:r>
            <a:endParaRPr lang="en-US" sz="1600" dirty="0">
              <a:solidFill>
                <a:schemeClr val="bg1"/>
              </a:solidFill>
              <a:latin typeface="Pyidaungsu" pitchFamily="34" charset="0"/>
              <a:cs typeface="Pyidaungsu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644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864711" y="460834"/>
            <a:ext cx="3774826" cy="496429"/>
          </a:xfrm>
          <a:prstGeom prst="rect">
            <a:avLst/>
          </a:prstGeom>
        </p:spPr>
        <p:txBody>
          <a:bodyPr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my-MM" b="1" dirty="0">
                <a:solidFill>
                  <a:srgbClr val="FFFF00"/>
                </a:solidFill>
                <a:latin typeface="Pyidaungsu" pitchFamily="34" charset="0"/>
                <a:cs typeface="Pyidaungsu" pitchFamily="34" charset="0"/>
              </a:rPr>
              <a:t>ပြုစုကန်နှင့် ကျွေးသောအစာ</a:t>
            </a:r>
            <a:endParaRPr lang="en-US" b="1" dirty="0">
              <a:solidFill>
                <a:srgbClr val="FFFF00"/>
              </a:solidFill>
              <a:latin typeface="Pyidaungsu" pitchFamily="34" charset="0"/>
              <a:cs typeface="Pyidaungsu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56" y="1226494"/>
            <a:ext cx="2743200" cy="2057400"/>
          </a:xfrm>
          <a:prstGeom prst="rect">
            <a:avLst/>
          </a:prstGeom>
          <a:ln w="12700">
            <a:solidFill>
              <a:srgbClr val="FFFF00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608" y="1218542"/>
            <a:ext cx="2743200" cy="206535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254907" y="3297563"/>
            <a:ext cx="2743200" cy="785344"/>
          </a:xfrm>
          <a:prstGeom prst="rect">
            <a:avLst/>
          </a:prstGeom>
        </p:spPr>
        <p:txBody>
          <a:bodyPr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my-MM" sz="14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ဗေဒါ ၊ ကြာပင်၊ </a:t>
            </a:r>
            <a:endParaRPr lang="en-US" sz="1400" dirty="0">
              <a:solidFill>
                <a:schemeClr val="bg1"/>
              </a:solidFill>
              <a:latin typeface="Pyidaungsu" pitchFamily="34" charset="0"/>
              <a:cs typeface="Pyidaungsu" pitchFamily="34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my-MM" sz="14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မြက်ပင် စိုက်ပျိုးထားသော ပြုစုကန်</a:t>
            </a:r>
            <a:endParaRPr lang="en-US" sz="1400" dirty="0">
              <a:solidFill>
                <a:schemeClr val="bg1"/>
              </a:solidFill>
              <a:latin typeface="Pyidaungsu" pitchFamily="34" charset="0"/>
              <a:cs typeface="Pyidaungsu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238672" y="3410017"/>
            <a:ext cx="2743200" cy="672889"/>
          </a:xfrm>
          <a:prstGeom prst="rect">
            <a:avLst/>
          </a:prstGeom>
        </p:spPr>
        <p:txBody>
          <a:bodyPr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my-MM" sz="14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အစာအတွက်ပြင်ဆင်ထားသော ခရုများ</a:t>
            </a:r>
            <a:endParaRPr lang="en-US" sz="1400" dirty="0">
              <a:solidFill>
                <a:schemeClr val="bg1"/>
              </a:solidFill>
              <a:latin typeface="Pyidaungsu" pitchFamily="34" charset="0"/>
              <a:cs typeface="Pyidaungsu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179170"/>
              </p:ext>
            </p:extLst>
          </p:nvPr>
        </p:nvGraphicFramePr>
        <p:xfrm>
          <a:off x="5981872" y="459191"/>
          <a:ext cx="3002636" cy="415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13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13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my-MM" sz="1400" dirty="0">
                          <a:solidFill>
                            <a:schemeClr val="tx1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ခရုတွင်ပါဝင် သော အာဟာရဓါတ်များ</a:t>
                      </a:r>
                      <a:endParaRPr lang="en-US" sz="1400" dirty="0">
                        <a:solidFill>
                          <a:schemeClr val="tx1"/>
                        </a:solidFill>
                        <a:latin typeface="Pyidaungsu" pitchFamily="34" charset="0"/>
                        <a:cs typeface="Pyidaungsu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y-MM" sz="1400" dirty="0">
                          <a:solidFill>
                            <a:schemeClr val="tx1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တန်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ဖိုး</a:t>
                      </a:r>
                      <a:r>
                        <a:rPr lang="my-MM" sz="1400" dirty="0">
                          <a:solidFill>
                            <a:schemeClr val="tx1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များ (ရာခိုင်နှုန်း)</a:t>
                      </a:r>
                      <a:endParaRPr lang="en-US" sz="1400" dirty="0">
                        <a:solidFill>
                          <a:schemeClr val="tx1"/>
                        </a:solidFill>
                        <a:latin typeface="Pyidaungsu" pitchFamily="34" charset="0"/>
                        <a:cs typeface="Pyidaungsu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my-MM" sz="1400" dirty="0">
                          <a:solidFill>
                            <a:schemeClr val="tx1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အသားဓါတ်</a:t>
                      </a:r>
                      <a:endParaRPr lang="en-US" sz="1400" dirty="0">
                        <a:solidFill>
                          <a:schemeClr val="tx1"/>
                        </a:solidFill>
                        <a:latin typeface="Pyidaungsu" pitchFamily="34" charset="0"/>
                        <a:cs typeface="Pyidaungsu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y-MM" sz="1400" dirty="0">
                          <a:solidFill>
                            <a:schemeClr val="tx1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၁၈.၂၀</a:t>
                      </a:r>
                      <a:endParaRPr lang="en-US" sz="1400" dirty="0">
                        <a:solidFill>
                          <a:schemeClr val="tx1"/>
                        </a:solidFill>
                        <a:latin typeface="Pyidaungsu" pitchFamily="34" charset="0"/>
                        <a:cs typeface="Pyidaungsu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my-MM" sz="1400" dirty="0">
                          <a:solidFill>
                            <a:schemeClr val="tx1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ကာဘိုဟိုက်ဒရိတ်</a:t>
                      </a:r>
                      <a:endParaRPr lang="en-US" sz="1400" dirty="0">
                        <a:solidFill>
                          <a:schemeClr val="tx1"/>
                        </a:solidFill>
                        <a:latin typeface="Pyidaungsu" pitchFamily="34" charset="0"/>
                        <a:cs typeface="Pyidaungsu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y-MM" sz="1400" dirty="0">
                          <a:solidFill>
                            <a:schemeClr val="tx1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၂.၈၈</a:t>
                      </a:r>
                      <a:endParaRPr lang="en-US" sz="1400" dirty="0">
                        <a:solidFill>
                          <a:schemeClr val="tx1"/>
                        </a:solidFill>
                        <a:latin typeface="Pyidaungsu" pitchFamily="34" charset="0"/>
                        <a:cs typeface="Pyidaungsu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my-MM" sz="1400" dirty="0">
                          <a:solidFill>
                            <a:schemeClr val="tx1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အဆီ</a:t>
                      </a:r>
                      <a:endParaRPr lang="en-US" sz="1400" dirty="0">
                        <a:solidFill>
                          <a:schemeClr val="tx1"/>
                        </a:solidFill>
                        <a:latin typeface="Pyidaungsu" pitchFamily="34" charset="0"/>
                        <a:cs typeface="Pyidaungsu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y-MM" sz="1400" dirty="0">
                          <a:solidFill>
                            <a:schemeClr val="tx1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၁.၀၁</a:t>
                      </a:r>
                      <a:endParaRPr lang="en-US" sz="1400" dirty="0">
                        <a:solidFill>
                          <a:schemeClr val="tx1"/>
                        </a:solidFill>
                        <a:latin typeface="Pyidaungsu" pitchFamily="34" charset="0"/>
                        <a:cs typeface="Pyidaungsu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my-MM" sz="1400" dirty="0">
                          <a:solidFill>
                            <a:schemeClr val="tx1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အမျှင်</a:t>
                      </a:r>
                      <a:endParaRPr lang="en-US" sz="1400" dirty="0">
                        <a:solidFill>
                          <a:schemeClr val="tx1"/>
                        </a:solidFill>
                        <a:latin typeface="Pyidaungsu" pitchFamily="34" charset="0"/>
                        <a:cs typeface="Pyidaungsu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y-MM" sz="1400" dirty="0">
                          <a:solidFill>
                            <a:schemeClr val="tx1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၀.၀၇</a:t>
                      </a:r>
                      <a:endParaRPr lang="en-US" sz="1400" dirty="0">
                        <a:solidFill>
                          <a:schemeClr val="tx1"/>
                        </a:solidFill>
                        <a:latin typeface="Pyidaungsu" pitchFamily="34" charset="0"/>
                        <a:cs typeface="Pyidaungsu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my-MM" sz="1400" dirty="0">
                          <a:solidFill>
                            <a:schemeClr val="tx1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ပြာဓါတ်</a:t>
                      </a:r>
                      <a:endParaRPr lang="en-US" sz="1400" dirty="0">
                        <a:solidFill>
                          <a:schemeClr val="tx1"/>
                        </a:solidFill>
                        <a:latin typeface="Pyidaungsu" pitchFamily="34" charset="0"/>
                        <a:cs typeface="Pyidaungsu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y-MM" sz="1400" dirty="0">
                          <a:solidFill>
                            <a:schemeClr val="tx1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၁.၃၇</a:t>
                      </a:r>
                      <a:endParaRPr lang="en-US" sz="1400" dirty="0">
                        <a:solidFill>
                          <a:schemeClr val="tx1"/>
                        </a:solidFill>
                        <a:latin typeface="Pyidaungsu" pitchFamily="34" charset="0"/>
                        <a:cs typeface="Pyidaungsu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my-MM" sz="1400" dirty="0">
                          <a:solidFill>
                            <a:schemeClr val="tx1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သံဓါတ်</a:t>
                      </a:r>
                      <a:endParaRPr lang="en-US" sz="1400" dirty="0">
                        <a:solidFill>
                          <a:schemeClr val="tx1"/>
                        </a:solidFill>
                        <a:latin typeface="Pyidaungsu" pitchFamily="34" charset="0"/>
                        <a:cs typeface="Pyidaungsu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y-MM" sz="1400" dirty="0">
                          <a:solidFill>
                            <a:schemeClr val="tx1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၁၂.၂ မီလီဂရမ်/ ၁၀၀ ဂရမ်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my-MM" sz="1400" dirty="0">
                          <a:solidFill>
                            <a:schemeClr val="tx1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ရေဓါတ်</a:t>
                      </a:r>
                      <a:endParaRPr lang="en-US" sz="1400" dirty="0">
                        <a:solidFill>
                          <a:schemeClr val="tx1"/>
                        </a:solidFill>
                        <a:latin typeface="Pyidaungsu" pitchFamily="34" charset="0"/>
                        <a:cs typeface="Pyidaungsu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y-MM" sz="1400" dirty="0">
                          <a:solidFill>
                            <a:schemeClr val="tx1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၇၄.၀၅</a:t>
                      </a:r>
                      <a:endParaRPr lang="en-US" sz="1400" dirty="0">
                        <a:solidFill>
                          <a:schemeClr val="tx1"/>
                        </a:solidFill>
                        <a:latin typeface="Pyidaungsu" pitchFamily="34" charset="0"/>
                        <a:cs typeface="Pyidaungsu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my-MM" sz="1400" dirty="0">
                          <a:solidFill>
                            <a:schemeClr val="tx1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အခြားသတ္တုဓါတ် များပါဝင်မှု</a:t>
                      </a:r>
                      <a:endParaRPr lang="en-US" sz="1400" dirty="0">
                        <a:solidFill>
                          <a:schemeClr val="tx1"/>
                        </a:solidFill>
                        <a:latin typeface="Pyidaungsu" pitchFamily="34" charset="0"/>
                        <a:cs typeface="Pyidaungsu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y-MM" sz="1400" dirty="0">
                          <a:solidFill>
                            <a:schemeClr val="tx1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၆၀.၅ မီလီဂရမ်/ ၁၀၀ ဂရမ်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Wosu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 (2003)</a:t>
                      </a:r>
                      <a:r>
                        <a:rPr lang="my-MM" sz="1400" baseline="0" dirty="0">
                          <a:solidFill>
                            <a:schemeClr val="tx1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 မှ မှီငြမ်းပါသည်။</a:t>
                      </a:r>
                      <a:endParaRPr lang="en-US" sz="1400" dirty="0">
                        <a:solidFill>
                          <a:schemeClr val="tx1"/>
                        </a:solidFill>
                        <a:latin typeface="Pyidaungsu" pitchFamily="34" charset="0"/>
                        <a:cs typeface="Pyidaungsu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Pyidaungsu" pitchFamily="34" charset="0"/>
                        <a:cs typeface="Pyidaungsu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2" name="Right Arrow 11"/>
          <p:cNvSpPr/>
          <p:nvPr/>
        </p:nvSpPr>
        <p:spPr>
          <a:xfrm>
            <a:off x="5762843" y="2137148"/>
            <a:ext cx="648586" cy="34525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54901" y="4760857"/>
            <a:ext cx="338913" cy="273844"/>
          </a:xfrm>
        </p:spPr>
        <p:txBody>
          <a:bodyPr/>
          <a:lstStyle/>
          <a:p>
            <a:r>
              <a:rPr lang="my-MM" sz="1000" dirty="0">
                <a:latin typeface="Pyidaungsu" pitchFamily="34" charset="0"/>
                <a:cs typeface="Pyidaungsu" pitchFamily="34" charset="0"/>
              </a:rPr>
              <a:t>၁၄</a:t>
            </a:r>
            <a:endParaRPr lang="en-US" sz="1000" dirty="0">
              <a:latin typeface="Pyidaungsu" pitchFamily="34" charset="0"/>
              <a:cs typeface="Pyidaungsu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9693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my-MM" sz="1000" dirty="0">
                <a:latin typeface="Pyidaungsu" panose="020B0502040204020203" pitchFamily="34" charset="0"/>
                <a:cs typeface="Pyidaungsu" panose="020B0502040204020203" pitchFamily="34" charset="0"/>
              </a:rPr>
              <a:t>၁၅</a:t>
            </a:r>
            <a:endParaRPr lang="en-US" sz="10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126512" y="508677"/>
            <a:ext cx="4646428" cy="469517"/>
          </a:xfrm>
          <a:prstGeom prst="rect">
            <a:avLst/>
          </a:prstGeom>
        </p:spPr>
        <p:txBody>
          <a:bodyPr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my-MM" b="1" dirty="0">
                <a:solidFill>
                  <a:srgbClr val="FFFF00"/>
                </a:solidFill>
                <a:latin typeface="Pyidaungsu" pitchFamily="34" charset="0"/>
                <a:cs typeface="Pyidaungsu" pitchFamily="34" charset="0"/>
              </a:rPr>
              <a:t>လစဉ်အစာတွက်ချက်ခြင်းနမူနာ</a:t>
            </a:r>
            <a:endParaRPr lang="en-US" b="1" dirty="0">
              <a:solidFill>
                <a:srgbClr val="FFFF00"/>
              </a:solidFill>
              <a:latin typeface="Pyidaungsu" pitchFamily="34" charset="0"/>
              <a:cs typeface="Pyidaungsu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3756966"/>
              </p:ext>
            </p:extLst>
          </p:nvPr>
        </p:nvGraphicFramePr>
        <p:xfrm>
          <a:off x="818708" y="1345683"/>
          <a:ext cx="7549116" cy="29641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76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20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79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71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89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54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28675">
                <a:tc>
                  <a:txBody>
                    <a:bodyPr/>
                    <a:lstStyle/>
                    <a:p>
                      <a:pPr algn="ctr" fontAlgn="ctr">
                        <a:lnSpc>
                          <a:spcPct val="200000"/>
                        </a:lnSpc>
                      </a:pPr>
                      <a:r>
                        <a:rPr lang="my-MM" sz="1600" b="1" u="none" strike="noStrike" dirty="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လ</a:t>
                      </a:r>
                      <a:endParaRPr lang="my-MM" sz="1600" b="1" i="0" u="none" strike="noStrike" dirty="0">
                        <a:solidFill>
                          <a:srgbClr val="000000"/>
                        </a:solidFill>
                        <a:effectLst/>
                        <a:latin typeface="Pyidaungsu" pitchFamily="34" charset="0"/>
                        <a:cs typeface="Pyidaungsu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200000"/>
                        </a:lnSpc>
                      </a:pPr>
                      <a:r>
                        <a:rPr lang="my-MM" sz="1600" b="1" u="none" strike="noStrike" dirty="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ထည့်သွင်း‌ ကောင်ရေ</a:t>
                      </a:r>
                      <a:endParaRPr lang="my-MM" sz="1600" b="1" i="0" u="none" strike="noStrike" dirty="0">
                        <a:solidFill>
                          <a:srgbClr val="000000"/>
                        </a:solidFill>
                        <a:effectLst/>
                        <a:latin typeface="Pyidaungsu" pitchFamily="34" charset="0"/>
                        <a:cs typeface="Pyidaungsu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200000"/>
                        </a:lnSpc>
                      </a:pPr>
                      <a:r>
                        <a:rPr lang="my-MM" sz="1600" b="1" u="none" strike="noStrike" dirty="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တစ်ကောင်ပျမ်းမျှ အလေးချိန် (ကျပ်သား)</a:t>
                      </a:r>
                      <a:endParaRPr lang="my-MM" sz="1600" b="1" i="0" u="none" strike="noStrike" dirty="0">
                        <a:solidFill>
                          <a:srgbClr val="000000"/>
                        </a:solidFill>
                        <a:effectLst/>
                        <a:latin typeface="Pyidaungsu" pitchFamily="34" charset="0"/>
                        <a:cs typeface="Pyidaungsu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200000"/>
                        </a:lnSpc>
                      </a:pPr>
                      <a:r>
                        <a:rPr lang="my-MM" sz="1600" b="1" u="none" strike="noStrike" dirty="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အစာ ကျွေးနှုန်း (၁၀</a:t>
                      </a:r>
                      <a:r>
                        <a:rPr lang="my-MM" sz="1600" b="1" u="none" strike="noStrike" dirty="0">
                          <a:effectLst/>
                          <a:latin typeface="Pyidaungsu"/>
                          <a:cs typeface="Pyidaungsu"/>
                        </a:rPr>
                        <a:t>%)</a:t>
                      </a:r>
                      <a:endParaRPr lang="my-MM" sz="1600" b="1" i="0" u="none" strike="noStrike" dirty="0">
                        <a:solidFill>
                          <a:srgbClr val="000000"/>
                        </a:solidFill>
                        <a:effectLst/>
                        <a:latin typeface="Pyidaungsu" pitchFamily="34" charset="0"/>
                        <a:cs typeface="Pyidaungsu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200000"/>
                        </a:lnSpc>
                      </a:pPr>
                      <a:r>
                        <a:rPr lang="my-MM" sz="1600" b="1" u="none" strike="noStrike" dirty="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တစ်နေ့ကျွေးရမည့် အစာ (ကျပ်သား)</a:t>
                      </a:r>
                      <a:endParaRPr lang="my-MM" sz="1600" b="1" i="0" u="none" strike="noStrike" dirty="0">
                        <a:solidFill>
                          <a:srgbClr val="000000"/>
                        </a:solidFill>
                        <a:effectLst/>
                        <a:latin typeface="Pyidaungsu" pitchFamily="34" charset="0"/>
                        <a:cs typeface="Pyidaungsu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200000"/>
                        </a:lnSpc>
                      </a:pPr>
                      <a:r>
                        <a:rPr lang="my-MM" sz="1600" b="1" u="none" strike="noStrike" dirty="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တစ်လကျွေး</a:t>
                      </a:r>
                      <a:endParaRPr lang="en-US" sz="1600" b="1" u="none" strike="noStrike" dirty="0">
                        <a:effectLst/>
                        <a:latin typeface="Pyidaungsu" pitchFamily="34" charset="0"/>
                        <a:cs typeface="Pyidaungsu" pitchFamily="34" charset="0"/>
                      </a:endParaRPr>
                    </a:p>
                    <a:p>
                      <a:pPr algn="ctr" fontAlgn="ctr">
                        <a:lnSpc>
                          <a:spcPct val="200000"/>
                        </a:lnSpc>
                      </a:pPr>
                      <a:r>
                        <a:rPr lang="my-MM" sz="1600" b="1" u="none" strike="noStrike" dirty="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ရမည့် အစာ (ပိဿာ)</a:t>
                      </a:r>
                      <a:endParaRPr lang="my-MM" sz="1600" b="1" i="0" u="none" strike="noStrike" dirty="0">
                        <a:solidFill>
                          <a:srgbClr val="000000"/>
                        </a:solidFill>
                        <a:effectLst/>
                        <a:latin typeface="Pyidaungsu" pitchFamily="34" charset="0"/>
                        <a:cs typeface="Pyidaungsu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l" fontAlgn="ctr">
                        <a:lnSpc>
                          <a:spcPct val="200000"/>
                        </a:lnSpc>
                      </a:pPr>
                      <a:r>
                        <a:rPr lang="my-MM" sz="1600" u="none" strike="noStrike" dirty="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ပထမ</a:t>
                      </a:r>
                      <a:endParaRPr lang="my-MM" sz="1600" b="0" i="0" u="none" strike="noStrike" dirty="0">
                        <a:solidFill>
                          <a:srgbClr val="000000"/>
                        </a:solidFill>
                        <a:effectLst/>
                        <a:latin typeface="Pyidaungsu" pitchFamily="34" charset="0"/>
                        <a:cs typeface="Pyidaungsu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200000"/>
                        </a:lnSpc>
                      </a:pPr>
                      <a:r>
                        <a:rPr lang="my-MM" sz="1600" u="none" strike="noStrike" dirty="0">
                          <a:effectLst/>
                          <a:latin typeface="Pyidaungsu Numbers" pitchFamily="34" charset="0"/>
                          <a:cs typeface="Pyidaungsu Numbers" pitchFamily="34" charset="0"/>
                        </a:rPr>
                        <a:t>၉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Pyidaungsu Numbers" pitchFamily="34" charset="0"/>
                        <a:cs typeface="Pyidaungsu Numbers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200000"/>
                        </a:lnSpc>
                      </a:pPr>
                      <a:r>
                        <a:rPr lang="my-MM" sz="1600" u="none" strike="noStrike" dirty="0">
                          <a:effectLst/>
                          <a:latin typeface="Pyidaungsu Numbers" pitchFamily="34" charset="0"/>
                          <a:cs typeface="Pyidaungsu Numbers" pitchFamily="34" charset="0"/>
                        </a:rPr>
                        <a:t>12.5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Pyidaungsu Numbers" pitchFamily="34" charset="0"/>
                        <a:cs typeface="Pyidaungsu Numbers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200000"/>
                        </a:lnSpc>
                      </a:pPr>
                      <a:r>
                        <a:rPr lang="en-US" sz="1600" u="none" strike="noStrike" dirty="0">
                          <a:effectLst/>
                          <a:latin typeface="Pyidaungsu Numbers" pitchFamily="34" charset="0"/>
                          <a:cs typeface="Pyidaungsu Numbers" pitchFamily="34" charset="0"/>
                        </a:rPr>
                        <a:t>0.10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Pyidaungsu Numbers" pitchFamily="34" charset="0"/>
                        <a:cs typeface="Pyidaungsu Numbers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200000"/>
                        </a:lnSpc>
                      </a:pPr>
                      <a:r>
                        <a:rPr lang="my-MM" sz="1600" u="none" strike="noStrike" dirty="0">
                          <a:effectLst/>
                          <a:latin typeface="Pyidaungsu Numbers" pitchFamily="34" charset="0"/>
                          <a:cs typeface="Pyidaungsu Numbers" pitchFamily="34" charset="0"/>
                        </a:rPr>
                        <a:t>၁၁.၂၅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Pyidaungsu Numbers" pitchFamily="34" charset="0"/>
                        <a:cs typeface="Pyidaungsu Numbers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200000"/>
                        </a:lnSpc>
                      </a:pPr>
                      <a:r>
                        <a:rPr lang="my-MM" sz="1600" b="0" u="none" strike="noStrike" dirty="0">
                          <a:effectLst/>
                          <a:latin typeface="Pyidaungsu Numbers" pitchFamily="34" charset="0"/>
                          <a:cs typeface="Pyidaungsu Numbers" pitchFamily="34" charset="0"/>
                        </a:rPr>
                        <a:t>၃.၃၈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Pyidaungsu Numbers" pitchFamily="34" charset="0"/>
                        <a:cs typeface="Pyidaungsu Numbers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l" fontAlgn="ctr">
                        <a:lnSpc>
                          <a:spcPct val="200000"/>
                        </a:lnSpc>
                      </a:pPr>
                      <a:r>
                        <a:rPr lang="my-MM" sz="1600" u="none" strike="noStrike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ဒုတိယ</a:t>
                      </a:r>
                      <a:endParaRPr lang="my-MM" sz="1600" b="0" i="0" u="none" strike="noStrike">
                        <a:solidFill>
                          <a:srgbClr val="000000"/>
                        </a:solidFill>
                        <a:effectLst/>
                        <a:latin typeface="Pyidaungsu" pitchFamily="34" charset="0"/>
                        <a:cs typeface="Pyidaungsu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200000"/>
                        </a:lnSpc>
                      </a:pPr>
                      <a:r>
                        <a:rPr lang="my-MM" sz="1600" u="none" strike="noStrike" dirty="0">
                          <a:effectLst/>
                          <a:latin typeface="Pyidaungsu Numbers" pitchFamily="34" charset="0"/>
                          <a:cs typeface="Pyidaungsu Numbers" pitchFamily="34" charset="0"/>
                        </a:rPr>
                        <a:t>၉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Pyidaungsu Numbers" pitchFamily="34" charset="0"/>
                        <a:cs typeface="Pyidaungsu Numbers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200000"/>
                        </a:lnSpc>
                      </a:pPr>
                      <a:r>
                        <a:rPr lang="my-MM" sz="1600" u="none" strike="noStrike" dirty="0">
                          <a:effectLst/>
                          <a:latin typeface="Pyidaungsu Numbers" pitchFamily="34" charset="0"/>
                          <a:cs typeface="Pyidaungsu Numbers" pitchFamily="34" charset="0"/>
                        </a:rPr>
                        <a:t>12.5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Pyidaungsu Numbers" pitchFamily="34" charset="0"/>
                        <a:cs typeface="Pyidaungsu Numbers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200000"/>
                        </a:lnSpc>
                      </a:pPr>
                      <a:r>
                        <a:rPr lang="en-US" sz="1600" u="none" strike="noStrike" dirty="0">
                          <a:effectLst/>
                          <a:latin typeface="Pyidaungsu Numbers" pitchFamily="34" charset="0"/>
                          <a:cs typeface="Pyidaungsu Numbers" pitchFamily="34" charset="0"/>
                        </a:rPr>
                        <a:t>0.10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Pyidaungsu Numbers" pitchFamily="34" charset="0"/>
                        <a:cs typeface="Pyidaungsu Numbers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200000"/>
                        </a:lnSpc>
                      </a:pPr>
                      <a:r>
                        <a:rPr lang="my-MM" sz="1600" u="none" strike="noStrike" dirty="0">
                          <a:effectLst/>
                          <a:latin typeface="Pyidaungsu Numbers" pitchFamily="34" charset="0"/>
                          <a:cs typeface="Pyidaungsu Numbers" pitchFamily="34" charset="0"/>
                        </a:rPr>
                        <a:t>၁၁.၂၅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Pyidaungsu Numbers" pitchFamily="34" charset="0"/>
                        <a:cs typeface="Pyidaungsu Numbers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200000"/>
                        </a:lnSpc>
                      </a:pPr>
                      <a:r>
                        <a:rPr lang="my-MM" sz="1600" b="0" u="none" strike="noStrike" dirty="0">
                          <a:effectLst/>
                          <a:latin typeface="Pyidaungsu Numbers" pitchFamily="34" charset="0"/>
                          <a:cs typeface="Pyidaungsu Numbers" pitchFamily="34" charset="0"/>
                        </a:rPr>
                        <a:t>၃.၃၈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Pyidaungsu Numbers" pitchFamily="34" charset="0"/>
                        <a:cs typeface="Pyidaungsu Numbers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l" fontAlgn="ctr">
                        <a:lnSpc>
                          <a:spcPct val="200000"/>
                        </a:lnSpc>
                      </a:pPr>
                      <a:r>
                        <a:rPr lang="my-MM" sz="1600" u="none" strike="noStrike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တတိယ</a:t>
                      </a:r>
                      <a:endParaRPr lang="my-MM" sz="1600" b="0" i="0" u="none" strike="noStrike">
                        <a:solidFill>
                          <a:srgbClr val="000000"/>
                        </a:solidFill>
                        <a:effectLst/>
                        <a:latin typeface="Pyidaungsu" pitchFamily="34" charset="0"/>
                        <a:cs typeface="Pyidaungsu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200000"/>
                        </a:lnSpc>
                      </a:pPr>
                      <a:r>
                        <a:rPr lang="my-MM" sz="1600" u="none" strike="noStrike" dirty="0">
                          <a:effectLst/>
                          <a:latin typeface="Pyidaungsu Numbers" pitchFamily="34" charset="0"/>
                          <a:cs typeface="Pyidaungsu Numbers" pitchFamily="34" charset="0"/>
                        </a:rPr>
                        <a:t>၉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Pyidaungsu Numbers" pitchFamily="34" charset="0"/>
                        <a:cs typeface="Pyidaungsu Numbers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200000"/>
                        </a:lnSpc>
                      </a:pPr>
                      <a:r>
                        <a:rPr lang="my-MM" sz="1600" u="none" strike="noStrike" dirty="0">
                          <a:effectLst/>
                          <a:latin typeface="Pyidaungsu Numbers" pitchFamily="34" charset="0"/>
                          <a:cs typeface="Pyidaungsu Numbers" pitchFamily="34" charset="0"/>
                        </a:rPr>
                        <a:t>12.5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Pyidaungsu Numbers" pitchFamily="34" charset="0"/>
                        <a:cs typeface="Pyidaungsu Numbers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200000"/>
                        </a:lnSpc>
                      </a:pPr>
                      <a:r>
                        <a:rPr lang="en-US" sz="1600" u="none" strike="noStrike" dirty="0">
                          <a:effectLst/>
                          <a:latin typeface="Pyidaungsu Numbers" pitchFamily="34" charset="0"/>
                          <a:cs typeface="Pyidaungsu Numbers" pitchFamily="34" charset="0"/>
                        </a:rPr>
                        <a:t>0.10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Pyidaungsu Numbers" pitchFamily="34" charset="0"/>
                        <a:cs typeface="Pyidaungsu Numbers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200000"/>
                        </a:lnSpc>
                      </a:pPr>
                      <a:r>
                        <a:rPr lang="my-MM" sz="1600" u="none" strike="noStrike" dirty="0">
                          <a:effectLst/>
                          <a:latin typeface="Pyidaungsu Numbers" pitchFamily="34" charset="0"/>
                          <a:cs typeface="Pyidaungsu Numbers" pitchFamily="34" charset="0"/>
                        </a:rPr>
                        <a:t>၁၁.၂၅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Pyidaungsu Numbers" pitchFamily="34" charset="0"/>
                        <a:cs typeface="Pyidaungsu Numbers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200000"/>
                        </a:lnSpc>
                      </a:pPr>
                      <a:r>
                        <a:rPr lang="my-MM" sz="1600" b="0" u="none" strike="noStrike" dirty="0">
                          <a:effectLst/>
                          <a:latin typeface="Pyidaungsu Numbers" pitchFamily="34" charset="0"/>
                          <a:cs typeface="Pyidaungsu Numbers" pitchFamily="34" charset="0"/>
                        </a:rPr>
                        <a:t>၃.၃၈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Pyidaungsu Numbers" pitchFamily="34" charset="0"/>
                        <a:cs typeface="Pyidaungsu Numbers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62576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45864" y="611755"/>
            <a:ext cx="8668300" cy="457460"/>
          </a:xfrm>
          <a:prstGeom prst="rect">
            <a:avLst/>
          </a:prstGeom>
        </p:spPr>
        <p:txBody>
          <a:bodyPr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my-MM" b="1" dirty="0">
                <a:solidFill>
                  <a:srgbClr val="FFFF00"/>
                </a:solidFill>
                <a:latin typeface="Pyidaungsu" pitchFamily="34" charset="0"/>
                <a:cs typeface="Pyidaungsu" pitchFamily="34" charset="0"/>
              </a:rPr>
              <a:t>ပြုစုကန်ရှိ မျိုးငါးရ</a:t>
            </a:r>
            <a:r>
              <a:rPr lang="en-US" b="1" dirty="0">
                <a:solidFill>
                  <a:srgbClr val="FFFF00"/>
                </a:solidFill>
                <a:latin typeface="Pyidaungsu" pitchFamily="34" charset="0"/>
                <a:cs typeface="Pyidaungsu" pitchFamily="34" charset="0"/>
              </a:rPr>
              <a:t>ှဉ့်</a:t>
            </a:r>
            <a:r>
              <a:rPr lang="my-MM" b="1" dirty="0">
                <a:solidFill>
                  <a:srgbClr val="FFFF00"/>
                </a:solidFill>
                <a:latin typeface="Pyidaungsu" pitchFamily="34" charset="0"/>
                <a:cs typeface="Pyidaungsu" pitchFamily="34" charset="0"/>
              </a:rPr>
              <a:t>များ၏ မျိုး</a:t>
            </a:r>
            <a:r>
              <a:rPr lang="en-US" b="1" dirty="0">
                <a:solidFill>
                  <a:srgbClr val="FFFF00"/>
                </a:solidFill>
                <a:latin typeface="Pyidaungsu" pitchFamily="34" charset="0"/>
                <a:cs typeface="Pyidaungsu" pitchFamily="34" charset="0"/>
              </a:rPr>
              <a:t>ဥ</a:t>
            </a:r>
            <a:r>
              <a:rPr lang="my-MM" b="1" dirty="0">
                <a:solidFill>
                  <a:srgbClr val="FFFF00"/>
                </a:solidFill>
                <a:latin typeface="Pyidaungsu" pitchFamily="34" charset="0"/>
                <a:cs typeface="Pyidaungsu" pitchFamily="34" charset="0"/>
              </a:rPr>
              <a:t>နှင့် မျိုးရည်များစစ်ဆေးရန် ရွေးချယ်ခြင်း</a:t>
            </a:r>
            <a:endParaRPr lang="en-US" b="1" dirty="0">
              <a:solidFill>
                <a:srgbClr val="FFFF00"/>
              </a:solidFill>
              <a:latin typeface="Pyidaungsu" pitchFamily="34" charset="0"/>
              <a:cs typeface="Pyidaungsu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64" y="1683788"/>
            <a:ext cx="2743200" cy="2057400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520" y="1683788"/>
            <a:ext cx="2743200" cy="2057400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964" y="1659582"/>
            <a:ext cx="2743200" cy="2057400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245864" y="3741188"/>
            <a:ext cx="2743200" cy="767017"/>
          </a:xfrm>
          <a:prstGeom prst="rect">
            <a:avLst/>
          </a:prstGeom>
        </p:spPr>
        <p:txBody>
          <a:bodyPr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my-MM" sz="16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မွေးမြူထားသော မျိုးငါး</a:t>
            </a:r>
            <a:r>
              <a:rPr lang="en-US" sz="1600" dirty="0" err="1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ရှဉ</a:t>
            </a:r>
            <a:r>
              <a:rPr lang="en-US" sz="16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့်</a:t>
            </a:r>
            <a:r>
              <a:rPr lang="my-MM" sz="16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များ</a:t>
            </a:r>
            <a:r>
              <a:rPr lang="en-US" sz="16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my-MM" sz="16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ရှာဖွေခြင်း</a:t>
            </a:r>
            <a:endParaRPr lang="en-US" sz="1600" dirty="0">
              <a:solidFill>
                <a:schemeClr val="bg1"/>
              </a:solidFill>
              <a:latin typeface="Pyidaungsu" pitchFamily="34" charset="0"/>
              <a:cs typeface="Pyidaungsu" pitchFamily="34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3239520" y="3741188"/>
            <a:ext cx="2743200" cy="767017"/>
          </a:xfrm>
          <a:prstGeom prst="rect">
            <a:avLst/>
          </a:prstGeom>
        </p:spPr>
        <p:txBody>
          <a:bodyPr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my-MM" sz="16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စုစောင်းထားသောငါး</a:t>
            </a:r>
            <a:r>
              <a:rPr lang="en-US" sz="1600" dirty="0" err="1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ရှဉ</a:t>
            </a:r>
            <a:r>
              <a:rPr lang="en-US" sz="16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့် </a:t>
            </a:r>
            <a:r>
              <a:rPr lang="my-MM" sz="16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များမှ ရွေးချယ်ခြင်း</a:t>
            </a:r>
            <a:endParaRPr lang="en-US" sz="1600" dirty="0">
              <a:solidFill>
                <a:schemeClr val="bg1"/>
              </a:solidFill>
              <a:latin typeface="Pyidaungsu" pitchFamily="34" charset="0"/>
              <a:cs typeface="Pyidaungsu" pitchFamily="34" charset="0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6170964" y="3740066"/>
            <a:ext cx="2743200" cy="768139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my-MM" sz="16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ဒီဂျစ်တယ်အလေးချိန်ဖြင့် ကိုယ်အလေးချိန် ချိန်တွယ်ခြင်း</a:t>
            </a:r>
            <a:endParaRPr lang="en-US" sz="1600" dirty="0">
              <a:solidFill>
                <a:schemeClr val="bg1"/>
              </a:solidFill>
              <a:latin typeface="Pyidaungsu" pitchFamily="34" charset="0"/>
              <a:cs typeface="Pyidaungsu" pitchFamily="34" charset="0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54901" y="4760857"/>
            <a:ext cx="338913" cy="273844"/>
          </a:xfrm>
        </p:spPr>
        <p:txBody>
          <a:bodyPr/>
          <a:lstStyle/>
          <a:p>
            <a:r>
              <a:rPr lang="my-MM" sz="1000" dirty="0">
                <a:latin typeface="Pyidaungsu" pitchFamily="34" charset="0"/>
                <a:cs typeface="Pyidaungsu" pitchFamily="34" charset="0"/>
              </a:rPr>
              <a:t>၁၆</a:t>
            </a:r>
            <a:endParaRPr lang="en-US" sz="1000" dirty="0">
              <a:latin typeface="Pyidaungsu" pitchFamily="34" charset="0"/>
              <a:cs typeface="Pyidaungsu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6270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 txBox="1">
            <a:spLocks/>
          </p:cNvSpPr>
          <p:nvPr/>
        </p:nvSpPr>
        <p:spPr>
          <a:xfrm>
            <a:off x="2209387" y="308342"/>
            <a:ext cx="4695610" cy="457460"/>
          </a:xfrm>
          <a:prstGeom prst="rect">
            <a:avLst/>
          </a:prstGeom>
        </p:spPr>
        <p:txBody>
          <a:bodyPr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my-MM" b="1" dirty="0">
                <a:solidFill>
                  <a:srgbClr val="FFFF00"/>
                </a:solidFill>
                <a:latin typeface="Pyidaungsu" pitchFamily="34" charset="0"/>
                <a:cs typeface="Pyidaungsu" pitchFamily="34" charset="0"/>
              </a:rPr>
              <a:t>မတူညီသော ဟော်မုန်းဆေးထိုးခြင်း</a:t>
            </a:r>
            <a:endParaRPr lang="en-US" b="1" dirty="0">
              <a:solidFill>
                <a:srgbClr val="FFFF00"/>
              </a:solidFill>
              <a:latin typeface="Pyidaungsu" pitchFamily="34" charset="0"/>
              <a:cs typeface="Pyidaungsu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53915" y="3819874"/>
            <a:ext cx="3413051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my-MM" sz="1600" b="1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ဟော်မုန်းဆေးထိုးရန်အတွက် ကနဦးအလေးချိန် ချိန်တွယ်ခြင်း</a:t>
            </a:r>
            <a:endParaRPr lang="en-US" sz="1600" b="1" dirty="0">
              <a:solidFill>
                <a:schemeClr val="bg1"/>
              </a:solidFill>
              <a:latin typeface="Pyidaungsu" pitchFamily="34" charset="0"/>
              <a:cs typeface="Pyidaungsu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54855" y="4025535"/>
            <a:ext cx="299399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my-MM" sz="1600" b="1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‌ဟော်မုန်းဆေးထိုးခြင်း</a:t>
            </a:r>
            <a:endParaRPr lang="en-US" sz="1600" b="1" dirty="0">
              <a:solidFill>
                <a:schemeClr val="bg1"/>
              </a:solidFill>
              <a:latin typeface="Pyidaungsu" pitchFamily="34" charset="0"/>
              <a:cs typeface="Pyidaungsu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33" y="1137506"/>
            <a:ext cx="3513775" cy="2682368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355971" y="733183"/>
            <a:ext cx="2682371" cy="3491010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54901" y="4760857"/>
            <a:ext cx="338913" cy="273844"/>
          </a:xfrm>
        </p:spPr>
        <p:txBody>
          <a:bodyPr/>
          <a:lstStyle/>
          <a:p>
            <a:r>
              <a:rPr lang="my-MM" sz="1000" dirty="0">
                <a:latin typeface="Pyidaungsu" pitchFamily="34" charset="0"/>
                <a:cs typeface="Pyidaungsu" pitchFamily="34" charset="0"/>
              </a:rPr>
              <a:t>၁၇</a:t>
            </a:r>
            <a:endParaRPr lang="en-US" sz="1000" dirty="0">
              <a:latin typeface="Pyidaungsu" pitchFamily="34" charset="0"/>
              <a:cs typeface="Pyidaungsu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5410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359245" y="175567"/>
            <a:ext cx="8146802" cy="611241"/>
          </a:xfrm>
          <a:prstGeom prst="rect">
            <a:avLst/>
          </a:prstGeom>
        </p:spPr>
        <p:txBody>
          <a:bodyPr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my-MM" b="1" dirty="0">
                <a:solidFill>
                  <a:srgbClr val="FFFF00"/>
                </a:solidFill>
                <a:latin typeface="Pyidaungsu" pitchFamily="34" charset="0"/>
                <a:cs typeface="Pyidaungsu" pitchFamily="34" charset="0"/>
              </a:rPr>
              <a:t>မိုးကာကန်အတွင်း ငါးရ</a:t>
            </a:r>
            <a:r>
              <a:rPr lang="en-US" b="1" dirty="0">
                <a:solidFill>
                  <a:srgbClr val="FFFF00"/>
                </a:solidFill>
                <a:latin typeface="Pyidaungsu" pitchFamily="34" charset="0"/>
                <a:cs typeface="Pyidaungsu" pitchFamily="34" charset="0"/>
              </a:rPr>
              <a:t>ှဉ့်</a:t>
            </a:r>
            <a:r>
              <a:rPr lang="my-MM" b="1" dirty="0">
                <a:solidFill>
                  <a:srgbClr val="FFFF00"/>
                </a:solidFill>
                <a:latin typeface="Pyidaungsu" pitchFamily="34" charset="0"/>
                <a:cs typeface="Pyidaungsu" pitchFamily="34" charset="0"/>
              </a:rPr>
              <a:t>မျိုးများ</a:t>
            </a:r>
            <a:r>
              <a:rPr lang="en-US" b="1" dirty="0">
                <a:solidFill>
                  <a:srgbClr val="FFFF00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my-MM" b="1" dirty="0">
                <a:solidFill>
                  <a:srgbClr val="FFFF00"/>
                </a:solidFill>
                <a:latin typeface="Pyidaungsu" pitchFamily="34" charset="0"/>
                <a:cs typeface="Pyidaungsu" pitchFamily="34" charset="0"/>
              </a:rPr>
              <a:t>ထည့်သွင်းခြင်း</a:t>
            </a:r>
            <a:endParaRPr lang="en-US" b="1" dirty="0">
              <a:solidFill>
                <a:srgbClr val="FFFF00"/>
              </a:solidFill>
              <a:latin typeface="Pyidaungsu" pitchFamily="34" charset="0"/>
              <a:cs typeface="Pyidaungsu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03" y="1070534"/>
            <a:ext cx="2466259" cy="3288814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160" y="1657982"/>
            <a:ext cx="2743200" cy="20574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545" y="1657982"/>
            <a:ext cx="2743200" cy="20574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3101161" y="3836128"/>
            <a:ext cx="57415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my-MM" sz="16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ငါးရှဉ့်များသည် မြေသားထဲတွင် နေထိုင်</a:t>
            </a:r>
            <a:r>
              <a:rPr lang="en-US" sz="1600" dirty="0" err="1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ရန</a:t>
            </a:r>
            <a:r>
              <a:rPr lang="en-US" sz="16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်</a:t>
            </a:r>
            <a:r>
              <a:rPr lang="my-MM" sz="16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 အသိုက်ဆောက်ခြင်း</a:t>
            </a:r>
            <a:endParaRPr lang="en-US" sz="1600" dirty="0">
              <a:solidFill>
                <a:schemeClr val="bg1"/>
              </a:solidFill>
              <a:latin typeface="Pyidaungsu" pitchFamily="34" charset="0"/>
              <a:cs typeface="Pyidaungsu" pitchFamily="34" charset="0"/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54901" y="4760857"/>
            <a:ext cx="338913" cy="273844"/>
          </a:xfrm>
        </p:spPr>
        <p:txBody>
          <a:bodyPr/>
          <a:lstStyle/>
          <a:p>
            <a:r>
              <a:rPr lang="my-MM" sz="1000" dirty="0">
                <a:latin typeface="Pyidaungsu" pitchFamily="34" charset="0"/>
                <a:cs typeface="Pyidaungsu" pitchFamily="34" charset="0"/>
              </a:rPr>
              <a:t>၁၈</a:t>
            </a:r>
            <a:endParaRPr lang="en-US" sz="1000" dirty="0">
              <a:latin typeface="Pyidaungsu" pitchFamily="34" charset="0"/>
              <a:cs typeface="Pyidaungsu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5349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611" y="430748"/>
            <a:ext cx="2643888" cy="2081070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1077450" y="2511818"/>
            <a:ext cx="31838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ဥ</a:t>
            </a:r>
            <a:r>
              <a:rPr lang="my-MM" sz="16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ချနိုင်ရန် ရေမြှုပ်အသိုက်ဆောက်ခြင်း</a:t>
            </a:r>
            <a:endParaRPr lang="en-US" sz="1600" dirty="0">
              <a:solidFill>
                <a:schemeClr val="bg1"/>
              </a:solidFill>
              <a:latin typeface="Pyidaungsu" pitchFamily="34" charset="0"/>
              <a:cs typeface="Pyidaungsu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251295" y="0"/>
            <a:ext cx="2617871" cy="457460"/>
          </a:xfrm>
          <a:prstGeom prst="rect">
            <a:avLst/>
          </a:prstGeom>
        </p:spPr>
        <p:txBody>
          <a:bodyPr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2000" b="1" dirty="0">
                <a:solidFill>
                  <a:srgbClr val="FFFF00"/>
                </a:solidFill>
                <a:latin typeface="Pyidaungsu" pitchFamily="34" charset="0"/>
                <a:cs typeface="Pyidaungsu" pitchFamily="34" charset="0"/>
              </a:rPr>
              <a:t>ဥ</a:t>
            </a:r>
            <a:r>
              <a:rPr lang="my-MM" sz="2000" b="1" dirty="0">
                <a:solidFill>
                  <a:srgbClr val="FFFF00"/>
                </a:solidFill>
                <a:latin typeface="Pyidaungsu" pitchFamily="34" charset="0"/>
                <a:cs typeface="Pyidaungsu" pitchFamily="34" charset="0"/>
              </a:rPr>
              <a:t>ချအသိုက်ဆောက်ခြင်း</a:t>
            </a:r>
            <a:endParaRPr lang="en-US" sz="2000" b="1" dirty="0">
              <a:solidFill>
                <a:srgbClr val="FFFF00"/>
              </a:solidFill>
              <a:latin typeface="Pyidaungsu" pitchFamily="34" charset="0"/>
              <a:cs typeface="Pyidaungsu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573" y="429698"/>
            <a:ext cx="2694180" cy="202063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4763581" y="2481193"/>
            <a:ext cx="34547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y-MM" sz="16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အသိုက်ထဲ၌ </a:t>
            </a:r>
            <a:r>
              <a:rPr lang="en-US" sz="1600" dirty="0" err="1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အု</a:t>
            </a:r>
            <a:r>
              <a:rPr lang="my-MM" sz="16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ချသော </a:t>
            </a:r>
            <a:r>
              <a:rPr lang="en-US" sz="16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ဥ</a:t>
            </a:r>
            <a:r>
              <a:rPr lang="my-MM" sz="16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များဆယ်ယူခြင်း</a:t>
            </a:r>
            <a:endParaRPr lang="en-US" sz="1600" dirty="0">
              <a:solidFill>
                <a:schemeClr val="bg1"/>
              </a:solidFill>
              <a:latin typeface="Pyidaungsu" pitchFamily="34" charset="0"/>
              <a:cs typeface="Pyidaungsu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579" y="2819595"/>
            <a:ext cx="2710554" cy="1950428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258" y="2846460"/>
            <a:ext cx="2756809" cy="192356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581526" y="4822153"/>
            <a:ext cx="44502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y-MM" sz="16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မိတ်လိုက်ကန်အတွင်းမှ ရရှိသော </a:t>
            </a:r>
            <a:r>
              <a:rPr lang="en-US" sz="16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ဥ</a:t>
            </a:r>
            <a:r>
              <a:rPr lang="my-MM" sz="16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များဆေးကြောခြင်း</a:t>
            </a:r>
            <a:endParaRPr lang="en-US" sz="1600" dirty="0">
              <a:solidFill>
                <a:schemeClr val="bg1"/>
              </a:solidFill>
              <a:latin typeface="Pyidaungsu" pitchFamily="34" charset="0"/>
              <a:cs typeface="Pyidaungsu" pitchFamily="34" charset="0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54901" y="4760857"/>
            <a:ext cx="338913" cy="273844"/>
          </a:xfrm>
        </p:spPr>
        <p:txBody>
          <a:bodyPr/>
          <a:lstStyle/>
          <a:p>
            <a:r>
              <a:rPr lang="my-MM" sz="1000" dirty="0">
                <a:latin typeface="Pyidaungsu" pitchFamily="34" charset="0"/>
                <a:cs typeface="Pyidaungsu" pitchFamily="34" charset="0"/>
              </a:rPr>
              <a:t>၁၉</a:t>
            </a:r>
            <a:endParaRPr lang="en-US" sz="1000" dirty="0">
              <a:latin typeface="Pyidaungsu" pitchFamily="34" charset="0"/>
              <a:cs typeface="Pyidaungsu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456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5319173"/>
              </p:ext>
            </p:extLst>
          </p:nvPr>
        </p:nvGraphicFramePr>
        <p:xfrm>
          <a:off x="401803" y="732059"/>
          <a:ext cx="8321304" cy="40184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6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14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93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94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48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37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my-MM" sz="1400" b="1" dirty="0">
                          <a:solidFill>
                            <a:schemeClr val="bg1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စဉ်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Pyidaungsu" pitchFamily="34" charset="0"/>
                        <a:cs typeface="Pyidaungsu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my-MM" sz="1400" b="1" dirty="0">
                          <a:solidFill>
                            <a:schemeClr val="bg1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အမည်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Pyidaungsu" pitchFamily="34" charset="0"/>
                        <a:cs typeface="Pyidaungsu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my-MM" sz="1400" b="1" dirty="0">
                          <a:solidFill>
                            <a:schemeClr val="bg1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ရာထူး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Pyidaungsu" pitchFamily="34" charset="0"/>
                        <a:cs typeface="Pyidaungsu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my-MM" sz="1400" b="1" dirty="0">
                          <a:solidFill>
                            <a:schemeClr val="bg1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လုပ်ငန်းတာဝန်များ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Pyidaungsu" pitchFamily="34" charset="0"/>
                        <a:cs typeface="Pyidaungsu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my-MM" sz="1400" b="1" dirty="0">
                          <a:solidFill>
                            <a:schemeClr val="bg1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မှတ်ချက်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Pyidaungsu" pitchFamily="34" charset="0"/>
                        <a:cs typeface="Pyidaungsu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610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my-MM" sz="1400" b="0" dirty="0">
                          <a:solidFill>
                            <a:schemeClr val="bg1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၁။</a:t>
                      </a:r>
                      <a:endParaRPr lang="en-US" sz="1400" b="0" dirty="0">
                        <a:solidFill>
                          <a:schemeClr val="bg1"/>
                        </a:solidFill>
                        <a:latin typeface="Pyidaungsu" pitchFamily="34" charset="0"/>
                        <a:cs typeface="Pyidaungsu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my-MM" sz="1400" b="0" dirty="0">
                          <a:solidFill>
                            <a:schemeClr val="bg1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ဒေါက်တာဝါဝါဖူး</a:t>
                      </a:r>
                      <a:endParaRPr lang="en-US" sz="1400" b="0" dirty="0">
                        <a:solidFill>
                          <a:schemeClr val="bg1"/>
                        </a:solidFill>
                        <a:latin typeface="Pyidaungsu" pitchFamily="34" charset="0"/>
                        <a:cs typeface="Pyidaungsu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my-MM" sz="1400" b="0" dirty="0">
                          <a:solidFill>
                            <a:schemeClr val="bg1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သုတေသနအရာရှိ</a:t>
                      </a:r>
                      <a:endParaRPr lang="en-US" sz="1400" b="0" dirty="0">
                        <a:solidFill>
                          <a:schemeClr val="bg1"/>
                        </a:solidFill>
                        <a:latin typeface="Pyidaungsu" pitchFamily="34" charset="0"/>
                        <a:cs typeface="Pyidaungsu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y-MM" sz="1400" b="1" dirty="0">
                          <a:solidFill>
                            <a:schemeClr val="bg1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ကြီးကြပ်သူ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y-MM" sz="1400" b="0" dirty="0">
                        <a:solidFill>
                          <a:schemeClr val="bg1"/>
                        </a:solidFill>
                        <a:latin typeface="Pyidaungsu" pitchFamily="34" charset="0"/>
                        <a:cs typeface="Pyidaungsu" pitchFamily="34" charset="0"/>
                      </a:endParaRP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y-MM" sz="1400" kern="1200" dirty="0">
                          <a:solidFill>
                            <a:schemeClr val="bg1"/>
                          </a:solidFill>
                          <a:effectLst/>
                          <a:latin typeface="Pyidaungsu" pitchFamily="34" charset="0"/>
                          <a:ea typeface="+mn-ea"/>
                          <a:cs typeface="Pyidaungsu" pitchFamily="34" charset="0"/>
                        </a:rPr>
                        <a:t>ရလဒ်ကိုအကောင်အထည်ဖော်ခြင်း၊ ဆုံးဖြတ်ချက်များ၏ ထိရောက်မှုကို အကဲဖြတ်ခြင်း၊</a:t>
                      </a:r>
                      <a:endParaRPr lang="en-US" sz="1400" b="0" dirty="0">
                        <a:solidFill>
                          <a:schemeClr val="bg1"/>
                        </a:solidFill>
                        <a:latin typeface="Pyidaungsu" pitchFamily="34" charset="0"/>
                        <a:cs typeface="Pyidaungsu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400" b="0" dirty="0">
                        <a:solidFill>
                          <a:schemeClr val="bg1"/>
                        </a:solidFill>
                        <a:latin typeface="Pyidaungsu" pitchFamily="34" charset="0"/>
                        <a:cs typeface="Pyidaungsu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610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my-MM" sz="1400" b="0" dirty="0">
                          <a:solidFill>
                            <a:schemeClr val="bg1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၂။</a:t>
                      </a:r>
                      <a:endParaRPr lang="en-US" sz="1400" b="0" dirty="0">
                        <a:solidFill>
                          <a:schemeClr val="bg1"/>
                        </a:solidFill>
                        <a:latin typeface="Pyidaungsu" pitchFamily="34" charset="0"/>
                        <a:cs typeface="Pyidaungsu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my-MM" sz="1400" b="0" dirty="0">
                          <a:solidFill>
                            <a:schemeClr val="bg1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ဦးမျိုးခန့်ဇော်</a:t>
                      </a:r>
                      <a:endParaRPr lang="en-US" sz="1400" b="0" dirty="0">
                        <a:solidFill>
                          <a:schemeClr val="bg1"/>
                        </a:solidFill>
                        <a:latin typeface="Pyidaungsu" pitchFamily="34" charset="0"/>
                        <a:cs typeface="Pyidaungsu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y-MM" sz="1400" b="0" dirty="0">
                          <a:solidFill>
                            <a:schemeClr val="bg1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ဒုတိယဦးစီးမှူး</a:t>
                      </a:r>
                      <a:endParaRPr lang="en-US" sz="1400" b="0" dirty="0">
                        <a:solidFill>
                          <a:schemeClr val="bg1"/>
                        </a:solidFill>
                        <a:latin typeface="Pyidaungsu" pitchFamily="34" charset="0"/>
                        <a:cs typeface="Pyidaungsu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y-MM" sz="1400" b="1" kern="1200" dirty="0">
                          <a:solidFill>
                            <a:schemeClr val="bg1"/>
                          </a:solidFill>
                          <a:effectLst/>
                          <a:latin typeface="Pyidaungsu" pitchFamily="34" charset="0"/>
                          <a:ea typeface="+mn-ea"/>
                          <a:cs typeface="Pyidaungsu" pitchFamily="34" charset="0"/>
                        </a:rPr>
                        <a:t>အဖွဲ့ဝင်-၁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y-MM" sz="1400" kern="1200" dirty="0">
                        <a:solidFill>
                          <a:schemeClr val="bg1"/>
                        </a:solidFill>
                        <a:effectLst/>
                        <a:latin typeface="Pyidaungsu" pitchFamily="34" charset="0"/>
                        <a:ea typeface="+mn-ea"/>
                        <a:cs typeface="Pyidaungsu" pitchFamily="34" charset="0"/>
                      </a:endParaRP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y-MM" sz="1400" kern="1200" dirty="0">
                          <a:solidFill>
                            <a:schemeClr val="bg1"/>
                          </a:solidFill>
                          <a:effectLst/>
                          <a:latin typeface="Pyidaungsu" pitchFamily="34" charset="0"/>
                          <a:ea typeface="+mn-ea"/>
                          <a:cs typeface="Pyidaungsu" pitchFamily="34" charset="0"/>
                        </a:rPr>
                        <a:t>စမ်းသပ်မြေပြင် ပြင်ဆင်ခြင်း၊ အချက်အလက်စုဆောင်းခြင်း ၊ ရလဒ်ကိုအကောင်အထည် ဖော်ခြင်း၊</a:t>
                      </a:r>
                      <a:endParaRPr lang="en-US" sz="1400" b="0" dirty="0">
                        <a:solidFill>
                          <a:schemeClr val="bg1"/>
                        </a:solidFill>
                        <a:latin typeface="Pyidaungsu" pitchFamily="34" charset="0"/>
                        <a:cs typeface="Pyidaungsu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400" b="0" dirty="0">
                        <a:solidFill>
                          <a:schemeClr val="bg1"/>
                        </a:solidFill>
                        <a:latin typeface="Pyidaungsu" pitchFamily="34" charset="0"/>
                        <a:cs typeface="Pyidaungsu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610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my-MM" sz="1400" b="0" dirty="0">
                          <a:solidFill>
                            <a:schemeClr val="bg1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၃။</a:t>
                      </a:r>
                      <a:endParaRPr lang="en-US" sz="1400" b="0" dirty="0">
                        <a:solidFill>
                          <a:schemeClr val="bg1"/>
                        </a:solidFill>
                        <a:latin typeface="Pyidaungsu" pitchFamily="34" charset="0"/>
                        <a:cs typeface="Pyidaungsu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my-MM" sz="1400" b="0" dirty="0">
                          <a:solidFill>
                            <a:schemeClr val="bg1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ဒေါ်ခိုင်ငြိမ်းချမ်းစိုး</a:t>
                      </a:r>
                      <a:endParaRPr lang="en-US" sz="1400" b="0" dirty="0">
                        <a:solidFill>
                          <a:schemeClr val="bg1"/>
                        </a:solidFill>
                        <a:latin typeface="Pyidaungsu" pitchFamily="34" charset="0"/>
                        <a:cs typeface="Pyidaungsu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y-MM" sz="1400" b="0" dirty="0">
                          <a:solidFill>
                            <a:schemeClr val="bg1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လက်ထောက်ဦးစီးမှူး</a:t>
                      </a:r>
                      <a:endParaRPr lang="en-US" sz="1400" b="0" dirty="0">
                        <a:solidFill>
                          <a:schemeClr val="bg1"/>
                        </a:solidFill>
                        <a:latin typeface="Pyidaungsu" pitchFamily="34" charset="0"/>
                        <a:cs typeface="Pyidaungsu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y-MM" sz="1400" b="1" kern="1200" dirty="0">
                          <a:solidFill>
                            <a:schemeClr val="bg1"/>
                          </a:solidFill>
                          <a:effectLst/>
                          <a:latin typeface="Pyidaungsu" pitchFamily="34" charset="0"/>
                          <a:ea typeface="+mn-ea"/>
                          <a:cs typeface="Pyidaungsu" pitchFamily="34" charset="0"/>
                        </a:rPr>
                        <a:t>အဖွဲ့ဝင်-၂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y-MM" sz="1400" kern="1200" dirty="0">
                        <a:solidFill>
                          <a:schemeClr val="bg1"/>
                        </a:solidFill>
                        <a:effectLst/>
                        <a:latin typeface="Pyidaungsu" pitchFamily="34" charset="0"/>
                        <a:ea typeface="+mn-ea"/>
                        <a:cs typeface="Pyidaungsu" pitchFamily="34" charset="0"/>
                      </a:endParaRP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y-MM" sz="1400" kern="1200" dirty="0">
                          <a:solidFill>
                            <a:schemeClr val="bg1"/>
                          </a:solidFill>
                          <a:effectLst/>
                          <a:latin typeface="Pyidaungsu" pitchFamily="34" charset="0"/>
                          <a:ea typeface="+mn-ea"/>
                          <a:cs typeface="Pyidaungsu" pitchFamily="34" charset="0"/>
                        </a:rPr>
                        <a:t>စမ်းသပ်မြေပြင် ပြင်ဆင်ခြင်း၊ အချက်အလက်စုဆောင်းခြင်း ၊ ရလဒ်ကိုအကောင်အထည် ဖော်ခြင်း၊</a:t>
                      </a:r>
                      <a:endParaRPr lang="en-US" sz="1400" b="0" dirty="0">
                        <a:solidFill>
                          <a:schemeClr val="bg1"/>
                        </a:solidFill>
                        <a:latin typeface="Pyidaungsu" pitchFamily="34" charset="0"/>
                        <a:cs typeface="Pyidaungsu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400" b="0" dirty="0">
                        <a:solidFill>
                          <a:schemeClr val="bg1"/>
                        </a:solidFill>
                        <a:latin typeface="Pyidaungsu" pitchFamily="34" charset="0"/>
                        <a:cs typeface="Pyidaungsu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2436322" y="258730"/>
            <a:ext cx="4252266" cy="381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my-MM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itchFamily="34" charset="0"/>
                <a:cs typeface="Pyidaungsu" pitchFamily="34" charset="0"/>
              </a:rPr>
              <a:t>ပါဝင်ဆောင်ရွက်သူများ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itchFamily="34" charset="0"/>
              <a:cs typeface="Pyidaungsu" pitchFamily="34" charset="0"/>
            </a:endParaRP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98424" y="4760857"/>
            <a:ext cx="281113" cy="273844"/>
          </a:xfrm>
        </p:spPr>
        <p:txBody>
          <a:bodyPr/>
          <a:lstStyle/>
          <a:p>
            <a:r>
              <a:rPr lang="my-MM" sz="900" dirty="0">
                <a:latin typeface="Pyidaungsu" panose="020B0502040204020203" pitchFamily="34" charset="0"/>
                <a:cs typeface="Pyidaungsu" panose="020B0502040204020203" pitchFamily="34" charset="0"/>
              </a:rPr>
              <a:t>၂</a:t>
            </a:r>
            <a:endParaRPr lang="en-US" sz="9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7683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876" y="901192"/>
            <a:ext cx="3200400" cy="239663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404037" y="249475"/>
            <a:ext cx="8527312" cy="457460"/>
          </a:xfrm>
          <a:prstGeom prst="rect">
            <a:avLst/>
          </a:prstGeom>
        </p:spPr>
        <p:txBody>
          <a:bodyPr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my-MM" b="1" dirty="0">
                <a:solidFill>
                  <a:srgbClr val="FFFF00"/>
                </a:solidFill>
                <a:latin typeface="Pyidaungsu" pitchFamily="34" charset="0"/>
                <a:cs typeface="Pyidaungsu" pitchFamily="34" charset="0"/>
              </a:rPr>
              <a:t>ရရှိခဲ့သည့် </a:t>
            </a:r>
            <a:r>
              <a:rPr lang="en-US" b="1" dirty="0" err="1">
                <a:solidFill>
                  <a:srgbClr val="FFFF00"/>
                </a:solidFill>
                <a:latin typeface="Pyidaungsu" pitchFamily="34" charset="0"/>
                <a:cs typeface="Pyidaungsu" pitchFamily="34" charset="0"/>
              </a:rPr>
              <a:t>ငါးရှဉ</a:t>
            </a:r>
            <a:r>
              <a:rPr lang="en-US" b="1" dirty="0">
                <a:solidFill>
                  <a:srgbClr val="FFFF00"/>
                </a:solidFill>
                <a:latin typeface="Pyidaungsu" pitchFamily="34" charset="0"/>
                <a:cs typeface="Pyidaungsu" pitchFamily="34" charset="0"/>
              </a:rPr>
              <a:t>့်</a:t>
            </a:r>
            <a:r>
              <a:rPr lang="my-MM" b="1" dirty="0">
                <a:solidFill>
                  <a:srgbClr val="FFFF00"/>
                </a:solidFill>
                <a:latin typeface="Pyidaungsu" pitchFamily="34" charset="0"/>
                <a:cs typeface="Pyidaungsu" pitchFamily="34" charset="0"/>
              </a:rPr>
              <a:t>သားပေါက်များစု‌ဆောင်းခြင်းနှင့် ထိန်းသိမ်းစောင့်‌ရှောက်ခြင်း</a:t>
            </a:r>
            <a:endParaRPr lang="en-US" b="1" dirty="0">
              <a:solidFill>
                <a:srgbClr val="FFFF00"/>
              </a:solidFill>
              <a:latin typeface="Pyidaungsu" pitchFamily="34" charset="0"/>
              <a:cs typeface="Pyidaungsu" pitchFamily="34" charset="0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54901" y="4760857"/>
            <a:ext cx="338913" cy="273844"/>
          </a:xfrm>
        </p:spPr>
        <p:txBody>
          <a:bodyPr/>
          <a:lstStyle/>
          <a:p>
            <a:r>
              <a:rPr lang="my-MM" sz="1000" dirty="0">
                <a:latin typeface="Pyidaungsu" pitchFamily="34" charset="0"/>
                <a:cs typeface="Pyidaungsu" pitchFamily="34" charset="0"/>
              </a:rPr>
              <a:t>၂၀</a:t>
            </a:r>
            <a:endParaRPr lang="en-US" sz="1000" dirty="0">
              <a:latin typeface="Pyidaungsu" pitchFamily="34" charset="0"/>
              <a:cs typeface="Pyidaungsu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15161" y="3373922"/>
            <a:ext cx="72868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my-MM" sz="16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သားပေါက်ပြုစုကန်အား ရေမြှုပ်သည်အထိ ဖြည့်ပြီး ၃-၄ ကြာလျှင် ရေပုပ်လာပါက ကုန်စင်အောင်ထုတ်ပြီး ရေပြန်ဖြည့်ရပါသည်။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my-MM" sz="16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၄-၅</a:t>
            </a:r>
            <a:r>
              <a:rPr lang="en-US" sz="16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my-MM" sz="16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ကြိမ်ပြုလုပ်ပြီး သားပေါက်များထည့်စမ်းကြည့်လျှင် သေဆုံးမှုမရှိပါက ဆက်လက် ထည့်သွင်းမွေးမြူနိုင်ပါသည်။</a:t>
            </a:r>
            <a:endParaRPr lang="en-US" sz="1600" dirty="0">
              <a:solidFill>
                <a:schemeClr val="bg1"/>
              </a:solidFill>
              <a:latin typeface="Pyidaungsu" pitchFamily="34" charset="0"/>
              <a:cs typeface="Pyidaungsu" pitchFamily="34" charset="0"/>
            </a:endParaRPr>
          </a:p>
        </p:txBody>
      </p:sp>
      <p:pic>
        <p:nvPicPr>
          <p:cNvPr id="8" name="Picture 7" descr="C:\Users\user\Pictures\Screenshots\Screenshot (330)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67" y="901192"/>
            <a:ext cx="3200400" cy="239663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6355169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752957" y="478205"/>
            <a:ext cx="3631068" cy="457460"/>
          </a:xfrm>
          <a:prstGeom prst="rect">
            <a:avLst/>
          </a:prstGeom>
        </p:spPr>
        <p:txBody>
          <a:bodyPr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my-MM" b="1" dirty="0">
                <a:solidFill>
                  <a:srgbClr val="FFFF00"/>
                </a:solidFill>
                <a:latin typeface="Pyidaungsu" pitchFamily="34" charset="0"/>
                <a:cs typeface="Pyidaungsu" pitchFamily="34" charset="0"/>
              </a:rPr>
              <a:t>သားပေါက်များကျွေးသည့်အစာ</a:t>
            </a:r>
            <a:endParaRPr lang="en-US" b="1" dirty="0">
              <a:solidFill>
                <a:srgbClr val="FFFF00"/>
              </a:solidFill>
              <a:latin typeface="Pyidaungsu" pitchFamily="34" charset="0"/>
              <a:cs typeface="Pyidaungsu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71871" y="1194581"/>
            <a:ext cx="7793664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my-MM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သားဖေါက်ခြင်းမှ ရရှိလာသော ငါးမှုန်ကလေးများအား ငါးသန်အဆင့်ထိ ရောက်အောင် </a:t>
            </a:r>
            <a:r>
              <a:rPr lang="en-US" dirty="0" err="1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အရှင်စာ</a:t>
            </a:r>
            <a:r>
              <a:rPr lang="en-US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 (Live foods) = </a:t>
            </a:r>
            <a:r>
              <a:rPr lang="my-MM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ရေတီ၊ </a:t>
            </a:r>
            <a:r>
              <a:rPr lang="en-US" dirty="0" err="1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moina</a:t>
            </a:r>
            <a:r>
              <a:rPr lang="en-US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my-MM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၊ </a:t>
            </a:r>
            <a:r>
              <a:rPr lang="en-US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rotifer) </a:t>
            </a:r>
            <a:r>
              <a:rPr lang="my-MM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တို့ကို</a:t>
            </a:r>
            <a:r>
              <a:rPr lang="en-US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 (</a:t>
            </a:r>
            <a:r>
              <a:rPr lang="my-MM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၂၁</a:t>
            </a:r>
            <a:r>
              <a:rPr lang="en-US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)</a:t>
            </a:r>
            <a:r>
              <a:rPr lang="my-MM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ရက်သားအထိ ကျွေးမွေးပြုစုခြင်း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my-MM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ငါးသန်အဆင့်ရောက်ပါက</a:t>
            </a:r>
            <a:r>
              <a:rPr lang="en-US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my-MM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ခရုများအား နုတ်နုတ်စင်း၍ ပြောင်းလဲကျွေးမွေးခြင်းဖြင့် ခံနိုင်ရည်ရှိပြီး ကြီးထွားနှုန်းမြန်ဆန်ကာ ရှင်သန်နှုန်းများခြင်း</a:t>
            </a:r>
            <a:endParaRPr lang="en-US" dirty="0">
              <a:solidFill>
                <a:schemeClr val="bg1"/>
              </a:solidFill>
              <a:latin typeface="Pyidaungsu" pitchFamily="34" charset="0"/>
              <a:cs typeface="Pyidaungsu" pitchFamily="34" charset="0"/>
            </a:endParaRP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128A6228-1EBF-20C3-9B82-0D794CA64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7433" y="4760857"/>
            <a:ext cx="338913" cy="273844"/>
          </a:xfrm>
        </p:spPr>
        <p:txBody>
          <a:bodyPr/>
          <a:lstStyle/>
          <a:p>
            <a:r>
              <a:rPr lang="my-MM" sz="1000" dirty="0">
                <a:latin typeface="Pyidaungsu" pitchFamily="34" charset="0"/>
                <a:cs typeface="Pyidaungsu" pitchFamily="34" charset="0"/>
              </a:rPr>
              <a:t>၂၁</a:t>
            </a:r>
            <a:endParaRPr lang="en-US" sz="1000" dirty="0">
              <a:latin typeface="Pyidaungsu" pitchFamily="34" charset="0"/>
              <a:cs typeface="Pyidaungsu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6158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3B3A42E-B4BD-CFCE-496E-99EE8F6C7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2" y="345284"/>
            <a:ext cx="9018735" cy="772362"/>
          </a:xfrm>
        </p:spPr>
        <p:txBody>
          <a:bodyPr>
            <a:normAutofit/>
          </a:bodyPr>
          <a:lstStyle/>
          <a:p>
            <a:pPr algn="ctr"/>
            <a:r>
              <a:rPr lang="my-MM" sz="2000" b="1" dirty="0">
                <a:solidFill>
                  <a:srgbClr val="FFFF00"/>
                </a:solidFill>
                <a:effectLst/>
                <a:ea typeface="Calibri" panose="020F0502020204030204" pitchFamily="34" charset="0"/>
                <a:cs typeface="Pyidaungsu" panose="020B0502040204020203" pitchFamily="34" charset="0"/>
              </a:rPr>
              <a:t>ပဲဖတ်</a:t>
            </a:r>
            <a:r>
              <a:rPr lang="en-US" sz="2000" b="1" dirty="0">
                <a:solidFill>
                  <a:srgbClr val="FFFF00"/>
                </a:solidFill>
                <a:ea typeface="Calibri" panose="020F0502020204030204" pitchFamily="34" charset="0"/>
                <a:cs typeface="Pyidaungsu" panose="020B0502040204020203" pitchFamily="34" charset="0"/>
              </a:rPr>
              <a:t>၊ </a:t>
            </a:r>
            <a:r>
              <a:rPr lang="my-MM" sz="2000" b="1" dirty="0">
                <a:solidFill>
                  <a:srgbClr val="FFFF00"/>
                </a:solidFill>
                <a:effectLst/>
                <a:ea typeface="Calibri" panose="020F0502020204030204" pitchFamily="34" charset="0"/>
                <a:cs typeface="Pyidaungsu" panose="020B0502040204020203" pitchFamily="34" charset="0"/>
              </a:rPr>
              <a:t>ပုဇွန်ဆိတ်၊ ငါးအစာတောင့်</a:t>
            </a:r>
            <a:r>
              <a:rPr lang="en-US" sz="2000" b="1" dirty="0">
                <a:solidFill>
                  <a:srgbClr val="FFFF00"/>
                </a:solidFill>
                <a:effectLst/>
                <a:ea typeface="Calibri" panose="020F0502020204030204" pitchFamily="34" charset="0"/>
                <a:cs typeface="Pyidaungsu" panose="020B0502040204020203" pitchFamily="34" charset="0"/>
              </a:rPr>
              <a:t> </a:t>
            </a:r>
            <a:r>
              <a:rPr lang="my-MM" sz="2000" b="1" dirty="0">
                <a:solidFill>
                  <a:srgbClr val="FFFF00"/>
                </a:solidFill>
                <a:effectLst/>
                <a:ea typeface="Calibri" panose="020F0502020204030204" pitchFamily="34" charset="0"/>
                <a:cs typeface="Pyidaungsu" panose="020B0502040204020203" pitchFamily="34" charset="0"/>
              </a:rPr>
              <a:t> </a:t>
            </a:r>
            <a:r>
              <a:rPr lang="en-US" sz="2000" b="1" dirty="0">
                <a:solidFill>
                  <a:srgbClr val="FFFF00"/>
                </a:solidFill>
                <a:effectLst/>
                <a:ea typeface="Calibri" panose="020F0502020204030204" pitchFamily="34" charset="0"/>
                <a:cs typeface="Pyidaungsu" panose="020B0502040204020203" pitchFamily="34" charset="0"/>
              </a:rPr>
              <a:t>(</a:t>
            </a:r>
            <a:r>
              <a:rPr lang="en-US" sz="2000" b="1" dirty="0">
                <a:solidFill>
                  <a:srgbClr val="FFFF0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</a:rPr>
              <a:t>2: 1: 0.5) </a:t>
            </a:r>
            <a:r>
              <a:rPr lang="my-MM" sz="2000" b="1" dirty="0">
                <a:solidFill>
                  <a:srgbClr val="FFFF00"/>
                </a:solidFill>
                <a:effectLst/>
                <a:ea typeface="Calibri" panose="020F0502020204030204" pitchFamily="34" charset="0"/>
                <a:cs typeface="Pyidaungsu" panose="020B0502040204020203" pitchFamily="34" charset="0"/>
              </a:rPr>
              <a:t>အချိုးဖြင့် ရောစပ်ထားသည့်ဖော်စပ်စာ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0F8601-B109-44BF-E406-B0055352D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my-MM" sz="1000" dirty="0">
                <a:latin typeface="Pyidaungsu" panose="020B0502040204020203" pitchFamily="34" charset="0"/>
                <a:cs typeface="Pyidaungsu" panose="020B0502040204020203" pitchFamily="34" charset="0"/>
              </a:rPr>
              <a:t>၂၂</a:t>
            </a:r>
            <a:endParaRPr lang="en-US" sz="10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037B8AB-BD43-74D8-61CA-D7C8205D018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6"/>
          <a:stretch/>
        </p:blipFill>
        <p:spPr bwMode="auto">
          <a:xfrm>
            <a:off x="3193039" y="1333037"/>
            <a:ext cx="2743200" cy="210402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0F90378-8A91-CE34-0656-76556147E99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1379658"/>
            <a:ext cx="2743200" cy="20574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1750385-D27E-CA9F-4515-6EDABBF047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14" y="1305328"/>
            <a:ext cx="2743200" cy="2142343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7B1BEF8-598E-D06C-DE46-8BDFF2C01380}"/>
              </a:ext>
            </a:extLst>
          </p:cNvPr>
          <p:cNvSpPr txBox="1"/>
          <p:nvPr/>
        </p:nvSpPr>
        <p:spPr>
          <a:xfrm>
            <a:off x="1577109" y="3574704"/>
            <a:ext cx="593811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y-MM" sz="1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Pyidaungsu" panose="020B0502040204020203" pitchFamily="34" charset="0"/>
              </a:rPr>
              <a:t>အသားတိုးမွေးမြူရာတွင်မွေးမြူချိန် ခန့်မှန်း</a:t>
            </a:r>
            <a:r>
              <a:rPr lang="en-US" sz="1600" dirty="0">
                <a:solidFill>
                  <a:schemeClr val="bg1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</a:rPr>
              <a:t>(</a:t>
            </a:r>
            <a:r>
              <a:rPr lang="my-MM" sz="1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Pyidaungsu" panose="020B0502040204020203" pitchFamily="34" charset="0"/>
              </a:rPr>
              <a:t>၆</a:t>
            </a:r>
            <a:r>
              <a:rPr lang="en-US" sz="1600" dirty="0">
                <a:solidFill>
                  <a:schemeClr val="bg1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</a:rPr>
              <a:t>)</a:t>
            </a:r>
            <a:r>
              <a:rPr lang="my-MM" sz="1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Pyidaungsu" panose="020B0502040204020203" pitchFamily="34" charset="0"/>
              </a:rPr>
              <a:t>လကြာမြင့်နိုင်ခြင်း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2380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/>
          <p:cNvSpPr txBox="1">
            <a:spLocks/>
          </p:cNvSpPr>
          <p:nvPr/>
        </p:nvSpPr>
        <p:spPr bwMode="auto">
          <a:xfrm>
            <a:off x="599157" y="400902"/>
            <a:ext cx="4644356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619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/>
            <a:r>
              <a:rPr lang="my-MM" altLang="ko-KR" sz="2100" b="1" dirty="0">
                <a:solidFill>
                  <a:srgbClr val="FFFF00"/>
                </a:solidFill>
                <a:latin typeface="Pyidaungsu" pitchFamily="34" charset="0"/>
                <a:ea typeface="Gulim" pitchFamily="50" charset="-127"/>
                <a:cs typeface="Pyidaungsu" pitchFamily="34" charset="0"/>
              </a:rPr>
              <a:t>‌ရေအရည်အသွေးတိုင်းတာမှု </a:t>
            </a:r>
            <a:r>
              <a:rPr lang="en-US" altLang="ko-KR" sz="2100" b="1" dirty="0" err="1">
                <a:solidFill>
                  <a:srgbClr val="FFFF00"/>
                </a:solidFill>
                <a:latin typeface="Pyidaungsu" pitchFamily="34" charset="0"/>
                <a:ea typeface="Gulim" pitchFamily="50" charset="-127"/>
                <a:cs typeface="Pyidaungsu" pitchFamily="34" charset="0"/>
              </a:rPr>
              <a:t>အခြေအနေ</a:t>
            </a:r>
            <a:r>
              <a:rPr lang="my-MM" altLang="ko-KR" sz="2100" b="1" dirty="0">
                <a:solidFill>
                  <a:srgbClr val="FFFF00"/>
                </a:solidFill>
                <a:latin typeface="Pyidaungsu" pitchFamily="34" charset="0"/>
                <a:ea typeface="Gulim" pitchFamily="50" charset="-127"/>
                <a:cs typeface="Pyidaungsu" pitchFamily="34" charset="0"/>
              </a:rPr>
              <a:t>-</a:t>
            </a:r>
            <a:endParaRPr lang="ko-KR" altLang="ko-KR" sz="2100" b="1" dirty="0">
              <a:solidFill>
                <a:srgbClr val="FFFF00"/>
              </a:solidFill>
              <a:latin typeface="Pyidaungsu" pitchFamily="34" charset="0"/>
              <a:ea typeface="Gulim" pitchFamily="50" charset="-127"/>
              <a:cs typeface="Pyidaungsu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35665" y="1137371"/>
            <a:ext cx="7251404" cy="3766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q"/>
            </a:pPr>
            <a:r>
              <a:rPr lang="my-MM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အစာကျန်များကျန်ရှိနေပါက ပုတ်ဆွေးလျှင် -ရေအရည်အသွေးထိခိုက်နိုင်မည်ဖြစ်ပါသဖြင့် ရေတိုင်းတာမှုအား တစ်ပတ်လျှင် တစ်ကြိမ် တိုင်းတာနိုင်ပါသည်။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q"/>
            </a:pPr>
            <a:r>
              <a:rPr lang="my-MM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နေ့စဉ်နံနက်တိုင်းတွင် -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my-MM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	ရေအပူချိန်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my-MM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	ချဉ်ဖန်နှုန်း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my-MM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	ထုံးပါဝင်နှုန်း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my-MM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	ပျော်ဝင်အောက်ဆီဂျင်</a:t>
            </a:r>
            <a:r>
              <a:rPr lang="en-US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my-MM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တိုင်းတာရပါမည်။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71679" y="4752468"/>
            <a:ext cx="338913" cy="273844"/>
          </a:xfrm>
        </p:spPr>
        <p:txBody>
          <a:bodyPr/>
          <a:lstStyle/>
          <a:p>
            <a:r>
              <a:rPr lang="my-MM" sz="1000" dirty="0">
                <a:latin typeface="Pyidaungsu" pitchFamily="34" charset="0"/>
                <a:cs typeface="Pyidaungsu" pitchFamily="34" charset="0"/>
              </a:rPr>
              <a:t>၂၃</a:t>
            </a:r>
            <a:endParaRPr lang="en-US" sz="1000" dirty="0">
              <a:latin typeface="Pyidaungsu" pitchFamily="34" charset="0"/>
              <a:cs typeface="Pyidaungsu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4164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 txBox="1">
            <a:spLocks/>
          </p:cNvSpPr>
          <p:nvPr/>
        </p:nvSpPr>
        <p:spPr bwMode="auto">
          <a:xfrm>
            <a:off x="2694046" y="346090"/>
            <a:ext cx="3839941" cy="39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619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algn="ctr"/>
            <a:r>
              <a:rPr lang="my-MM" altLang="ko-KR" sz="2100" b="1" dirty="0">
                <a:solidFill>
                  <a:srgbClr val="FFFF00"/>
                </a:solidFill>
                <a:latin typeface="Pyidaungsu" pitchFamily="34" charset="0"/>
                <a:ea typeface="Gulim" pitchFamily="50" charset="-127"/>
                <a:cs typeface="Pyidaungsu" pitchFamily="34" charset="0"/>
              </a:rPr>
              <a:t>ရလဒ်နှင့်ဆွေးနွေးချက်များ</a:t>
            </a:r>
            <a:endParaRPr lang="ko-KR" altLang="ko-KR" sz="2100" b="1" dirty="0">
              <a:solidFill>
                <a:srgbClr val="FFFF00"/>
              </a:solidFill>
              <a:latin typeface="Pyidaungsu" pitchFamily="34" charset="0"/>
              <a:ea typeface="Gulim" pitchFamily="50" charset="-127"/>
              <a:cs typeface="Pyidaungsu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1462347"/>
              </p:ext>
            </p:extLst>
          </p:nvPr>
        </p:nvGraphicFramePr>
        <p:xfrm>
          <a:off x="271465" y="1495937"/>
          <a:ext cx="8628319" cy="30521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29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95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90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90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90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920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793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06912">
                <a:tc rowSpan="3">
                  <a:txBody>
                    <a:bodyPr/>
                    <a:lstStyle/>
                    <a:p>
                      <a:pPr algn="ctr" fontAlgn="ctr">
                        <a:lnSpc>
                          <a:spcPct val="20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Pyidaungsu Numbers" pitchFamily="34" charset="0"/>
                          <a:cs typeface="Pyidaungsu Numbers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Pyidaungsu Numbers" pitchFamily="34" charset="0"/>
                        <a:cs typeface="Pyidaungsu Numbers" pitchFamily="34" charset="0"/>
                      </a:endParaRPr>
                    </a:p>
                  </a:txBody>
                  <a:tcPr marL="9300" marR="9300" marT="9300" marB="0" anchor="ctr"/>
                </a:tc>
                <a:tc rowSpan="3">
                  <a:txBody>
                    <a:bodyPr/>
                    <a:lstStyle/>
                    <a:p>
                      <a:pPr algn="ctr" fontAlgn="ctr">
                        <a:lnSpc>
                          <a:spcPct val="200000"/>
                        </a:lnSpc>
                      </a:pPr>
                      <a:r>
                        <a:rPr lang="my-MM" sz="1400" u="none" strike="noStrike">
                          <a:effectLst/>
                          <a:latin typeface="Pyidaungsu Numbers" pitchFamily="34" charset="0"/>
                          <a:cs typeface="Pyidaungsu Numbers" pitchFamily="34" charset="0"/>
                        </a:rPr>
                        <a:t>အတိုင်းအတာ</a:t>
                      </a:r>
                      <a:endParaRPr lang="my-MM" sz="1400" b="0" i="0" u="none" strike="noStrike">
                        <a:solidFill>
                          <a:srgbClr val="000000"/>
                        </a:solidFill>
                        <a:effectLst/>
                        <a:latin typeface="Pyidaungsu Numbers" pitchFamily="34" charset="0"/>
                        <a:cs typeface="Pyidaungsu Numbers" pitchFamily="34" charset="0"/>
                      </a:endParaRPr>
                    </a:p>
                  </a:txBody>
                  <a:tcPr marL="9300" marR="9300" marT="9300" marB="0" anchor="ctr"/>
                </a:tc>
                <a:tc gridSpan="6">
                  <a:txBody>
                    <a:bodyPr/>
                    <a:lstStyle/>
                    <a:p>
                      <a:pPr algn="ctr" fontAlgn="ctr">
                        <a:lnSpc>
                          <a:spcPct val="200000"/>
                        </a:lnSpc>
                      </a:pPr>
                      <a:r>
                        <a:rPr lang="my-MM" sz="1400" u="none" strike="noStrike" dirty="0">
                          <a:effectLst/>
                          <a:latin typeface="Pyidaungsu Numbers" pitchFamily="34" charset="0"/>
                          <a:cs typeface="Pyidaungsu Numbers" pitchFamily="34" charset="0"/>
                        </a:rPr>
                        <a:t>အုပ်စုများ</a:t>
                      </a:r>
                      <a:endParaRPr lang="my-MM" sz="1400" b="0" i="0" u="none" strike="noStrike" dirty="0">
                        <a:solidFill>
                          <a:srgbClr val="000000"/>
                        </a:solidFill>
                        <a:effectLst/>
                        <a:latin typeface="Pyidaungsu Numbers" pitchFamily="34" charset="0"/>
                        <a:cs typeface="Pyidaungsu Numbers" pitchFamily="34" charset="0"/>
                      </a:endParaRPr>
                    </a:p>
                  </a:txBody>
                  <a:tcPr marL="9300" marR="9300" marT="930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9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200000"/>
                        </a:lnSpc>
                      </a:pPr>
                      <a:r>
                        <a:rPr lang="my-MM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yidaungsu Numbers" pitchFamily="34" charset="0"/>
                          <a:cs typeface="Pyidaungsu Numbers" pitchFamily="34" charset="0"/>
                        </a:rPr>
                        <a:t>စံနမူနာပြု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Pyidaungsu Numbers" pitchFamily="34" charset="0"/>
                        <a:cs typeface="Pyidaungsu Numbers" pitchFamily="34" charset="0"/>
                      </a:endParaRPr>
                    </a:p>
                  </a:txBody>
                  <a:tcPr marL="9300" marR="9300" marT="9300" marB="0" anchor="ctr"/>
                </a:tc>
                <a:tc hMerge="1">
                  <a:txBody>
                    <a:bodyPr/>
                    <a:lstStyle/>
                    <a:p>
                      <a:pPr algn="ctr" fontAlgn="ctr">
                        <a:lnSpc>
                          <a:spcPct val="200000"/>
                        </a:lnSpc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Pyidaungsu Numbers" pitchFamily="34" charset="0"/>
                        <a:cs typeface="Pyidaungsu Numbers" pitchFamily="34" charset="0"/>
                      </a:endParaRPr>
                    </a:p>
                  </a:txBody>
                  <a:tcPr marL="9300" marR="9300" marT="9300" marB="0" anchor="ctr"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20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Pyidaungsu Numbers" pitchFamily="34" charset="0"/>
                          <a:cs typeface="Pyidaungsu Numbers" pitchFamily="34" charset="0"/>
                        </a:rPr>
                        <a:t>Ovaprim </a:t>
                      </a:r>
                      <a:r>
                        <a:rPr lang="en-US" sz="1400" u="none" strike="noStrike" dirty="0" err="1">
                          <a:effectLst/>
                          <a:latin typeface="Pyidaungsu Numbers" pitchFamily="34" charset="0"/>
                          <a:cs typeface="Pyidaungsu Numbers" pitchFamily="34" charset="0"/>
                        </a:rPr>
                        <a:t>ဟော်မုန်း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Pyidaungsu Numbers" pitchFamily="34" charset="0"/>
                        <a:cs typeface="Pyidaungsu Numbers" pitchFamily="34" charset="0"/>
                      </a:endParaRPr>
                    </a:p>
                  </a:txBody>
                  <a:tcPr marL="9300" marR="9300" marT="9300" marB="0" anchor="ctr"/>
                </a:tc>
                <a:tc hMerge="1">
                  <a:txBody>
                    <a:bodyPr/>
                    <a:lstStyle/>
                    <a:p>
                      <a:pPr algn="ctr" fontAlgn="ctr">
                        <a:lnSpc>
                          <a:spcPct val="200000"/>
                        </a:lnSpc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Pyidaungsu Numbers" pitchFamily="34" charset="0"/>
                        <a:cs typeface="Pyidaungsu Numbers" pitchFamily="34" charset="0"/>
                      </a:endParaRPr>
                    </a:p>
                  </a:txBody>
                  <a:tcPr marL="9300" marR="9300" marT="9300" marB="0" anchor="ctr"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20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Pyidaungsu Numbers" pitchFamily="34" charset="0"/>
                          <a:cs typeface="Pyidaungsu Numbers" pitchFamily="34" charset="0"/>
                        </a:rPr>
                        <a:t>Cinnafact </a:t>
                      </a:r>
                      <a:r>
                        <a:rPr lang="en-US" sz="1400" u="none" strike="noStrike" dirty="0" err="1">
                          <a:effectLst/>
                          <a:latin typeface="Pyidaungsu Numbers" pitchFamily="34" charset="0"/>
                          <a:cs typeface="Pyidaungsu Numbers" pitchFamily="34" charset="0"/>
                        </a:rPr>
                        <a:t>ဟော်မုန်း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Pyidaungsu Numbers" pitchFamily="34" charset="0"/>
                        <a:cs typeface="Pyidaungsu Numbers" pitchFamily="34" charset="0"/>
                      </a:endParaRPr>
                    </a:p>
                  </a:txBody>
                  <a:tcPr marL="9300" marR="9300" marT="9300" marB="0" anchor="ctr"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9300" marR="9300" marT="930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9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200000"/>
                        </a:lnSpc>
                      </a:pPr>
                      <a:r>
                        <a:rPr lang="my-MM" sz="1400" u="none" strike="noStrike">
                          <a:effectLst/>
                          <a:latin typeface="Pyidaungsu Numbers" pitchFamily="34" charset="0"/>
                          <a:cs typeface="Pyidaungsu Numbers" pitchFamily="34" charset="0"/>
                        </a:rPr>
                        <a:t>စမ်းသပ်မှု (၁)</a:t>
                      </a:r>
                      <a:endParaRPr lang="my-MM" sz="1400" b="0" i="0" u="none" strike="noStrike">
                        <a:solidFill>
                          <a:srgbClr val="000000"/>
                        </a:solidFill>
                        <a:effectLst/>
                        <a:latin typeface="Pyidaungsu Numbers" pitchFamily="34" charset="0"/>
                        <a:cs typeface="Pyidaungsu Numbers" pitchFamily="34" charset="0"/>
                      </a:endParaRPr>
                    </a:p>
                  </a:txBody>
                  <a:tcPr marL="9300" marR="9300" marT="930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200000"/>
                        </a:lnSpc>
                      </a:pPr>
                      <a:r>
                        <a:rPr lang="my-MM" sz="1400" u="none" strike="noStrike" dirty="0">
                          <a:effectLst/>
                          <a:latin typeface="Pyidaungsu Numbers" pitchFamily="34" charset="0"/>
                          <a:cs typeface="Pyidaungsu Numbers" pitchFamily="34" charset="0"/>
                        </a:rPr>
                        <a:t>စမ်းသပ်မှု (၂)</a:t>
                      </a:r>
                      <a:endParaRPr lang="my-MM" sz="1400" b="0" i="0" u="none" strike="noStrike" dirty="0">
                        <a:solidFill>
                          <a:srgbClr val="000000"/>
                        </a:solidFill>
                        <a:effectLst/>
                        <a:latin typeface="Pyidaungsu Numbers" pitchFamily="34" charset="0"/>
                        <a:cs typeface="Pyidaungsu Numbers" pitchFamily="34" charset="0"/>
                      </a:endParaRPr>
                    </a:p>
                  </a:txBody>
                  <a:tcPr marL="9300" marR="9300" marT="930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200000"/>
                        </a:lnSpc>
                      </a:pPr>
                      <a:r>
                        <a:rPr lang="my-MM" sz="1400" u="none" strike="noStrike" dirty="0">
                          <a:effectLst/>
                          <a:latin typeface="Pyidaungsu Numbers" pitchFamily="34" charset="0"/>
                          <a:cs typeface="Pyidaungsu Numbers" pitchFamily="34" charset="0"/>
                        </a:rPr>
                        <a:t>စမ်းသပ်မှု (၂)</a:t>
                      </a:r>
                      <a:endParaRPr lang="my-MM" sz="1400" b="0" i="0" u="none" strike="noStrike" dirty="0">
                        <a:solidFill>
                          <a:srgbClr val="000000"/>
                        </a:solidFill>
                        <a:effectLst/>
                        <a:latin typeface="Pyidaungsu Numbers" pitchFamily="34" charset="0"/>
                        <a:cs typeface="Pyidaungsu Numbers" pitchFamily="34" charset="0"/>
                      </a:endParaRPr>
                    </a:p>
                  </a:txBody>
                  <a:tcPr marL="9300" marR="9300" marT="930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912"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200000"/>
                        </a:lnSpc>
                      </a:pPr>
                      <a:r>
                        <a:rPr lang="my-MM" sz="1400" u="none" strike="noStrike">
                          <a:effectLst/>
                          <a:latin typeface="Pyidaungsu Numbers" pitchFamily="34" charset="0"/>
                          <a:cs typeface="Pyidaungsu Numbers" pitchFamily="34" charset="0"/>
                        </a:rPr>
                        <a:t>အမ</a:t>
                      </a:r>
                      <a:endParaRPr lang="my-MM" sz="1400" b="0" i="0" u="none" strike="noStrike">
                        <a:solidFill>
                          <a:srgbClr val="000000"/>
                        </a:solidFill>
                        <a:effectLst/>
                        <a:latin typeface="Pyidaungsu Numbers" pitchFamily="34" charset="0"/>
                        <a:cs typeface="Pyidaungsu Numbers" pitchFamily="34" charset="0"/>
                      </a:endParaRPr>
                    </a:p>
                  </a:txBody>
                  <a:tcPr marL="9300" marR="9300" marT="9300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200000"/>
                        </a:lnSpc>
                      </a:pPr>
                      <a:r>
                        <a:rPr lang="my-MM" sz="1400" u="none" strike="noStrike" dirty="0">
                          <a:effectLst/>
                          <a:latin typeface="Pyidaungsu Numbers" pitchFamily="34" charset="0"/>
                          <a:cs typeface="Pyidaungsu Numbers" pitchFamily="34" charset="0"/>
                        </a:rPr>
                        <a:t>အလေးချိန်(</a:t>
                      </a:r>
                      <a:r>
                        <a:rPr lang="en-US" sz="1400" u="none" strike="noStrike" dirty="0" err="1">
                          <a:effectLst/>
                          <a:latin typeface="Pyidaungsu Numbers" pitchFamily="34" charset="0"/>
                          <a:cs typeface="Pyidaungsu Numbers" pitchFamily="34" charset="0"/>
                        </a:rPr>
                        <a:t>ကျပ်သား</a:t>
                      </a:r>
                      <a:r>
                        <a:rPr lang="my-MM" sz="1400" u="none" strike="noStrike" dirty="0">
                          <a:effectLst/>
                          <a:latin typeface="Pyidaungsu Numbers" pitchFamily="34" charset="0"/>
                          <a:cs typeface="Pyidaungsu Numbers" pitchFamily="34" charset="0"/>
                        </a:rPr>
                        <a:t>)</a:t>
                      </a:r>
                      <a:endParaRPr lang="my-MM" sz="1400" b="0" i="0" u="none" strike="noStrike" dirty="0">
                        <a:solidFill>
                          <a:srgbClr val="000000"/>
                        </a:solidFill>
                        <a:effectLst/>
                        <a:latin typeface="Pyidaungsu Numbers" pitchFamily="34" charset="0"/>
                        <a:cs typeface="Pyidaungsu Numbers" pitchFamily="34" charset="0"/>
                      </a:endParaRPr>
                    </a:p>
                  </a:txBody>
                  <a:tcPr marL="9300" marR="9300" marT="930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20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Pyidaungsu Numbers" pitchFamily="34" charset="0"/>
                          <a:cs typeface="Pyidaungsu Numbers" pitchFamily="34" charset="0"/>
                        </a:rPr>
                        <a:t>၇.၃</a:t>
                      </a:r>
                      <a:r>
                        <a:rPr lang="my-MM" sz="1400" u="none" strike="noStrike" dirty="0">
                          <a:effectLst/>
                          <a:latin typeface="Pyidaungsu Numbers" pitchFamily="34" charset="0"/>
                          <a:cs typeface="Pyidaungsu Numbers" pitchFamily="34" charset="0"/>
                        </a:rPr>
                        <a:t> ± ၄.၁၂</a:t>
                      </a:r>
                      <a:endParaRPr lang="my-MM" sz="1400" b="0" i="0" u="none" strike="noStrike" dirty="0">
                        <a:solidFill>
                          <a:srgbClr val="000000"/>
                        </a:solidFill>
                        <a:effectLst/>
                        <a:latin typeface="Pyidaungsu Numbers" pitchFamily="34" charset="0"/>
                        <a:cs typeface="Pyidaungsu Numbers" pitchFamily="34" charset="0"/>
                      </a:endParaRPr>
                    </a:p>
                  </a:txBody>
                  <a:tcPr marL="9300" marR="9300" marT="930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20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Pyidaungsu Numbers" pitchFamily="34" charset="0"/>
                          <a:cs typeface="Pyidaungsu Numbers" pitchFamily="34" charset="0"/>
                        </a:rPr>
                        <a:t>၇</a:t>
                      </a:r>
                      <a:r>
                        <a:rPr lang="my-MM" sz="1400" u="none" strike="noStrike" dirty="0">
                          <a:effectLst/>
                          <a:latin typeface="Pyidaungsu Numbers" pitchFamily="34" charset="0"/>
                          <a:cs typeface="Pyidaungsu Numbers" pitchFamily="34" charset="0"/>
                        </a:rPr>
                        <a:t>.</a:t>
                      </a:r>
                      <a:r>
                        <a:rPr lang="en-US" sz="1400" u="none" strike="noStrike" dirty="0">
                          <a:effectLst/>
                          <a:latin typeface="Pyidaungsu Numbers" pitchFamily="34" charset="0"/>
                          <a:cs typeface="Pyidaungsu Numbers" pitchFamily="34" charset="0"/>
                        </a:rPr>
                        <a:t>၂</a:t>
                      </a:r>
                      <a:r>
                        <a:rPr lang="my-MM" sz="1400" u="none" strike="noStrike" dirty="0">
                          <a:effectLst/>
                          <a:latin typeface="Pyidaungsu Numbers" pitchFamily="34" charset="0"/>
                          <a:cs typeface="Pyidaungsu Numbers" pitchFamily="34" charset="0"/>
                        </a:rPr>
                        <a:t>± ၃.၂၅</a:t>
                      </a:r>
                      <a:endParaRPr lang="my-MM" sz="1400" b="0" i="0" u="none" strike="noStrike" dirty="0">
                        <a:solidFill>
                          <a:srgbClr val="000000"/>
                        </a:solidFill>
                        <a:effectLst/>
                        <a:latin typeface="Pyidaungsu Numbers" pitchFamily="34" charset="0"/>
                        <a:cs typeface="Pyidaungsu Numbers" pitchFamily="34" charset="0"/>
                      </a:endParaRPr>
                    </a:p>
                  </a:txBody>
                  <a:tcPr marL="9300" marR="9300" marT="930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20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Pyidaungsu Numbers" pitchFamily="34" charset="0"/>
                          <a:cs typeface="Pyidaungsu Numbers" pitchFamily="34" charset="0"/>
                        </a:rPr>
                        <a:t>၇.၃၁</a:t>
                      </a:r>
                      <a:r>
                        <a:rPr lang="my-MM" sz="1400" u="none" strike="noStrike" dirty="0">
                          <a:effectLst/>
                          <a:latin typeface="Pyidaungsu Numbers" pitchFamily="34" charset="0"/>
                          <a:cs typeface="Pyidaungsu Numbers" pitchFamily="34" charset="0"/>
                        </a:rPr>
                        <a:t> ± ၅.0၂</a:t>
                      </a:r>
                      <a:endParaRPr lang="my-MM" sz="1400" b="0" i="0" u="none" strike="noStrike" dirty="0">
                        <a:solidFill>
                          <a:srgbClr val="000000"/>
                        </a:solidFill>
                        <a:effectLst/>
                        <a:latin typeface="Pyidaungsu Numbers" pitchFamily="34" charset="0"/>
                        <a:cs typeface="Pyidaungsu Numbers" pitchFamily="34" charset="0"/>
                      </a:endParaRPr>
                    </a:p>
                  </a:txBody>
                  <a:tcPr marL="9300" marR="9300" marT="930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20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Pyidaungsu Numbers" pitchFamily="34" charset="0"/>
                          <a:cs typeface="Pyidaungsu Numbers" pitchFamily="34" charset="0"/>
                        </a:rPr>
                        <a:t>၇.၃</a:t>
                      </a:r>
                      <a:r>
                        <a:rPr lang="my-MM" sz="1400" u="none" strike="noStrike" dirty="0">
                          <a:effectLst/>
                          <a:latin typeface="Pyidaungsu Numbers" pitchFamily="34" charset="0"/>
                          <a:cs typeface="Pyidaungsu Numbers" pitchFamily="34" charset="0"/>
                        </a:rPr>
                        <a:t> ± ၄.၇၂</a:t>
                      </a:r>
                      <a:endParaRPr lang="my-MM" sz="1400" b="0" i="0" u="none" strike="noStrike" dirty="0">
                        <a:solidFill>
                          <a:srgbClr val="000000"/>
                        </a:solidFill>
                        <a:effectLst/>
                        <a:latin typeface="Pyidaungsu Numbers" pitchFamily="34" charset="0"/>
                        <a:cs typeface="Pyidaungsu Numbers" pitchFamily="34" charset="0"/>
                      </a:endParaRPr>
                    </a:p>
                  </a:txBody>
                  <a:tcPr marL="9300" marR="9300" marT="930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20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Pyidaungsu Numbers" pitchFamily="34" charset="0"/>
                          <a:cs typeface="Pyidaungsu Numbers" pitchFamily="34" charset="0"/>
                        </a:rPr>
                        <a:t>၇.၃</a:t>
                      </a:r>
                      <a:r>
                        <a:rPr lang="my-MM" sz="1400" u="none" strike="noStrike" dirty="0">
                          <a:effectLst/>
                          <a:latin typeface="Pyidaungsu Numbers" pitchFamily="34" charset="0"/>
                          <a:cs typeface="Pyidaungsu Numbers" pitchFamily="34" charset="0"/>
                        </a:rPr>
                        <a:t> ± ၆.၇၁</a:t>
                      </a:r>
                      <a:endParaRPr lang="my-MM" sz="1400" b="0" i="0" u="none" strike="noStrike" dirty="0">
                        <a:solidFill>
                          <a:srgbClr val="000000"/>
                        </a:solidFill>
                        <a:effectLst/>
                        <a:latin typeface="Pyidaungsu Numbers" pitchFamily="34" charset="0"/>
                        <a:cs typeface="Pyidaungsu Numbers" pitchFamily="34" charset="0"/>
                      </a:endParaRPr>
                    </a:p>
                  </a:txBody>
                  <a:tcPr marL="9300" marR="9300" marT="930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20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Pyidaungsu Numbers" pitchFamily="34" charset="0"/>
                          <a:cs typeface="Pyidaungsu Numbers" pitchFamily="34" charset="0"/>
                        </a:rPr>
                        <a:t>၇.၃</a:t>
                      </a:r>
                      <a:r>
                        <a:rPr lang="my-MM" sz="1400" u="none" strike="noStrike" dirty="0">
                          <a:effectLst/>
                          <a:latin typeface="Pyidaungsu Numbers" pitchFamily="34" charset="0"/>
                          <a:cs typeface="Pyidaungsu Numbers" pitchFamily="34" charset="0"/>
                        </a:rPr>
                        <a:t> ± ၅.၇၄</a:t>
                      </a:r>
                      <a:endParaRPr lang="my-MM" sz="1400" b="0" i="0" u="none" strike="noStrike" dirty="0">
                        <a:solidFill>
                          <a:srgbClr val="000000"/>
                        </a:solidFill>
                        <a:effectLst/>
                        <a:latin typeface="Pyidaungsu Numbers" pitchFamily="34" charset="0"/>
                        <a:cs typeface="Pyidaungsu Numbers" pitchFamily="34" charset="0"/>
                      </a:endParaRPr>
                    </a:p>
                  </a:txBody>
                  <a:tcPr marL="9300" marR="9300" marT="930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69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200000"/>
                        </a:lnSpc>
                      </a:pPr>
                      <a:r>
                        <a:rPr lang="my-MM" sz="1400" u="none" strike="noStrike" dirty="0">
                          <a:effectLst/>
                          <a:latin typeface="Pyidaungsu Numbers" pitchFamily="34" charset="0"/>
                          <a:cs typeface="Pyidaungsu Numbers" pitchFamily="34" charset="0"/>
                        </a:rPr>
                        <a:t>အလျား (</a:t>
                      </a:r>
                      <a:r>
                        <a:rPr lang="en-US" sz="1400" u="none" strike="noStrike" dirty="0" err="1">
                          <a:effectLst/>
                          <a:latin typeface="Pyidaungsu Numbers" pitchFamily="34" charset="0"/>
                          <a:cs typeface="Pyidaungsu Numbers" pitchFamily="34" charset="0"/>
                        </a:rPr>
                        <a:t>လက်မ</a:t>
                      </a:r>
                      <a:r>
                        <a:rPr lang="my-MM" sz="1400" u="none" strike="noStrike" dirty="0">
                          <a:effectLst/>
                          <a:latin typeface="Pyidaungsu Numbers" pitchFamily="34" charset="0"/>
                          <a:cs typeface="Pyidaungsu Numbers" pitchFamily="34" charset="0"/>
                        </a:rPr>
                        <a:t>)</a:t>
                      </a:r>
                      <a:endParaRPr lang="my-MM" sz="1400" b="0" i="0" u="none" strike="noStrike" dirty="0">
                        <a:solidFill>
                          <a:srgbClr val="000000"/>
                        </a:solidFill>
                        <a:effectLst/>
                        <a:latin typeface="Pyidaungsu Numbers" pitchFamily="34" charset="0"/>
                        <a:cs typeface="Pyidaungsu Numbers" pitchFamily="34" charset="0"/>
                      </a:endParaRPr>
                    </a:p>
                  </a:txBody>
                  <a:tcPr marL="9300" marR="9300" marT="930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20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Pyidaungsu Numbers" pitchFamily="34" charset="0"/>
                          <a:cs typeface="Pyidaungsu Numbers" pitchFamily="34" charset="0"/>
                        </a:rPr>
                        <a:t>၁၀</a:t>
                      </a:r>
                      <a:r>
                        <a:rPr lang="my-MM" sz="1400" u="none" strike="noStrike" dirty="0">
                          <a:effectLst/>
                          <a:latin typeface="Pyidaungsu Numbers" pitchFamily="34" charset="0"/>
                          <a:cs typeface="Pyidaungsu Numbers" pitchFamily="34" charset="0"/>
                        </a:rPr>
                        <a:t>.</a:t>
                      </a:r>
                      <a:r>
                        <a:rPr lang="en-US" sz="1400" u="none" strike="noStrike" dirty="0">
                          <a:effectLst/>
                          <a:latin typeface="Pyidaungsu Numbers" pitchFamily="34" charset="0"/>
                          <a:cs typeface="Pyidaungsu Numbers" pitchFamily="34" charset="0"/>
                        </a:rPr>
                        <a:t>၆</a:t>
                      </a:r>
                      <a:r>
                        <a:rPr lang="my-MM" sz="1400" u="none" strike="noStrike" dirty="0">
                          <a:effectLst/>
                          <a:latin typeface="Pyidaungsu Numbers" pitchFamily="34" charset="0"/>
                          <a:cs typeface="Pyidaungsu Numbers" pitchFamily="34" charset="0"/>
                        </a:rPr>
                        <a:t> ± ၀.၈၂</a:t>
                      </a:r>
                      <a:endParaRPr lang="my-MM" sz="1400" b="0" i="0" u="none" strike="noStrike" dirty="0">
                        <a:solidFill>
                          <a:srgbClr val="000000"/>
                        </a:solidFill>
                        <a:effectLst/>
                        <a:latin typeface="Pyidaungsu Numbers" pitchFamily="34" charset="0"/>
                        <a:cs typeface="Pyidaungsu Numbers" pitchFamily="34" charset="0"/>
                      </a:endParaRPr>
                    </a:p>
                  </a:txBody>
                  <a:tcPr marL="9300" marR="9300" marT="930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20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Pyidaungsu Numbers" pitchFamily="34" charset="0"/>
                          <a:cs typeface="Pyidaungsu Numbers" pitchFamily="34" charset="0"/>
                        </a:rPr>
                        <a:t>၁၁</a:t>
                      </a:r>
                      <a:r>
                        <a:rPr lang="my-MM" sz="1400" u="none" strike="noStrike" dirty="0">
                          <a:effectLst/>
                          <a:latin typeface="Pyidaungsu Numbers" pitchFamily="34" charset="0"/>
                          <a:cs typeface="Pyidaungsu Numbers" pitchFamily="34" charset="0"/>
                        </a:rPr>
                        <a:t>.၀ ± ၀.၅၂</a:t>
                      </a:r>
                      <a:endParaRPr lang="my-MM" sz="1400" b="0" i="0" u="none" strike="noStrike" dirty="0">
                        <a:solidFill>
                          <a:srgbClr val="000000"/>
                        </a:solidFill>
                        <a:effectLst/>
                        <a:latin typeface="Pyidaungsu Numbers" pitchFamily="34" charset="0"/>
                        <a:cs typeface="Pyidaungsu Numbers" pitchFamily="34" charset="0"/>
                      </a:endParaRPr>
                    </a:p>
                  </a:txBody>
                  <a:tcPr marL="9300" marR="9300" marT="930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20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Pyidaungsu Numbers" pitchFamily="34" charset="0"/>
                          <a:cs typeface="Pyidaungsu Numbers" pitchFamily="34" charset="0"/>
                        </a:rPr>
                        <a:t>၁၁</a:t>
                      </a:r>
                      <a:r>
                        <a:rPr lang="my-MM" sz="1400" u="none" strike="noStrike" dirty="0">
                          <a:effectLst/>
                          <a:latin typeface="Pyidaungsu Numbers" pitchFamily="34" charset="0"/>
                          <a:cs typeface="Pyidaungsu Numbers" pitchFamily="34" charset="0"/>
                        </a:rPr>
                        <a:t>.၀ ± ၀.၁၂</a:t>
                      </a:r>
                      <a:endParaRPr lang="my-MM" sz="1400" b="0" i="0" u="none" strike="noStrike" dirty="0">
                        <a:solidFill>
                          <a:srgbClr val="000000"/>
                        </a:solidFill>
                        <a:effectLst/>
                        <a:latin typeface="Pyidaungsu Numbers" pitchFamily="34" charset="0"/>
                        <a:cs typeface="Pyidaungsu Numbers" pitchFamily="34" charset="0"/>
                      </a:endParaRPr>
                    </a:p>
                  </a:txBody>
                  <a:tcPr marL="9300" marR="9300" marT="930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20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Pyidaungsu Numbers" pitchFamily="34" charset="0"/>
                          <a:cs typeface="Pyidaungsu Numbers" pitchFamily="34" charset="0"/>
                        </a:rPr>
                        <a:t>၁၀</a:t>
                      </a:r>
                      <a:r>
                        <a:rPr lang="my-MM" sz="1400" u="none" strike="noStrike" dirty="0">
                          <a:effectLst/>
                          <a:latin typeface="Pyidaungsu Numbers" pitchFamily="34" charset="0"/>
                          <a:cs typeface="Pyidaungsu Numbers" pitchFamily="34" charset="0"/>
                        </a:rPr>
                        <a:t>.</a:t>
                      </a:r>
                      <a:r>
                        <a:rPr lang="en-US" sz="1400" u="none" strike="noStrike" dirty="0">
                          <a:effectLst/>
                          <a:latin typeface="Pyidaungsu Numbers" pitchFamily="34" charset="0"/>
                          <a:cs typeface="Pyidaungsu Numbers" pitchFamily="34" charset="0"/>
                        </a:rPr>
                        <a:t>၇</a:t>
                      </a:r>
                      <a:r>
                        <a:rPr lang="my-MM" sz="1400" u="none" strike="noStrike" dirty="0">
                          <a:effectLst/>
                          <a:latin typeface="Pyidaungsu Numbers" pitchFamily="34" charset="0"/>
                          <a:cs typeface="Pyidaungsu Numbers" pitchFamily="34" charset="0"/>
                        </a:rPr>
                        <a:t> ± ၀.၉၂</a:t>
                      </a:r>
                      <a:endParaRPr lang="my-MM" sz="1400" b="0" i="0" u="none" strike="noStrike" dirty="0">
                        <a:solidFill>
                          <a:srgbClr val="000000"/>
                        </a:solidFill>
                        <a:effectLst/>
                        <a:latin typeface="Pyidaungsu Numbers" pitchFamily="34" charset="0"/>
                        <a:cs typeface="Pyidaungsu Numbers" pitchFamily="34" charset="0"/>
                      </a:endParaRPr>
                    </a:p>
                  </a:txBody>
                  <a:tcPr marL="9300" marR="9300" marT="930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20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Pyidaungsu Numbers" pitchFamily="34" charset="0"/>
                          <a:cs typeface="Pyidaungsu Numbers" pitchFamily="34" charset="0"/>
                        </a:rPr>
                        <a:t>၁၁</a:t>
                      </a:r>
                      <a:r>
                        <a:rPr lang="my-MM" sz="1400" u="none" strike="noStrike" dirty="0">
                          <a:effectLst/>
                          <a:latin typeface="Pyidaungsu Numbers" pitchFamily="34" charset="0"/>
                          <a:cs typeface="Pyidaungsu Numbers" pitchFamily="34" charset="0"/>
                        </a:rPr>
                        <a:t>.၀ ± ၀.၁၂</a:t>
                      </a:r>
                      <a:endParaRPr lang="my-MM" sz="1400" b="0" i="0" u="none" strike="noStrike" dirty="0">
                        <a:solidFill>
                          <a:srgbClr val="000000"/>
                        </a:solidFill>
                        <a:effectLst/>
                        <a:latin typeface="Pyidaungsu Numbers" pitchFamily="34" charset="0"/>
                        <a:cs typeface="Pyidaungsu Numbers" pitchFamily="34" charset="0"/>
                      </a:endParaRPr>
                    </a:p>
                  </a:txBody>
                  <a:tcPr marL="9300" marR="9300" marT="930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20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Pyidaungsu Numbers" pitchFamily="34" charset="0"/>
                          <a:cs typeface="Pyidaungsu Numbers" pitchFamily="34" charset="0"/>
                        </a:rPr>
                        <a:t>၁၁</a:t>
                      </a:r>
                      <a:r>
                        <a:rPr lang="my-MM" sz="1400" u="none" strike="noStrike" dirty="0">
                          <a:effectLst/>
                          <a:latin typeface="Pyidaungsu Numbers" pitchFamily="34" charset="0"/>
                          <a:cs typeface="Pyidaungsu Numbers" pitchFamily="34" charset="0"/>
                        </a:rPr>
                        <a:t>.</a:t>
                      </a:r>
                      <a:r>
                        <a:rPr lang="en-US" sz="1400" u="none" strike="noStrike" dirty="0">
                          <a:effectLst/>
                          <a:latin typeface="Pyidaungsu Numbers" pitchFamily="34" charset="0"/>
                          <a:cs typeface="Pyidaungsu Numbers" pitchFamily="34" charset="0"/>
                        </a:rPr>
                        <a:t>၁</a:t>
                      </a:r>
                      <a:r>
                        <a:rPr lang="my-MM" sz="1400" u="none" strike="noStrike" dirty="0">
                          <a:effectLst/>
                          <a:latin typeface="Pyidaungsu Numbers" pitchFamily="34" charset="0"/>
                          <a:cs typeface="Pyidaungsu Numbers" pitchFamily="34" charset="0"/>
                        </a:rPr>
                        <a:t> ± ၁.၈၃</a:t>
                      </a:r>
                      <a:endParaRPr lang="my-MM" sz="1400" b="0" i="0" u="none" strike="noStrike" dirty="0">
                        <a:solidFill>
                          <a:srgbClr val="000000"/>
                        </a:solidFill>
                        <a:effectLst/>
                        <a:latin typeface="Pyidaungsu Numbers" pitchFamily="34" charset="0"/>
                        <a:cs typeface="Pyidaungsu Numbers" pitchFamily="34" charset="0"/>
                      </a:endParaRPr>
                    </a:p>
                  </a:txBody>
                  <a:tcPr marL="9300" marR="9300" marT="930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6912"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200000"/>
                        </a:lnSpc>
                      </a:pPr>
                      <a:r>
                        <a:rPr lang="my-MM" sz="1400" u="none" strike="noStrike">
                          <a:effectLst/>
                          <a:latin typeface="Pyidaungsu Numbers" pitchFamily="34" charset="0"/>
                          <a:cs typeface="Pyidaungsu Numbers" pitchFamily="34" charset="0"/>
                        </a:rPr>
                        <a:t>အထီး</a:t>
                      </a:r>
                      <a:endParaRPr lang="my-MM" sz="1400" b="0" i="0" u="none" strike="noStrike">
                        <a:solidFill>
                          <a:srgbClr val="000000"/>
                        </a:solidFill>
                        <a:effectLst/>
                        <a:latin typeface="Pyidaungsu Numbers" pitchFamily="34" charset="0"/>
                        <a:cs typeface="Pyidaungsu Numbers" pitchFamily="34" charset="0"/>
                      </a:endParaRPr>
                    </a:p>
                  </a:txBody>
                  <a:tcPr marL="9300" marR="9300" marT="9300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200000"/>
                        </a:lnSpc>
                      </a:pPr>
                      <a:r>
                        <a:rPr lang="my-MM" sz="1400" u="none" strike="noStrike" dirty="0">
                          <a:effectLst/>
                          <a:latin typeface="Pyidaungsu Numbers" pitchFamily="34" charset="0"/>
                          <a:cs typeface="Pyidaungsu Numbers" pitchFamily="34" charset="0"/>
                        </a:rPr>
                        <a:t>အလေးချိန်(</a:t>
                      </a:r>
                      <a:r>
                        <a:rPr lang="en-US" sz="1400" u="none" strike="noStrike" dirty="0" err="1">
                          <a:effectLst/>
                          <a:latin typeface="Pyidaungsu Numbers" pitchFamily="34" charset="0"/>
                          <a:cs typeface="Pyidaungsu Numbers" pitchFamily="34" charset="0"/>
                        </a:rPr>
                        <a:t>ကျပ်သား</a:t>
                      </a:r>
                      <a:r>
                        <a:rPr lang="my-MM" sz="1400" u="none" strike="noStrike" dirty="0">
                          <a:effectLst/>
                          <a:latin typeface="Pyidaungsu Numbers" pitchFamily="34" charset="0"/>
                          <a:cs typeface="Pyidaungsu Numbers" pitchFamily="34" charset="0"/>
                        </a:rPr>
                        <a:t>)</a:t>
                      </a:r>
                      <a:endParaRPr lang="my-MM" sz="1400" b="0" i="0" u="none" strike="noStrike" dirty="0">
                        <a:solidFill>
                          <a:srgbClr val="000000"/>
                        </a:solidFill>
                        <a:effectLst/>
                        <a:latin typeface="Pyidaungsu Numbers" pitchFamily="34" charset="0"/>
                        <a:cs typeface="Pyidaungsu Numbers" pitchFamily="34" charset="0"/>
                      </a:endParaRPr>
                    </a:p>
                  </a:txBody>
                  <a:tcPr marL="9300" marR="9300" marT="930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20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Pyidaungsu Numbers" pitchFamily="34" charset="0"/>
                          <a:cs typeface="Pyidaungsu Numbers" pitchFamily="34" charset="0"/>
                        </a:rPr>
                        <a:t>၁၇.၃</a:t>
                      </a:r>
                      <a:r>
                        <a:rPr lang="my-MM" sz="1400" u="none" strike="noStrike" dirty="0">
                          <a:effectLst/>
                          <a:latin typeface="Pyidaungsu Numbers" pitchFamily="34" charset="0"/>
                          <a:cs typeface="Pyidaungsu Numbers" pitchFamily="34" charset="0"/>
                        </a:rPr>
                        <a:t>± ၁၂.၀၈</a:t>
                      </a:r>
                      <a:endParaRPr lang="my-MM" sz="1400" b="0" i="0" u="none" strike="noStrike" dirty="0">
                        <a:solidFill>
                          <a:srgbClr val="000000"/>
                        </a:solidFill>
                        <a:effectLst/>
                        <a:latin typeface="Pyidaungsu Numbers" pitchFamily="34" charset="0"/>
                        <a:cs typeface="Pyidaungsu Numbers" pitchFamily="34" charset="0"/>
                      </a:endParaRPr>
                    </a:p>
                  </a:txBody>
                  <a:tcPr marL="9300" marR="9300" marT="930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20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Pyidaungsu Numbers" pitchFamily="34" charset="0"/>
                          <a:cs typeface="Pyidaungsu Numbers" pitchFamily="34" charset="0"/>
                        </a:rPr>
                        <a:t>၁၇.၄</a:t>
                      </a:r>
                      <a:r>
                        <a:rPr lang="my-MM" sz="1400" u="none" strike="noStrike" dirty="0">
                          <a:effectLst/>
                          <a:latin typeface="Pyidaungsu Numbers" pitchFamily="34" charset="0"/>
                          <a:cs typeface="Pyidaungsu Numbers" pitchFamily="34" charset="0"/>
                        </a:rPr>
                        <a:t> ± ၁၁.၃၁</a:t>
                      </a:r>
                      <a:endParaRPr lang="my-MM" sz="1400" b="0" i="0" u="none" strike="noStrike" dirty="0">
                        <a:solidFill>
                          <a:srgbClr val="000000"/>
                        </a:solidFill>
                        <a:effectLst/>
                        <a:latin typeface="Pyidaungsu Numbers" pitchFamily="34" charset="0"/>
                        <a:cs typeface="Pyidaungsu Numbers" pitchFamily="34" charset="0"/>
                      </a:endParaRPr>
                    </a:p>
                  </a:txBody>
                  <a:tcPr marL="9300" marR="9300" marT="930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20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Pyidaungsu Numbers" pitchFamily="34" charset="0"/>
                          <a:cs typeface="Pyidaungsu Numbers" pitchFamily="34" charset="0"/>
                        </a:rPr>
                        <a:t>၁၇.၅</a:t>
                      </a:r>
                      <a:r>
                        <a:rPr lang="my-MM" sz="1400" u="none" strike="noStrike" dirty="0">
                          <a:effectLst/>
                          <a:latin typeface="Pyidaungsu Numbers" pitchFamily="34" charset="0"/>
                          <a:cs typeface="Pyidaungsu Numbers" pitchFamily="34" charset="0"/>
                        </a:rPr>
                        <a:t> ± ၁၀.၀၈</a:t>
                      </a:r>
                      <a:endParaRPr lang="my-MM" sz="1400" b="0" i="0" u="none" strike="noStrike" dirty="0">
                        <a:solidFill>
                          <a:srgbClr val="000000"/>
                        </a:solidFill>
                        <a:effectLst/>
                        <a:latin typeface="Pyidaungsu Numbers" pitchFamily="34" charset="0"/>
                        <a:cs typeface="Pyidaungsu Numbers" pitchFamily="34" charset="0"/>
                      </a:endParaRPr>
                    </a:p>
                  </a:txBody>
                  <a:tcPr marL="9300" marR="9300" marT="930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20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Pyidaungsu Numbers" pitchFamily="34" charset="0"/>
                          <a:cs typeface="Pyidaungsu Numbers" pitchFamily="34" charset="0"/>
                        </a:rPr>
                        <a:t>၁၇.၄</a:t>
                      </a:r>
                      <a:r>
                        <a:rPr lang="my-MM" sz="1400" u="none" strike="noStrike" dirty="0">
                          <a:effectLst/>
                          <a:latin typeface="Pyidaungsu Numbers" pitchFamily="34" charset="0"/>
                          <a:cs typeface="Pyidaungsu Numbers" pitchFamily="34" charset="0"/>
                        </a:rPr>
                        <a:t> ± ၁၁.၀၁</a:t>
                      </a:r>
                      <a:endParaRPr lang="my-MM" sz="1400" b="0" i="0" u="none" strike="noStrike" dirty="0">
                        <a:solidFill>
                          <a:srgbClr val="000000"/>
                        </a:solidFill>
                        <a:effectLst/>
                        <a:latin typeface="Pyidaungsu Numbers" pitchFamily="34" charset="0"/>
                        <a:cs typeface="Pyidaungsu Numbers" pitchFamily="34" charset="0"/>
                      </a:endParaRPr>
                    </a:p>
                  </a:txBody>
                  <a:tcPr marL="9300" marR="9300" marT="930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20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Pyidaungsu Numbers" pitchFamily="34" charset="0"/>
                          <a:cs typeface="Pyidaungsu Numbers" pitchFamily="34" charset="0"/>
                        </a:rPr>
                        <a:t>၁၇.၆</a:t>
                      </a:r>
                      <a:r>
                        <a:rPr lang="my-MM" sz="1400" u="none" strike="noStrike" dirty="0">
                          <a:effectLst/>
                          <a:latin typeface="Pyidaungsu Numbers" pitchFamily="34" charset="0"/>
                          <a:cs typeface="Pyidaungsu Numbers" pitchFamily="34" charset="0"/>
                        </a:rPr>
                        <a:t> ± ၈.၁၇</a:t>
                      </a:r>
                      <a:endParaRPr lang="my-MM" sz="1400" b="0" i="0" u="none" strike="noStrike" dirty="0">
                        <a:solidFill>
                          <a:srgbClr val="000000"/>
                        </a:solidFill>
                        <a:effectLst/>
                        <a:latin typeface="Pyidaungsu Numbers" pitchFamily="34" charset="0"/>
                        <a:cs typeface="Pyidaungsu Numbers" pitchFamily="34" charset="0"/>
                      </a:endParaRPr>
                    </a:p>
                  </a:txBody>
                  <a:tcPr marL="9300" marR="9300" marT="930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20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Pyidaungsu Numbers" pitchFamily="34" charset="0"/>
                          <a:cs typeface="Pyidaungsu Numbers" pitchFamily="34" charset="0"/>
                        </a:rPr>
                        <a:t>၁၇.၃</a:t>
                      </a:r>
                      <a:r>
                        <a:rPr lang="my-MM" sz="1400" u="none" strike="noStrike" dirty="0">
                          <a:effectLst/>
                          <a:latin typeface="Pyidaungsu Numbers" pitchFamily="34" charset="0"/>
                          <a:cs typeface="Pyidaungsu Numbers" pitchFamily="34" charset="0"/>
                        </a:rPr>
                        <a:t> ± ၇.၀၁</a:t>
                      </a:r>
                      <a:endParaRPr lang="my-MM" sz="1400" b="0" i="0" u="none" strike="noStrike" dirty="0">
                        <a:solidFill>
                          <a:srgbClr val="000000"/>
                        </a:solidFill>
                        <a:effectLst/>
                        <a:latin typeface="Pyidaungsu Numbers" pitchFamily="34" charset="0"/>
                        <a:cs typeface="Pyidaungsu Numbers" pitchFamily="34" charset="0"/>
                      </a:endParaRPr>
                    </a:p>
                  </a:txBody>
                  <a:tcPr marL="9300" marR="9300" marT="930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69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200000"/>
                        </a:lnSpc>
                      </a:pPr>
                      <a:r>
                        <a:rPr lang="my-MM" sz="1400" u="none" strike="noStrike" dirty="0">
                          <a:effectLst/>
                          <a:latin typeface="Pyidaungsu Numbers" pitchFamily="34" charset="0"/>
                          <a:cs typeface="Pyidaungsu Numbers" pitchFamily="34" charset="0"/>
                        </a:rPr>
                        <a:t>အလျား (</a:t>
                      </a:r>
                      <a:r>
                        <a:rPr lang="en-US" sz="1400" u="none" strike="noStrike" dirty="0" err="1">
                          <a:effectLst/>
                          <a:latin typeface="Pyidaungsu Numbers" pitchFamily="34" charset="0"/>
                          <a:cs typeface="Pyidaungsu Numbers" pitchFamily="34" charset="0"/>
                        </a:rPr>
                        <a:t>လက်မ</a:t>
                      </a:r>
                      <a:r>
                        <a:rPr lang="my-MM" sz="1400" u="none" strike="noStrike" dirty="0">
                          <a:effectLst/>
                          <a:latin typeface="Pyidaungsu Numbers" pitchFamily="34" charset="0"/>
                          <a:cs typeface="Pyidaungsu Numbers" pitchFamily="34" charset="0"/>
                        </a:rPr>
                        <a:t>)</a:t>
                      </a:r>
                      <a:endParaRPr lang="my-MM" sz="1400" b="0" i="0" u="none" strike="noStrike" dirty="0">
                        <a:solidFill>
                          <a:srgbClr val="000000"/>
                        </a:solidFill>
                        <a:effectLst/>
                        <a:latin typeface="Pyidaungsu Numbers" pitchFamily="34" charset="0"/>
                        <a:cs typeface="Pyidaungsu Numbers" pitchFamily="34" charset="0"/>
                      </a:endParaRPr>
                    </a:p>
                  </a:txBody>
                  <a:tcPr marL="9300" marR="9300" marT="930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20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Pyidaungsu Numbers" pitchFamily="34" charset="0"/>
                          <a:cs typeface="Pyidaungsu Numbers" pitchFamily="34" charset="0"/>
                        </a:rPr>
                        <a:t>၁၄</a:t>
                      </a:r>
                      <a:r>
                        <a:rPr lang="my-MM" sz="1400" u="none" strike="noStrike" dirty="0">
                          <a:effectLst/>
                          <a:latin typeface="Pyidaungsu Numbers" pitchFamily="34" charset="0"/>
                          <a:cs typeface="Pyidaungsu Numbers" pitchFamily="34" charset="0"/>
                        </a:rPr>
                        <a:t>.</a:t>
                      </a:r>
                      <a:r>
                        <a:rPr lang="en-US" sz="1400" u="none" strike="noStrike" dirty="0">
                          <a:effectLst/>
                          <a:latin typeface="Pyidaungsu Numbers" pitchFamily="34" charset="0"/>
                          <a:cs typeface="Pyidaungsu Numbers" pitchFamily="34" charset="0"/>
                        </a:rPr>
                        <a:t>၂</a:t>
                      </a:r>
                      <a:r>
                        <a:rPr lang="my-MM" sz="1400" u="none" strike="noStrike" dirty="0">
                          <a:effectLst/>
                          <a:latin typeface="Pyidaungsu Numbers" pitchFamily="34" charset="0"/>
                          <a:cs typeface="Pyidaungsu Numbers" pitchFamily="34" charset="0"/>
                        </a:rPr>
                        <a:t> ± ၀.၉၀</a:t>
                      </a:r>
                      <a:endParaRPr lang="my-MM" sz="1400" b="0" i="0" u="none" strike="noStrike" dirty="0">
                        <a:solidFill>
                          <a:srgbClr val="000000"/>
                        </a:solidFill>
                        <a:effectLst/>
                        <a:latin typeface="Pyidaungsu Numbers" pitchFamily="34" charset="0"/>
                        <a:cs typeface="Pyidaungsu Numbers" pitchFamily="34" charset="0"/>
                      </a:endParaRPr>
                    </a:p>
                  </a:txBody>
                  <a:tcPr marL="9300" marR="9300" marT="930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20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Pyidaungsu Numbers" pitchFamily="34" charset="0"/>
                          <a:cs typeface="Pyidaungsu Numbers" pitchFamily="34" charset="0"/>
                        </a:rPr>
                        <a:t>၁၄</a:t>
                      </a:r>
                      <a:r>
                        <a:rPr lang="my-MM" sz="1400" u="none" strike="noStrike" dirty="0">
                          <a:effectLst/>
                          <a:latin typeface="Pyidaungsu Numbers" pitchFamily="34" charset="0"/>
                          <a:cs typeface="Pyidaungsu Numbers" pitchFamily="34" charset="0"/>
                        </a:rPr>
                        <a:t>.</a:t>
                      </a:r>
                      <a:r>
                        <a:rPr lang="en-US" sz="1400" u="none" strike="noStrike" dirty="0">
                          <a:effectLst/>
                          <a:latin typeface="Pyidaungsu Numbers" pitchFamily="34" charset="0"/>
                          <a:cs typeface="Pyidaungsu Numbers" pitchFamily="34" charset="0"/>
                        </a:rPr>
                        <a:t>၅</a:t>
                      </a:r>
                      <a:r>
                        <a:rPr lang="my-MM" sz="1400" u="none" strike="noStrike" dirty="0">
                          <a:effectLst/>
                          <a:latin typeface="Pyidaungsu Numbers" pitchFamily="34" charset="0"/>
                          <a:cs typeface="Pyidaungsu Numbers" pitchFamily="34" charset="0"/>
                        </a:rPr>
                        <a:t> ± ၀.၅၂</a:t>
                      </a:r>
                      <a:endParaRPr lang="my-MM" sz="1400" b="0" i="0" u="none" strike="noStrike" dirty="0">
                        <a:solidFill>
                          <a:srgbClr val="000000"/>
                        </a:solidFill>
                        <a:effectLst/>
                        <a:latin typeface="Pyidaungsu Numbers" pitchFamily="34" charset="0"/>
                        <a:cs typeface="Pyidaungsu Numbers" pitchFamily="34" charset="0"/>
                      </a:endParaRPr>
                    </a:p>
                  </a:txBody>
                  <a:tcPr marL="9300" marR="9300" marT="930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20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Pyidaungsu Numbers" pitchFamily="34" charset="0"/>
                          <a:cs typeface="Pyidaungsu Numbers" pitchFamily="34" charset="0"/>
                        </a:rPr>
                        <a:t>၁၃</a:t>
                      </a:r>
                      <a:r>
                        <a:rPr lang="my-MM" sz="1400" u="none" strike="noStrike" dirty="0">
                          <a:effectLst/>
                          <a:latin typeface="Pyidaungsu Numbers" pitchFamily="34" charset="0"/>
                          <a:cs typeface="Pyidaungsu Numbers" pitchFamily="34" charset="0"/>
                        </a:rPr>
                        <a:t>.</a:t>
                      </a:r>
                      <a:r>
                        <a:rPr lang="en-US" sz="1400" u="none" strike="noStrike" dirty="0">
                          <a:effectLst/>
                          <a:latin typeface="Pyidaungsu Numbers" pitchFamily="34" charset="0"/>
                          <a:cs typeface="Pyidaungsu Numbers" pitchFamily="34" charset="0"/>
                        </a:rPr>
                        <a:t>၇</a:t>
                      </a:r>
                      <a:r>
                        <a:rPr lang="my-MM" sz="1400" u="none" strike="noStrike" dirty="0">
                          <a:effectLst/>
                          <a:latin typeface="Pyidaungsu Numbers" pitchFamily="34" charset="0"/>
                          <a:cs typeface="Pyidaungsu Numbers" pitchFamily="34" charset="0"/>
                        </a:rPr>
                        <a:t> ± ၀.၇၀</a:t>
                      </a:r>
                      <a:endParaRPr lang="my-MM" sz="1400" b="0" i="0" u="none" strike="noStrike" dirty="0">
                        <a:solidFill>
                          <a:srgbClr val="000000"/>
                        </a:solidFill>
                        <a:effectLst/>
                        <a:latin typeface="Pyidaungsu Numbers" pitchFamily="34" charset="0"/>
                        <a:cs typeface="Pyidaungsu Numbers" pitchFamily="34" charset="0"/>
                      </a:endParaRPr>
                    </a:p>
                  </a:txBody>
                  <a:tcPr marL="9300" marR="9300" marT="930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20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Pyidaungsu Numbers" pitchFamily="34" charset="0"/>
                          <a:cs typeface="Pyidaungsu Numbers" pitchFamily="34" charset="0"/>
                        </a:rPr>
                        <a:t>၁၄</a:t>
                      </a:r>
                      <a:r>
                        <a:rPr lang="my-MM" sz="1400" u="none" strike="noStrike" dirty="0">
                          <a:effectLst/>
                          <a:latin typeface="Pyidaungsu Numbers" pitchFamily="34" charset="0"/>
                          <a:cs typeface="Pyidaungsu Numbers" pitchFamily="34" charset="0"/>
                        </a:rPr>
                        <a:t>.</a:t>
                      </a:r>
                      <a:r>
                        <a:rPr lang="en-US" sz="1400" u="none" strike="noStrike" dirty="0">
                          <a:effectLst/>
                          <a:latin typeface="Pyidaungsu Numbers" pitchFamily="34" charset="0"/>
                          <a:cs typeface="Pyidaungsu Numbers" pitchFamily="34" charset="0"/>
                        </a:rPr>
                        <a:t>၉</a:t>
                      </a:r>
                      <a:r>
                        <a:rPr lang="my-MM" sz="1400" u="none" strike="noStrike" dirty="0">
                          <a:effectLst/>
                          <a:latin typeface="Pyidaungsu Numbers" pitchFamily="34" charset="0"/>
                          <a:cs typeface="Pyidaungsu Numbers" pitchFamily="34" charset="0"/>
                        </a:rPr>
                        <a:t> ± ၀.၅၂</a:t>
                      </a:r>
                      <a:endParaRPr lang="my-MM" sz="1400" b="0" i="0" u="none" strike="noStrike" dirty="0">
                        <a:solidFill>
                          <a:srgbClr val="000000"/>
                        </a:solidFill>
                        <a:effectLst/>
                        <a:latin typeface="Pyidaungsu Numbers" pitchFamily="34" charset="0"/>
                        <a:cs typeface="Pyidaungsu Numbers" pitchFamily="34" charset="0"/>
                      </a:endParaRPr>
                    </a:p>
                  </a:txBody>
                  <a:tcPr marL="9300" marR="9300" marT="930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20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Pyidaungsu Numbers" pitchFamily="34" charset="0"/>
                          <a:cs typeface="Pyidaungsu Numbers" pitchFamily="34" charset="0"/>
                        </a:rPr>
                        <a:t>၁၃.၇</a:t>
                      </a:r>
                      <a:r>
                        <a:rPr lang="my-MM" sz="1400" u="none" strike="noStrike" dirty="0">
                          <a:effectLst/>
                          <a:latin typeface="Pyidaungsu Numbers" pitchFamily="34" charset="0"/>
                          <a:cs typeface="Pyidaungsu Numbers" pitchFamily="34" charset="0"/>
                        </a:rPr>
                        <a:t> ± ၁.၃၁</a:t>
                      </a:r>
                      <a:endParaRPr lang="my-MM" sz="1400" b="0" i="0" u="none" strike="noStrike" dirty="0">
                        <a:solidFill>
                          <a:srgbClr val="000000"/>
                        </a:solidFill>
                        <a:effectLst/>
                        <a:latin typeface="Pyidaungsu Numbers" pitchFamily="34" charset="0"/>
                        <a:cs typeface="Pyidaungsu Numbers" pitchFamily="34" charset="0"/>
                      </a:endParaRPr>
                    </a:p>
                  </a:txBody>
                  <a:tcPr marL="9300" marR="9300" marT="930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20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Pyidaungsu Numbers" pitchFamily="34" charset="0"/>
                          <a:cs typeface="Pyidaungsu Numbers" pitchFamily="34" charset="0"/>
                        </a:rPr>
                        <a:t>၁၄</a:t>
                      </a:r>
                      <a:r>
                        <a:rPr lang="my-MM" sz="1400" u="none" strike="noStrike" dirty="0">
                          <a:effectLst/>
                          <a:latin typeface="Pyidaungsu Numbers" pitchFamily="34" charset="0"/>
                          <a:cs typeface="Pyidaungsu Numbers" pitchFamily="34" charset="0"/>
                        </a:rPr>
                        <a:t>.</a:t>
                      </a:r>
                      <a:r>
                        <a:rPr lang="en-US" sz="1400" u="none" strike="noStrike" dirty="0">
                          <a:effectLst/>
                          <a:latin typeface="Pyidaungsu Numbers" pitchFamily="34" charset="0"/>
                          <a:cs typeface="Pyidaungsu Numbers" pitchFamily="34" charset="0"/>
                        </a:rPr>
                        <a:t>၁</a:t>
                      </a:r>
                      <a:r>
                        <a:rPr lang="my-MM" sz="1400" u="none" strike="noStrike" dirty="0">
                          <a:effectLst/>
                          <a:latin typeface="Pyidaungsu Numbers" pitchFamily="34" charset="0"/>
                          <a:cs typeface="Pyidaungsu Numbers" pitchFamily="34" charset="0"/>
                        </a:rPr>
                        <a:t> ± ၀.၉၃</a:t>
                      </a:r>
                      <a:endParaRPr lang="my-MM" sz="1400" b="0" i="0" u="none" strike="noStrike" dirty="0">
                        <a:solidFill>
                          <a:srgbClr val="000000"/>
                        </a:solidFill>
                        <a:effectLst/>
                        <a:latin typeface="Pyidaungsu Numbers" pitchFamily="34" charset="0"/>
                        <a:cs typeface="Pyidaungsu Numbers" pitchFamily="34" charset="0"/>
                      </a:endParaRPr>
                    </a:p>
                  </a:txBody>
                  <a:tcPr marL="9300" marR="9300" marT="930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302253" y="1066292"/>
            <a:ext cx="8767856" cy="39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619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algn="ctr"/>
            <a:r>
              <a:rPr lang="my-MM" altLang="ko-KR" sz="1600" b="1" dirty="0">
                <a:solidFill>
                  <a:schemeClr val="bg1"/>
                </a:solidFill>
                <a:latin typeface="Pyidaungsu" pitchFamily="34" charset="0"/>
                <a:ea typeface="Gulim" pitchFamily="50" charset="-127"/>
                <a:cs typeface="Pyidaungsu" pitchFamily="34" charset="0"/>
              </a:rPr>
              <a:t>ဇယား-ဟော်မုန်းဆေးထိုးရန် ခန္ဓာကိုယ်အလေးချိန်နှင့် ကိုယ်အလျားတိုင်းတာခြင်း</a:t>
            </a:r>
            <a:endParaRPr lang="ko-KR" altLang="ko-KR" sz="1600" b="1" dirty="0">
              <a:solidFill>
                <a:schemeClr val="bg1"/>
              </a:solidFill>
              <a:latin typeface="Pyidaungsu" pitchFamily="34" charset="0"/>
              <a:ea typeface="Gulim" pitchFamily="50" charset="-127"/>
              <a:cs typeface="Pyidaungsu" pitchFamily="34" charset="0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3477" y="4760857"/>
            <a:ext cx="338913" cy="273844"/>
          </a:xfrm>
        </p:spPr>
        <p:txBody>
          <a:bodyPr/>
          <a:lstStyle/>
          <a:p>
            <a:r>
              <a:rPr lang="my-MM" sz="1000" dirty="0">
                <a:latin typeface="Pyidaungsu" pitchFamily="34" charset="0"/>
                <a:cs typeface="Pyidaungsu" pitchFamily="34" charset="0"/>
              </a:rPr>
              <a:t>၂၄</a:t>
            </a:r>
            <a:endParaRPr lang="en-US" sz="1000" dirty="0">
              <a:latin typeface="Pyidaungsu" pitchFamily="34" charset="0"/>
              <a:cs typeface="Pyidaungsu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7965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 txBox="1">
            <a:spLocks/>
          </p:cNvSpPr>
          <p:nvPr/>
        </p:nvSpPr>
        <p:spPr bwMode="auto">
          <a:xfrm>
            <a:off x="1585913" y="4545455"/>
            <a:ext cx="5957887" cy="39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619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algn="ctr"/>
            <a:r>
              <a:rPr lang="my-MM" altLang="ko-KR" sz="1600" b="1" dirty="0">
                <a:solidFill>
                  <a:schemeClr val="bg1"/>
                </a:solidFill>
                <a:latin typeface="Pyidaungsu" pitchFamily="34" charset="0"/>
                <a:ea typeface="Gulim" pitchFamily="50" charset="-127"/>
                <a:cs typeface="Pyidaungsu" pitchFamily="34" charset="0"/>
              </a:rPr>
              <a:t>ပုံ- မတူညီသော</a:t>
            </a:r>
            <a:r>
              <a:rPr lang="en-US" altLang="ko-KR" sz="1600" b="1" dirty="0">
                <a:solidFill>
                  <a:schemeClr val="bg1"/>
                </a:solidFill>
                <a:latin typeface="Pyidaungsu" pitchFamily="34" charset="0"/>
                <a:ea typeface="Gulim" pitchFamily="50" charset="-127"/>
                <a:cs typeface="Pyidaungsu" pitchFamily="34" charset="0"/>
              </a:rPr>
              <a:t> </a:t>
            </a:r>
            <a:r>
              <a:rPr lang="my-MM" altLang="ko-KR" sz="1600" b="1" dirty="0">
                <a:solidFill>
                  <a:schemeClr val="bg1"/>
                </a:solidFill>
                <a:latin typeface="Pyidaungsu" pitchFamily="34" charset="0"/>
                <a:ea typeface="Gulim" pitchFamily="50" charset="-127"/>
                <a:cs typeface="Pyidaungsu" pitchFamily="34" charset="0"/>
              </a:rPr>
              <a:t>ဟော်မုန်းဆေးထိုး၍ </a:t>
            </a:r>
            <a:r>
              <a:rPr lang="en-US" altLang="ko-KR" sz="1600" b="1" dirty="0">
                <a:solidFill>
                  <a:schemeClr val="bg1"/>
                </a:solidFill>
                <a:latin typeface="Pyidaungsu" pitchFamily="34" charset="0"/>
                <a:ea typeface="Gulim" pitchFamily="50" charset="-127"/>
                <a:cs typeface="Pyidaungsu" pitchFamily="34" charset="0"/>
              </a:rPr>
              <a:t>ဉ </a:t>
            </a:r>
            <a:r>
              <a:rPr lang="en-US" altLang="ko-KR" sz="1600" b="1" dirty="0" err="1">
                <a:solidFill>
                  <a:schemeClr val="bg1"/>
                </a:solidFill>
                <a:latin typeface="Pyidaungsu" pitchFamily="34" charset="0"/>
                <a:ea typeface="Gulim" pitchFamily="50" charset="-127"/>
                <a:cs typeface="Pyidaungsu" pitchFamily="34" charset="0"/>
              </a:rPr>
              <a:t>ချနှုန်းအား</a:t>
            </a:r>
            <a:r>
              <a:rPr lang="my-MM" altLang="ko-KR" sz="1600" b="1" dirty="0">
                <a:solidFill>
                  <a:schemeClr val="bg1"/>
                </a:solidFill>
                <a:latin typeface="Pyidaungsu" pitchFamily="34" charset="0"/>
                <a:ea typeface="Gulim" pitchFamily="50" charset="-127"/>
                <a:cs typeface="Pyidaungsu" pitchFamily="34" charset="0"/>
              </a:rPr>
              <a:t>နှိုင်းယှဉ်</a:t>
            </a:r>
            <a:r>
              <a:rPr lang="en-US" altLang="ko-KR" sz="1600" b="1" dirty="0" err="1">
                <a:solidFill>
                  <a:schemeClr val="bg1"/>
                </a:solidFill>
                <a:latin typeface="Pyidaungsu" pitchFamily="34" charset="0"/>
                <a:ea typeface="Gulim" pitchFamily="50" charset="-127"/>
                <a:cs typeface="Pyidaungsu" pitchFamily="34" charset="0"/>
              </a:rPr>
              <a:t>ခြင်း</a:t>
            </a:r>
            <a:endParaRPr lang="ko-KR" altLang="ko-KR" sz="1600" b="1" dirty="0">
              <a:solidFill>
                <a:schemeClr val="bg1"/>
              </a:solidFill>
              <a:latin typeface="Pyidaungsu" pitchFamily="34" charset="0"/>
              <a:ea typeface="Gulim" pitchFamily="50" charset="-127"/>
              <a:cs typeface="Pyidaungsu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3" y="812292"/>
            <a:ext cx="5815012" cy="371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Date Placeholder 3"/>
          <p:cNvSpPr txBox="1">
            <a:spLocks/>
          </p:cNvSpPr>
          <p:nvPr/>
        </p:nvSpPr>
        <p:spPr bwMode="auto">
          <a:xfrm>
            <a:off x="2677561" y="245350"/>
            <a:ext cx="3809908" cy="39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619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algn="ctr"/>
            <a:r>
              <a:rPr lang="my-MM" altLang="ko-KR" sz="2100" b="1" dirty="0">
                <a:solidFill>
                  <a:srgbClr val="FFFF00"/>
                </a:solidFill>
                <a:latin typeface="Pyidaungsu" pitchFamily="34" charset="0"/>
                <a:ea typeface="Gulim" pitchFamily="50" charset="-127"/>
                <a:cs typeface="Pyidaungsu" pitchFamily="34" charset="0"/>
              </a:rPr>
              <a:t>ရလဒ်နှင့်ဆွေးနွေးချက်များ</a:t>
            </a:r>
            <a:endParaRPr lang="ko-KR" altLang="ko-KR" sz="2100" b="1" dirty="0">
              <a:solidFill>
                <a:srgbClr val="FFFF00"/>
              </a:solidFill>
              <a:latin typeface="Pyidaungsu" pitchFamily="34" charset="0"/>
              <a:ea typeface="Gulim" pitchFamily="50" charset="-127"/>
              <a:cs typeface="Pyidaungsu" pitchFamily="34" charset="0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3477" y="4752468"/>
            <a:ext cx="338913" cy="273844"/>
          </a:xfrm>
        </p:spPr>
        <p:txBody>
          <a:bodyPr/>
          <a:lstStyle/>
          <a:p>
            <a:r>
              <a:rPr lang="my-MM" sz="1000" dirty="0">
                <a:latin typeface="Pyidaungsu" pitchFamily="34" charset="0"/>
                <a:cs typeface="Pyidaungsu" pitchFamily="34" charset="0"/>
              </a:rPr>
              <a:t>၂၅</a:t>
            </a:r>
            <a:endParaRPr lang="en-US" sz="1000" dirty="0">
              <a:latin typeface="Pyidaungsu" pitchFamily="34" charset="0"/>
              <a:cs typeface="Pyidaungsu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957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 txBox="1">
            <a:spLocks/>
          </p:cNvSpPr>
          <p:nvPr/>
        </p:nvSpPr>
        <p:spPr bwMode="auto">
          <a:xfrm>
            <a:off x="2677561" y="181552"/>
            <a:ext cx="3809908" cy="39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619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algn="ctr"/>
            <a:r>
              <a:rPr lang="my-MM" altLang="ko-KR" sz="2100" b="1" dirty="0">
                <a:solidFill>
                  <a:srgbClr val="FFFF00"/>
                </a:solidFill>
                <a:latin typeface="Pyidaungsu" pitchFamily="34" charset="0"/>
                <a:ea typeface="Gulim" pitchFamily="50" charset="-127"/>
                <a:cs typeface="Pyidaungsu" pitchFamily="34" charset="0"/>
              </a:rPr>
              <a:t>ရလဒ်နှင့်ဆွေးနွေးချက်များ</a:t>
            </a:r>
            <a:endParaRPr lang="ko-KR" altLang="ko-KR" sz="2100" b="1" dirty="0">
              <a:solidFill>
                <a:srgbClr val="FFFF00"/>
              </a:solidFill>
              <a:latin typeface="Pyidaungsu" pitchFamily="34" charset="0"/>
              <a:ea typeface="Gulim" pitchFamily="50" charset="-127"/>
              <a:cs typeface="Pyidaungsu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1293" y="489937"/>
            <a:ext cx="841487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my-MM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‌လေ့လာမှုတွင် အိုဗီပရင်ဟော်မုန်းဆေးထိုးသော အမများတွင် ဉချနှုန်းပို၍ ကောင်းမွန်</a:t>
            </a:r>
            <a:r>
              <a:rPr lang="en-US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my-MM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သည်ကို တွေ့ရှိရပါသည်။</a:t>
            </a:r>
            <a:endParaRPr lang="en-US" dirty="0">
              <a:solidFill>
                <a:schemeClr val="bg1"/>
              </a:solidFill>
              <a:latin typeface="Pyidaungsu" pitchFamily="34" charset="0"/>
              <a:cs typeface="Pyidaungsu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my-MM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များသောအားဖြင့် ငါးများဆေးထိုးသားဖောက်ပြုလုပ်ရာတွင် အိုဗီပရင်ဟော်မုန်း ကို အသုံးပြုကြပါသည်။</a:t>
            </a:r>
            <a:endParaRPr lang="en-US" dirty="0">
              <a:solidFill>
                <a:schemeClr val="bg1"/>
              </a:solidFill>
              <a:latin typeface="Pyidaungsu" pitchFamily="34" charset="0"/>
              <a:cs typeface="Pyidaungsu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my-MM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အိုဗီပရင်ဟော်မုန်းကို ဆော်လမွန်ငါးများ၏ ပီကျူထရီဂလင်းကို အသုံးပြု၍ ဖော်စပ်ထား</a:t>
            </a:r>
            <a:r>
              <a:rPr lang="en-US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my-MM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သည့်အတွက် ငါးများအတွက် ပို၍ ထိရောက်မှုရှိပါသည်။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my-MM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စီနာဖက်ဟော်မုန်းနှင့်နှိုင်းယှဉ်ပါက မျိုးဉအောင်ခြင်း၊ သားပေါက်ခြင်းတို့ကြောင့် အကျိုး</a:t>
            </a:r>
            <a:r>
              <a:rPr lang="en-US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my-MM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သက်ရောက်မှုရှိကြောင်း တွေ့ရပါသည်။</a:t>
            </a:r>
            <a:endParaRPr lang="en-US" dirty="0">
              <a:solidFill>
                <a:schemeClr val="bg1"/>
              </a:solidFill>
              <a:latin typeface="Pyidaungsu" pitchFamily="34" charset="0"/>
              <a:cs typeface="Pyidaungsu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my-MM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Ovaprim သည် ငါးမျိုးစိတ်များစွာ၏ မျိုးပွားမှုကို မြှင့်တင်ရန်နှင့် အစွမ်းထက်သော မျိုးဥထွက်ခြင်း/မျိုးပွားစေနိုင်သော စွမ်းအင်ကို ကောင်းမွန်စေပါသည်။ </a:t>
            </a:r>
          </a:p>
        </p:txBody>
      </p:sp>
      <p:sp>
        <p:nvSpPr>
          <p:cNvPr id="7" name="Rectangle 6"/>
          <p:cNvSpPr/>
          <p:nvPr/>
        </p:nvSpPr>
        <p:spPr>
          <a:xfrm>
            <a:off x="6487469" y="4486814"/>
            <a:ext cx="168668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 err="1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Marte</a:t>
            </a:r>
            <a:r>
              <a:rPr lang="en-US" sz="16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 et al., 1987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734FE1C1-FA32-3F68-B51B-0170B2292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72266" y="4744079"/>
            <a:ext cx="338913" cy="273844"/>
          </a:xfrm>
        </p:spPr>
        <p:txBody>
          <a:bodyPr/>
          <a:lstStyle/>
          <a:p>
            <a:r>
              <a:rPr lang="my-MM" sz="1000" dirty="0">
                <a:latin typeface="Pyidaungsu" pitchFamily="34" charset="0"/>
                <a:cs typeface="Pyidaungsu" pitchFamily="34" charset="0"/>
              </a:rPr>
              <a:t>၂၆</a:t>
            </a:r>
            <a:endParaRPr lang="en-US" sz="1000" dirty="0">
              <a:latin typeface="Pyidaungsu" pitchFamily="34" charset="0"/>
              <a:cs typeface="Pyidaungsu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4393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3296113" y="160868"/>
            <a:ext cx="2533130" cy="734252"/>
          </a:xfrm>
          <a:prstGeom prst="rect">
            <a:avLst/>
          </a:prstGeom>
        </p:spPr>
        <p:txBody>
          <a:bodyPr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my-MM" sz="2400" b="1" dirty="0">
                <a:solidFill>
                  <a:srgbClr val="FFFF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အကျိုးကျေးဇူးများ</a:t>
            </a:r>
            <a:endParaRPr lang="en-US" sz="2400" b="1" dirty="0">
              <a:solidFill>
                <a:srgbClr val="FFFF0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5124" y="883203"/>
            <a:ext cx="785510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itchFamily="2" charset="2"/>
              <a:buChar char="ü"/>
            </a:pPr>
            <a:r>
              <a:rPr lang="my-MM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သားပေါက်အမြောက်အမြား</a:t>
            </a:r>
            <a:r>
              <a:rPr lang="en-US" dirty="0" err="1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များ</a:t>
            </a:r>
            <a:r>
              <a:rPr lang="en-US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တစ်ချိန်တည်း</a:t>
            </a:r>
            <a:r>
              <a:rPr lang="en-US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my-MM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ရရှိစေနိုင်ခြင်း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ü"/>
            </a:pPr>
            <a:r>
              <a:rPr lang="my-MM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သားဖောက်ခြင်း၊ မွေးမြူခြင်းနည်းပညာများအား ကျေးလက်ဒေသနေလူထုထံ ကျယ်ကျယ်ပြန့်ပြန့်</a:t>
            </a:r>
            <a:r>
              <a:rPr lang="en-US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my-MM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ဖြန့်ဖြူးပေးနိုင်ခြင်း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ü"/>
            </a:pPr>
            <a:r>
              <a:rPr lang="en-US" dirty="0" err="1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ငါးရှဉ</a:t>
            </a:r>
            <a:r>
              <a:rPr lang="en-US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့် </a:t>
            </a:r>
            <a:r>
              <a:rPr lang="en-US" dirty="0" err="1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သယံဇာတပြုန်းတီးမှု</a:t>
            </a:r>
            <a:r>
              <a:rPr lang="en-US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အန္တရာယ်မ</a:t>
            </a:r>
            <a:r>
              <a:rPr lang="en-US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ှ </a:t>
            </a:r>
            <a:r>
              <a:rPr lang="en-US" dirty="0" err="1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ရေရှည</a:t>
            </a:r>
            <a:r>
              <a:rPr lang="en-US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် </a:t>
            </a:r>
            <a:r>
              <a:rPr lang="en-US" dirty="0" err="1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တားဆီးနိုင်ခြင်း</a:t>
            </a:r>
            <a:endParaRPr lang="en-US" dirty="0">
              <a:solidFill>
                <a:schemeClr val="bg1"/>
              </a:solidFill>
              <a:latin typeface="Pyidaungsu" pitchFamily="34" charset="0"/>
              <a:cs typeface="Pyidaungsu" pitchFamily="34" charset="0"/>
            </a:endParaRP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ü"/>
            </a:pPr>
            <a:r>
              <a:rPr lang="my-MM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ကျေးလက်</a:t>
            </a:r>
            <a:r>
              <a:rPr lang="en-US" dirty="0" err="1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နေ</a:t>
            </a:r>
            <a:r>
              <a:rPr lang="en-US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ငါးမွေးတောင်သူများအတွက</a:t>
            </a:r>
            <a:r>
              <a:rPr lang="en-US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် </a:t>
            </a:r>
            <a:r>
              <a:rPr lang="en-US" dirty="0" err="1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ခိုင်မာသည</a:t>
            </a:r>
            <a:r>
              <a:rPr lang="en-US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့် </a:t>
            </a:r>
            <a:r>
              <a:rPr lang="en-US" dirty="0" err="1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ငါးရှဉ</a:t>
            </a:r>
            <a:r>
              <a:rPr lang="en-US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့်</a:t>
            </a:r>
            <a:r>
              <a:rPr lang="en-US" dirty="0" err="1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မွေးမြူခြင်း</a:t>
            </a:r>
            <a:r>
              <a:rPr lang="my-MM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လုပ်ငန်းနှင</a:t>
            </a:r>
            <a:r>
              <a:rPr lang="en-US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့်</a:t>
            </a:r>
            <a:r>
              <a:rPr lang="my-MM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ခိုင်မာသည</a:t>
            </a:r>
            <a:r>
              <a:rPr lang="en-US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့်</a:t>
            </a:r>
            <a:r>
              <a:rPr lang="en-US" dirty="0" err="1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ဈေးကွက်စီးပွားရေးတစ်ရပ်ပေ</a:t>
            </a:r>
            <a:r>
              <a:rPr lang="en-US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ါ်</a:t>
            </a:r>
            <a:r>
              <a:rPr lang="en-US" dirty="0" err="1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ထွက</a:t>
            </a:r>
            <a:r>
              <a:rPr lang="en-US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်</a:t>
            </a:r>
            <a:r>
              <a:rPr lang="my-MM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လာ</a:t>
            </a:r>
            <a:r>
              <a:rPr lang="en-US" dirty="0" err="1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စေ</a:t>
            </a:r>
            <a:r>
              <a:rPr lang="my-MM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ခြင်း</a:t>
            </a:r>
            <a:endParaRPr lang="en-US" dirty="0">
              <a:solidFill>
                <a:schemeClr val="bg1"/>
              </a:solidFill>
              <a:latin typeface="Pyidaungsu" pitchFamily="34" charset="0"/>
              <a:cs typeface="Pyidaungsu" pitchFamily="34" charset="0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69189" y="4760857"/>
            <a:ext cx="338913" cy="273844"/>
          </a:xfrm>
        </p:spPr>
        <p:txBody>
          <a:bodyPr/>
          <a:lstStyle/>
          <a:p>
            <a:r>
              <a:rPr lang="my-MM" sz="1000" dirty="0">
                <a:latin typeface="Pyidaungsu" pitchFamily="34" charset="0"/>
                <a:cs typeface="Pyidaungsu" pitchFamily="34" charset="0"/>
              </a:rPr>
              <a:t>၂၇</a:t>
            </a:r>
            <a:endParaRPr lang="en-US" sz="1000" dirty="0">
              <a:latin typeface="Pyidaungsu" pitchFamily="34" charset="0"/>
              <a:cs typeface="Pyidaungsu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925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935817" y="447469"/>
            <a:ext cx="5618820" cy="508564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my-MM" sz="2000" b="1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နိဂုံး</a:t>
            </a:r>
            <a:endParaRPr lang="en-US" sz="2000" b="1" dirty="0">
              <a:solidFill>
                <a:schemeClr val="bg1"/>
              </a:solidFill>
              <a:latin typeface="Pyidaungsu" pitchFamily="34" charset="0"/>
              <a:cs typeface="Pyidaungsu" pitchFamily="34" charset="0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69189" y="4760857"/>
            <a:ext cx="338913" cy="273844"/>
          </a:xfrm>
        </p:spPr>
        <p:txBody>
          <a:bodyPr/>
          <a:lstStyle/>
          <a:p>
            <a:r>
              <a:rPr lang="my-MM" sz="1000" dirty="0">
                <a:latin typeface="Pyidaungsu" pitchFamily="34" charset="0"/>
                <a:cs typeface="Pyidaungsu" pitchFamily="34" charset="0"/>
              </a:rPr>
              <a:t>၂၈</a:t>
            </a:r>
            <a:endParaRPr lang="en-US" sz="1000" dirty="0">
              <a:latin typeface="Pyidaungsu" pitchFamily="34" charset="0"/>
              <a:cs typeface="Pyidaungsu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97592" y="1154135"/>
            <a:ext cx="7804147" cy="3274983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my-MM" sz="18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အသေးစား/ တစ်ပိုင်တစ်နိုင် ငါးရှဉ့် မွေးမြူထုတ်လုပ်မှုသည်  အခြားသော ရေသတ္တဝါမွေးမြူရေးလုပ်ငန်းများထက် မွေးမြူမြေ</a:t>
            </a:r>
            <a:r>
              <a:rPr lang="en-US" sz="18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 ဧ</a:t>
            </a:r>
            <a:r>
              <a:rPr lang="my-MM" sz="18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ရိယာ</a:t>
            </a:r>
            <a:r>
              <a:rPr lang="en-US" sz="18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my-MM" sz="18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မလိုခြင်း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my-MM" sz="18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အဆင့်မြင့်သိပ္ပံနည်းကျ ဖော်စပ်ထားသော အစာများထက် ဒေသထွက်ကုန်ကြမ်း များဖြင့် အစာဖော်စပ်နိုင်ခြင်း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my-MM" sz="18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ကုန်ကျစရိတ်နည်းပါးပြီး အကျိုးအမြတ်ရရှိနိုင်သော လုပ်ငန်းတစ်ခုဖြစ်ခြင်း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my-MM" sz="18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ကောင်းမွန်သော အရသာနှင့်အတူ အသားဓါတ်ပါဝင်သဖြင့် နိုင်ငံအနှံ့အပြားတွင် ရေပန်းစားရေသတ္တဝါတစ်မျိုးအဖြစ်လက်ခံထားရှိခြင်း</a:t>
            </a:r>
            <a:endParaRPr lang="en-US" sz="1800" dirty="0">
              <a:solidFill>
                <a:schemeClr val="bg1"/>
              </a:solidFill>
              <a:latin typeface="Pyidaungsu" pitchFamily="34" charset="0"/>
              <a:cs typeface="Pyidaungsu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073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my-MM" sz="1000" dirty="0"/>
              <a:t>၂၉</a:t>
            </a:r>
            <a:endParaRPr lang="en-US" sz="1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35817" y="142681"/>
            <a:ext cx="5618820" cy="508564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my-MM" sz="2000" b="1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ကိုးကားချက်များ</a:t>
            </a:r>
            <a:endParaRPr lang="en-US" sz="2000" b="1" dirty="0">
              <a:solidFill>
                <a:schemeClr val="bg1"/>
              </a:solidFill>
              <a:latin typeface="Pyidaungsu" pitchFamily="34" charset="0"/>
              <a:cs typeface="Pyidaungsu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3417" y="628688"/>
            <a:ext cx="7915565" cy="4201146"/>
          </a:xfrm>
          <a:prstGeom prst="rect">
            <a:avLst/>
          </a:prstGeom>
          <a:noFill/>
        </p:spPr>
        <p:txBody>
          <a:bodyPr wrap="square" lIns="121917" tIns="60958" rIns="121917" bIns="60958" anchor="ctr">
            <a:spAutoFit/>
          </a:bodyPr>
          <a:lstStyle/>
          <a:p>
            <a:pPr marL="380990" indent="-38099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A. MALIK, A. R. ABBASI, I. B. KALHORO, S. A. SHAH, N. T. NAREJO, H. KALHORO (2014) Effect of </a:t>
            </a:r>
            <a:r>
              <a:rPr lang="en-US" sz="1500" dirty="0" err="1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Ovaprim</a:t>
            </a:r>
            <a:r>
              <a:rPr lang="en-US" sz="15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 Hormone (</a:t>
            </a:r>
            <a:r>
              <a:rPr lang="en-US" sz="1500" dirty="0" err="1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Syndel</a:t>
            </a:r>
            <a:r>
              <a:rPr lang="en-US" sz="15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 Laboratory, Canada) on Spawning of Koi Carp at Fish Hatchery </a:t>
            </a:r>
            <a:r>
              <a:rPr lang="en-US" sz="1500" dirty="0" err="1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Chilya</a:t>
            </a:r>
            <a:r>
              <a:rPr lang="en-US" sz="15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Thatta</a:t>
            </a:r>
            <a:r>
              <a:rPr lang="en-US" sz="15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, Sindh, Pakistan.</a:t>
            </a:r>
          </a:p>
          <a:p>
            <a:pPr marL="380990" indent="-38099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Andrew J. H. Davey &amp; Donald J. </a:t>
            </a:r>
            <a:r>
              <a:rPr lang="en-US" sz="1500" dirty="0" err="1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Jellyman</a:t>
            </a:r>
            <a:r>
              <a:rPr lang="en-US" sz="15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 (2005) Sex determination in freshwater eels and management options for manipulation of sex. Reviews in Fish Biology and Fisheries ,15: 37–52.</a:t>
            </a:r>
          </a:p>
          <a:p>
            <a:pPr marL="380990" indent="-38099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Chan, S., J. Phillips. 1967. The structure of the gonad during natural sex reversal in </a:t>
            </a:r>
            <a:r>
              <a:rPr lang="en-US" sz="1500" i="1" dirty="0" err="1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Monopterus</a:t>
            </a:r>
            <a:r>
              <a:rPr lang="en-US" sz="1500" i="1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en-US" sz="1500" i="1" dirty="0" err="1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albus</a:t>
            </a:r>
            <a:r>
              <a:rPr lang="en-US" sz="15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. Journal of Zoology, 151: 129-141. </a:t>
            </a:r>
          </a:p>
          <a:p>
            <a:pPr marL="380990" indent="-38099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Islam MS and </a:t>
            </a:r>
            <a:r>
              <a:rPr lang="en-US" sz="1500" dirty="0" err="1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Biswas</a:t>
            </a:r>
            <a:r>
              <a:rPr lang="en-US" sz="15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 K (2017) Induced Breeding of Striped Spiny Eel, </a:t>
            </a:r>
            <a:r>
              <a:rPr lang="en-US" sz="1500" dirty="0" err="1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Mastacembelus</a:t>
            </a:r>
            <a:r>
              <a:rPr lang="en-US" sz="15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Pancalus</a:t>
            </a:r>
            <a:r>
              <a:rPr lang="en-US" sz="15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: Considering Various Doses of Pituitary Gland Hormone. International Journal of Oceanography &amp; Aquaculture.</a:t>
            </a:r>
          </a:p>
          <a:p>
            <a:pPr marL="380990" indent="-38099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US" sz="1500" dirty="0" err="1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Khanh</a:t>
            </a:r>
            <a:r>
              <a:rPr lang="en-US" sz="15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, N., H. </a:t>
            </a:r>
            <a:r>
              <a:rPr lang="en-US" sz="1500" dirty="0" err="1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Ngan</a:t>
            </a:r>
            <a:r>
              <a:rPr lang="en-US" sz="15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. 2010. Current practices of rice field eel </a:t>
            </a:r>
            <a:r>
              <a:rPr lang="en-US" sz="1500" i="1" dirty="0" err="1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Monopterus</a:t>
            </a:r>
            <a:r>
              <a:rPr lang="en-US" sz="1500" i="1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en-US" sz="1500" i="1" dirty="0" err="1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albus</a:t>
            </a:r>
            <a:r>
              <a:rPr lang="en-US" sz="15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 culture in Vietnam. </a:t>
            </a:r>
            <a:r>
              <a:rPr lang="en-US" sz="1500" i="1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Aquaculture Asia Magazine</a:t>
            </a:r>
            <a:r>
              <a:rPr lang="en-US" sz="15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, 15/3: 26-29. </a:t>
            </a:r>
          </a:p>
          <a:p>
            <a:pPr marL="380990" indent="-38099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US" sz="1500" dirty="0" err="1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Supiwong</a:t>
            </a:r>
            <a:r>
              <a:rPr lang="en-US" sz="15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 W, </a:t>
            </a:r>
            <a:r>
              <a:rPr lang="en-US" sz="1500" dirty="0" err="1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Liehr</a:t>
            </a:r>
            <a:r>
              <a:rPr lang="en-US" sz="15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 T, </a:t>
            </a:r>
            <a:r>
              <a:rPr lang="en-US" sz="1500" dirty="0" err="1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Cioffi</a:t>
            </a:r>
            <a:r>
              <a:rPr lang="en-US" sz="15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 MB, </a:t>
            </a:r>
            <a:r>
              <a:rPr lang="en-US" sz="1500" dirty="0" err="1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Chaveerach</a:t>
            </a:r>
            <a:r>
              <a:rPr lang="en-US" sz="15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 A, </a:t>
            </a:r>
            <a:r>
              <a:rPr lang="en-US" sz="1500" dirty="0" err="1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Kosyakova</a:t>
            </a:r>
            <a:r>
              <a:rPr lang="en-US" sz="15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 N, </a:t>
            </a:r>
            <a:r>
              <a:rPr lang="en-US" sz="1500" dirty="0" err="1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Pinthong</a:t>
            </a:r>
            <a:r>
              <a:rPr lang="en-US" sz="15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 K, </a:t>
            </a:r>
            <a:r>
              <a:rPr lang="en-US" sz="1500" i="1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et al., </a:t>
            </a:r>
            <a:r>
              <a:rPr lang="en-US" sz="15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Chromosomal evolution in naked catfishes (</a:t>
            </a:r>
            <a:r>
              <a:rPr lang="en-US" sz="1500" dirty="0" err="1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Bagridae</a:t>
            </a:r>
            <a:r>
              <a:rPr lang="en-US" sz="15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, </a:t>
            </a:r>
            <a:r>
              <a:rPr lang="en-US" sz="1500" dirty="0" err="1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Siluriformes</a:t>
            </a:r>
            <a:r>
              <a:rPr lang="en-US" sz="15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): a comparative chromosome mapping study. </a:t>
            </a:r>
            <a:r>
              <a:rPr lang="en-US" sz="1500" dirty="0" err="1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Zool</a:t>
            </a:r>
            <a:r>
              <a:rPr lang="en-US" sz="15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Anz</a:t>
            </a:r>
            <a:r>
              <a:rPr lang="en-US" sz="15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. 2019;253:316–20.</a:t>
            </a:r>
          </a:p>
        </p:txBody>
      </p:sp>
    </p:spTree>
    <p:extLst>
      <p:ext uri="{BB962C8B-B14F-4D97-AF65-F5344CB8AC3E}">
        <p14:creationId xmlns:p14="http://schemas.microsoft.com/office/powerpoint/2010/main" val="1852543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98424" y="4760857"/>
            <a:ext cx="281113" cy="273844"/>
          </a:xfrm>
        </p:spPr>
        <p:txBody>
          <a:bodyPr/>
          <a:lstStyle/>
          <a:p>
            <a:r>
              <a:rPr lang="my-MM" sz="900" dirty="0">
                <a:latin typeface="Pyidaungsu" panose="020B0502040204020203" pitchFamily="34" charset="0"/>
                <a:cs typeface="Pyidaungsu" panose="020B0502040204020203" pitchFamily="34" charset="0"/>
              </a:rPr>
              <a:t>၃</a:t>
            </a:r>
            <a:endParaRPr lang="en-US" sz="9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701354" y="625282"/>
            <a:ext cx="1691919" cy="453769"/>
          </a:xfrm>
          <a:prstGeom prst="rect">
            <a:avLst/>
          </a:prstGeom>
        </p:spPr>
        <p:txBody>
          <a:bodyPr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my-MM" sz="2000" b="1" dirty="0">
                <a:solidFill>
                  <a:srgbClr val="FFFF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မာတိကာ</a:t>
            </a:r>
            <a:endParaRPr lang="en-US" sz="2000" b="1" dirty="0">
              <a:solidFill>
                <a:srgbClr val="FFFF0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562986" y="1426559"/>
            <a:ext cx="6256925" cy="2666971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9725" indent="-339725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my-MM" sz="20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နိဒါန်း</a:t>
            </a:r>
            <a:endParaRPr lang="en-US" sz="2000" b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marL="339725" indent="-339725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my-MM" sz="2000" b="1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ရည်ရွယ်ချက်</a:t>
            </a:r>
            <a:endParaRPr lang="en-US" sz="2000" b="1" dirty="0">
              <a:solidFill>
                <a:schemeClr val="bg1"/>
              </a:solidFill>
              <a:latin typeface="Pyidaungsu" pitchFamily="34" charset="0"/>
              <a:cs typeface="Pyidaungsu" pitchFamily="34" charset="0"/>
            </a:endParaRPr>
          </a:p>
          <a:p>
            <a:pPr marL="339725" indent="-339725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my-MM" sz="2000" b="1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သုတေသနဆောင်ရွက်သည့်လုပ်ငန်းနှင့် လေ့လာရာနေရာ</a:t>
            </a:r>
            <a:endParaRPr lang="en-US" sz="2000" b="1" dirty="0">
              <a:solidFill>
                <a:schemeClr val="bg1"/>
              </a:solidFill>
              <a:latin typeface="Pyidaungsu" pitchFamily="34" charset="0"/>
              <a:cs typeface="Pyidaungsu" pitchFamily="34" charset="0"/>
            </a:endParaRPr>
          </a:p>
          <a:p>
            <a:pPr marL="339725" indent="-339725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my-MM" sz="2000" b="1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ရလဒ်နှင့် ဆ</a:t>
            </a:r>
            <a:r>
              <a:rPr lang="en-US" sz="2000" b="1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ွ</a:t>
            </a:r>
            <a:r>
              <a:rPr lang="en-US" sz="2000" b="1" dirty="0" err="1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ေး</a:t>
            </a:r>
            <a:r>
              <a:rPr lang="my-MM" sz="2000" b="1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နွေးချက်များ</a:t>
            </a:r>
            <a:endParaRPr lang="en-US" sz="2000" b="1" dirty="0">
              <a:solidFill>
                <a:schemeClr val="bg1"/>
              </a:solidFill>
              <a:latin typeface="Pyidaungsu" pitchFamily="34" charset="0"/>
              <a:cs typeface="Pyidaungsu" pitchFamily="34" charset="0"/>
            </a:endParaRPr>
          </a:p>
          <a:p>
            <a:pPr marL="339725" indent="-339725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my-MM" sz="2000" b="1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နိဂုံး</a:t>
            </a:r>
            <a:endParaRPr lang="en-US" sz="2000" b="1" dirty="0">
              <a:solidFill>
                <a:schemeClr val="bg1"/>
              </a:solidFill>
              <a:latin typeface="Pyidaungsu" pitchFamily="34" charset="0"/>
              <a:cs typeface="Pyidaungsu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8974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75088" y="4760857"/>
            <a:ext cx="338913" cy="273844"/>
          </a:xfrm>
        </p:spPr>
        <p:txBody>
          <a:bodyPr/>
          <a:lstStyle/>
          <a:p>
            <a:r>
              <a:rPr lang="my-MM" sz="1000" dirty="0">
                <a:latin typeface="Pyidaungsu" pitchFamily="34" charset="0"/>
                <a:cs typeface="Pyidaungsu" pitchFamily="34" charset="0"/>
              </a:rPr>
              <a:t>၃၀</a:t>
            </a:r>
            <a:endParaRPr lang="en-US" sz="1000" dirty="0">
              <a:latin typeface="Pyidaungsu" pitchFamily="34" charset="0"/>
              <a:cs typeface="Pyidaungsu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6463FC0-28BD-B08B-1134-BB99B7A3A855}"/>
              </a:ext>
            </a:extLst>
          </p:cNvPr>
          <p:cNvSpPr txBox="1">
            <a:spLocks/>
          </p:cNvSpPr>
          <p:nvPr/>
        </p:nvSpPr>
        <p:spPr>
          <a:xfrm>
            <a:off x="335040" y="1986534"/>
            <a:ext cx="8473920" cy="734252"/>
          </a:xfrm>
          <a:prstGeom prst="rect">
            <a:avLst/>
          </a:prstGeom>
        </p:spPr>
        <p:txBody>
          <a:bodyPr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my-MM" sz="2400" b="1" dirty="0">
                <a:solidFill>
                  <a:srgbClr val="FFFF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တင်ပြချက်နှင့် ပ</a:t>
            </a:r>
            <a:r>
              <a:rPr lang="en-US" sz="2400" b="1" dirty="0">
                <a:solidFill>
                  <a:srgbClr val="FFFF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တ</a:t>
            </a:r>
            <a:r>
              <a:rPr lang="my-MM" sz="2400" b="1" dirty="0">
                <a:solidFill>
                  <a:srgbClr val="FFFF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်သ</a:t>
            </a:r>
            <a:r>
              <a:rPr lang="en-US" sz="2400" b="1" dirty="0">
                <a:solidFill>
                  <a:srgbClr val="FFFF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</a:t>
            </a:r>
            <a:r>
              <a:rPr lang="my-MM" sz="2400" b="1" dirty="0">
                <a:solidFill>
                  <a:srgbClr val="FFFF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်၍ လမ်းညွှန်မှုခံယူအပ်ပါသည်။</a:t>
            </a:r>
          </a:p>
          <a:p>
            <a:pPr algn="just">
              <a:lnSpc>
                <a:spcPct val="150000"/>
              </a:lnSpc>
            </a:pPr>
            <a:r>
              <a:rPr lang="my-MM" sz="2400" b="1" dirty="0">
                <a:solidFill>
                  <a:srgbClr val="FFFF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မေးမြန်းသိရှိလိုသည်များရှိပါက မေးမြန်းဆွေးနွေးပေးနိုင်ပါသည်။</a:t>
            </a:r>
          </a:p>
          <a:p>
            <a:pPr algn="just">
              <a:lnSpc>
                <a:spcPct val="150000"/>
              </a:lnSpc>
            </a:pPr>
            <a:r>
              <a:rPr lang="my-MM" sz="2400" b="1" dirty="0">
                <a:solidFill>
                  <a:srgbClr val="FFFF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ထပ်မံလုပ်ဆောင်မှုနှင့် ပ</a:t>
            </a:r>
            <a:r>
              <a:rPr lang="en-US" sz="2400" b="1" dirty="0">
                <a:solidFill>
                  <a:srgbClr val="FFFF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တ</a:t>
            </a:r>
            <a:r>
              <a:rPr lang="my-MM" sz="2400" b="1" dirty="0">
                <a:solidFill>
                  <a:srgbClr val="FFFF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်သ</a:t>
            </a:r>
            <a:r>
              <a:rPr lang="en-US" sz="2400" b="1" dirty="0">
                <a:solidFill>
                  <a:srgbClr val="FFFF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</a:t>
            </a:r>
            <a:r>
              <a:rPr lang="my-MM" sz="2400" b="1" dirty="0">
                <a:solidFill>
                  <a:srgbClr val="FFFF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်၍ အကြုံပြချက်များလည်း ရယူလိုပါ သည်။</a:t>
            </a:r>
          </a:p>
        </p:txBody>
      </p:sp>
    </p:spTree>
    <p:extLst>
      <p:ext uri="{BB962C8B-B14F-4D97-AF65-F5344CB8AC3E}">
        <p14:creationId xmlns:p14="http://schemas.microsoft.com/office/powerpoint/2010/main" val="182431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705002" y="4760857"/>
            <a:ext cx="338913" cy="273844"/>
          </a:xfrm>
        </p:spPr>
        <p:txBody>
          <a:bodyPr/>
          <a:lstStyle/>
          <a:p>
            <a:r>
              <a:rPr lang="my-MM" sz="900" dirty="0">
                <a:latin typeface="Pyidaungsu" panose="020B0502040204020203" pitchFamily="34" charset="0"/>
                <a:cs typeface="Pyidaungsu" panose="020B0502040204020203" pitchFamily="34" charset="0"/>
              </a:rPr>
              <a:t>၄</a:t>
            </a:r>
            <a:endParaRPr lang="en-US" sz="9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712008" y="488498"/>
            <a:ext cx="1691919" cy="453769"/>
          </a:xfrm>
          <a:prstGeom prst="rect">
            <a:avLst/>
          </a:prstGeom>
        </p:spPr>
        <p:txBody>
          <a:bodyPr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my-MM" b="1" dirty="0">
                <a:solidFill>
                  <a:srgbClr val="FFFF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နိဒါန်း</a:t>
            </a:r>
            <a:endParaRPr lang="en-US" b="1" dirty="0">
              <a:solidFill>
                <a:srgbClr val="FFFF0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259887" y="1428363"/>
            <a:ext cx="5293057" cy="1091554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7338" indent="-287338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my-MM" sz="20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ငါးရှ</a:t>
            </a:r>
            <a:r>
              <a:rPr lang="en-US" sz="20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ဉ့်် </a:t>
            </a:r>
            <a:r>
              <a:rPr lang="en-US" sz="2000" i="1" dirty="0" err="1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Monopterus</a:t>
            </a:r>
            <a:r>
              <a:rPr lang="en-US" sz="2000" i="1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 albus</a:t>
            </a:r>
            <a:r>
              <a:rPr lang="my-MM" sz="2000" i="1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my-MM" sz="20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(rice field</a:t>
            </a:r>
            <a:r>
              <a:rPr lang="en-US" sz="20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 eel)</a:t>
            </a:r>
          </a:p>
          <a:p>
            <a:pPr marL="287338" indent="-287338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my-MM" sz="20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‌ဆေးထိုးသား‌ဖောက်ပြုလုပ်ခြင်း</a:t>
            </a:r>
            <a:endParaRPr lang="en-US" sz="2000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endParaRPr lang="en-US" sz="2000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747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08066" y="4760857"/>
            <a:ext cx="338913" cy="273844"/>
          </a:xfrm>
        </p:spPr>
        <p:txBody>
          <a:bodyPr/>
          <a:lstStyle/>
          <a:p>
            <a:r>
              <a:rPr lang="my-MM" sz="1000" dirty="0">
                <a:latin typeface="Pyidaungsu" pitchFamily="34" charset="0"/>
                <a:cs typeface="Pyidaungsu" pitchFamily="34" charset="0"/>
              </a:rPr>
              <a:t>၅</a:t>
            </a:r>
            <a:endParaRPr lang="en-US" sz="1000" dirty="0">
              <a:latin typeface="Pyidaungsu" pitchFamily="34" charset="0"/>
              <a:cs typeface="Pyidaungsu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201624" y="87143"/>
            <a:ext cx="1691919" cy="453769"/>
          </a:xfrm>
          <a:prstGeom prst="rect">
            <a:avLst/>
          </a:prstGeom>
        </p:spPr>
        <p:txBody>
          <a:bodyPr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my-MM" b="1" dirty="0">
                <a:solidFill>
                  <a:srgbClr val="FFFF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နိဒါန်း</a:t>
            </a:r>
            <a:endParaRPr lang="en-US" b="1" dirty="0">
              <a:solidFill>
                <a:srgbClr val="FFFF0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739" y="757340"/>
            <a:ext cx="5603354" cy="375487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my-MM" sz="16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ငါးရှဉ့်သည် ရွံ့နွံထဲနေသဖြင့် </a:t>
            </a:r>
            <a:r>
              <a:rPr lang="en-US" sz="1600" dirty="0" err="1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နှုန်း</a:t>
            </a:r>
            <a:r>
              <a:rPr lang="my-MM" sz="16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ငါးရ</a:t>
            </a:r>
            <a:r>
              <a:rPr lang="en-US" sz="16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ှဉ့်် </a:t>
            </a:r>
            <a:r>
              <a:rPr lang="my-MM" sz="16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(rice field</a:t>
            </a:r>
            <a:r>
              <a:rPr lang="en-US" sz="16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 eel</a:t>
            </a:r>
            <a:r>
              <a:rPr lang="my-MM" sz="16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) ဟု ခေါ်ဆိုကြပါသည်။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my-MM" sz="16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မျိုးရင်း </a:t>
            </a:r>
            <a:r>
              <a:rPr lang="en-US" sz="1600" dirty="0" err="1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Synbranchidae</a:t>
            </a:r>
            <a:r>
              <a:rPr lang="en-US" sz="16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my-MM" sz="16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ပါဝင်၍ ရေချိုတွင် ပေါက်ပွားကြီး</a:t>
            </a:r>
            <a:r>
              <a:rPr lang="en-US" sz="16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my-MM" sz="16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ပြင်းကြပါသည်။ </a:t>
            </a:r>
            <a:endParaRPr lang="en-US" sz="1600" dirty="0">
              <a:solidFill>
                <a:schemeClr val="bg1"/>
              </a:solidFill>
              <a:latin typeface="Pyidaungsu" pitchFamily="34" charset="0"/>
              <a:cs typeface="Pyidaungsu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my-MM" sz="16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မည်သည့်ပတ်ဝန်းကျင်မဆို လေကိုရှုနိုင်ပြီး စိမ့်မြေရေကန် များနှင့် စိုစွတ်သော နေရာများတွင်နေထိုင်ကြပြီး ရေခမ်း ခြောက်သွားလျှင် ရွှံ့နွံများတွင် နေထိုင်ကြပါသည်။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my-MM" sz="16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အကြေးခွံနှင့် ရေယပ်မရှိသော်လည်း ပါးဟက်များ၊ လည်ချောင်း</a:t>
            </a:r>
            <a:r>
              <a:rPr lang="en-US" sz="16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my-MM" sz="16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များအတွင်း ကွဲထွက်၍ အ‌ပေါက်အဖြစ်ရှိပြီး အောက်ဆီဂျင်ကို ရှုသွင်းနိုင်ပြီး အဆုတ်ကဲ့သို့ ဖြစ်နေပါသည်။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120" y="495725"/>
            <a:ext cx="3200400" cy="17702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120" y="2746525"/>
            <a:ext cx="3200400" cy="177022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858539" y="2257382"/>
            <a:ext cx="290048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y-MM" sz="14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ငါးရှ</a:t>
            </a:r>
            <a:r>
              <a:rPr lang="en-US" sz="14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ဉ့် </a:t>
            </a:r>
            <a:r>
              <a:rPr lang="my-MM" sz="14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ပါးနီ</a:t>
            </a:r>
            <a:r>
              <a:rPr lang="en-US" sz="14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 (</a:t>
            </a:r>
            <a:r>
              <a:rPr lang="en-US" sz="1400" i="1" dirty="0" err="1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Monopterus</a:t>
            </a:r>
            <a:r>
              <a:rPr lang="en-US" sz="1400" i="1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albus</a:t>
            </a:r>
            <a:r>
              <a:rPr lang="en-US" sz="14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)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5531710" y="4536488"/>
            <a:ext cx="33392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y-MM" sz="14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ငါးရှ</a:t>
            </a:r>
            <a:r>
              <a:rPr lang="en-US" sz="14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ဉ့်</a:t>
            </a:r>
            <a:r>
              <a:rPr lang="my-MM" sz="14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ညို/ ငါးရှ</a:t>
            </a:r>
            <a:r>
              <a:rPr lang="en-US" sz="14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ဉ့်</a:t>
            </a:r>
            <a:r>
              <a:rPr lang="my-MM" sz="14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ပါးမ</a:t>
            </a:r>
            <a:r>
              <a:rPr lang="en-US" sz="140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ဲ</a:t>
            </a:r>
            <a:r>
              <a:rPr lang="my-MM" sz="140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(</a:t>
            </a:r>
            <a:r>
              <a:rPr lang="en-US" sz="1400" i="1" dirty="0" err="1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Monopterus</a:t>
            </a:r>
            <a:r>
              <a:rPr lang="en-US" sz="1400" i="1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cuchia</a:t>
            </a:r>
            <a:r>
              <a:rPr lang="en-US" sz="14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31733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17167" y="4760857"/>
            <a:ext cx="338913" cy="273844"/>
          </a:xfrm>
        </p:spPr>
        <p:txBody>
          <a:bodyPr/>
          <a:lstStyle/>
          <a:p>
            <a:r>
              <a:rPr lang="my-MM" sz="900" dirty="0">
                <a:latin typeface="Pyidaungsu" panose="020B0502040204020203" pitchFamily="34" charset="0"/>
                <a:cs typeface="Pyidaungsu" panose="020B0502040204020203" pitchFamily="34" charset="0"/>
              </a:rPr>
              <a:t>၆</a:t>
            </a:r>
            <a:endParaRPr lang="en-US" sz="9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455528" y="280352"/>
            <a:ext cx="6192327" cy="453769"/>
          </a:xfrm>
          <a:prstGeom prst="rect">
            <a:avLst/>
          </a:prstGeom>
        </p:spPr>
        <p:txBody>
          <a:bodyPr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b="1" dirty="0" err="1">
                <a:solidFill>
                  <a:srgbClr val="FFFF00"/>
                </a:solidFill>
                <a:latin typeface="Pyidaungsu" pitchFamily="34" charset="0"/>
                <a:cs typeface="Pyidaungsu" pitchFamily="34" charset="0"/>
              </a:rPr>
              <a:t>လယ်ငါးရှဉ</a:t>
            </a:r>
            <a:r>
              <a:rPr lang="en-US" b="1" dirty="0">
                <a:solidFill>
                  <a:srgbClr val="FFFF00"/>
                </a:solidFill>
                <a:latin typeface="Pyidaungsu" pitchFamily="34" charset="0"/>
                <a:cs typeface="Pyidaungsu" pitchFamily="34" charset="0"/>
              </a:rPr>
              <a:t>့် (ခ) </a:t>
            </a:r>
            <a:r>
              <a:rPr lang="en-US" b="1" dirty="0" err="1">
                <a:solidFill>
                  <a:srgbClr val="FFFF00"/>
                </a:solidFill>
                <a:latin typeface="Pyidaungsu" pitchFamily="34" charset="0"/>
                <a:cs typeface="Pyidaungsu" pitchFamily="34" charset="0"/>
              </a:rPr>
              <a:t>နှုန်းငါးရှဉ</a:t>
            </a:r>
            <a:r>
              <a:rPr lang="en-US" b="1" dirty="0">
                <a:solidFill>
                  <a:srgbClr val="FFFF00"/>
                </a:solidFill>
                <a:latin typeface="Pyidaungsu" pitchFamily="34" charset="0"/>
                <a:cs typeface="Pyidaungsu" pitchFamily="34" charset="0"/>
              </a:rPr>
              <a:t>့် </a:t>
            </a:r>
            <a:r>
              <a:rPr lang="my-MM" b="1" dirty="0">
                <a:solidFill>
                  <a:srgbClr val="FFFF00"/>
                </a:solidFill>
                <a:latin typeface="Pyidaungsu" pitchFamily="34" charset="0"/>
                <a:cs typeface="Pyidaungsu" pitchFamily="34" charset="0"/>
              </a:rPr>
              <a:t> ၏ မျိုး</a:t>
            </a:r>
            <a:r>
              <a:rPr lang="en-US" b="1" dirty="0" err="1">
                <a:solidFill>
                  <a:srgbClr val="FFFF00"/>
                </a:solidFill>
                <a:latin typeface="Pyidaungsu" pitchFamily="34" charset="0"/>
                <a:cs typeface="Pyidaungsu" pitchFamily="34" charset="0"/>
              </a:rPr>
              <a:t>စိတ</a:t>
            </a:r>
            <a:r>
              <a:rPr lang="en-US" b="1" dirty="0">
                <a:solidFill>
                  <a:srgbClr val="FFFF00"/>
                </a:solidFill>
                <a:latin typeface="Pyidaungsu" pitchFamily="34" charset="0"/>
                <a:cs typeface="Pyidaungsu" pitchFamily="34" charset="0"/>
              </a:rPr>
              <a:t>်</a:t>
            </a:r>
            <a:r>
              <a:rPr lang="my-MM" b="1" dirty="0">
                <a:solidFill>
                  <a:srgbClr val="FFFF00"/>
                </a:solidFill>
                <a:latin typeface="Pyidaungsu" pitchFamily="34" charset="0"/>
                <a:cs typeface="Pyidaungsu" pitchFamily="34" charset="0"/>
              </a:rPr>
              <a:t>ခွဲခြားခြင်း</a:t>
            </a:r>
            <a:endParaRPr lang="en-US" b="1" dirty="0">
              <a:solidFill>
                <a:srgbClr val="FFFF0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376827" y="3479140"/>
            <a:ext cx="3268410" cy="421703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i="1" dirty="0" err="1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Monopterus</a:t>
            </a:r>
            <a:r>
              <a:rPr lang="en-US" sz="1600" i="1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albus</a:t>
            </a:r>
            <a:r>
              <a:rPr lang="my-MM" sz="1600" i="1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(</a:t>
            </a:r>
            <a:r>
              <a:rPr lang="en-US" sz="1600" dirty="0" err="1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လယ</a:t>
            </a:r>
            <a:r>
              <a:rPr lang="en-US" sz="16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်</a:t>
            </a:r>
            <a:r>
              <a:rPr lang="my-MM" sz="16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ငါးရ</a:t>
            </a:r>
            <a:r>
              <a:rPr lang="en-US" sz="16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ှဉ့််)</a:t>
            </a:r>
            <a:r>
              <a:rPr lang="my-MM" sz="16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များ</a:t>
            </a:r>
            <a:endParaRPr lang="en-US" sz="1600" dirty="0">
              <a:solidFill>
                <a:schemeClr val="bg1"/>
              </a:solidFill>
              <a:latin typeface="Pyidaungsu" pitchFamily="34" charset="0"/>
              <a:cs typeface="Pyidaungsu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6272" y="899179"/>
            <a:ext cx="4929886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7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Phylum </a:t>
            </a:r>
            <a:r>
              <a:rPr lang="my-MM" sz="17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(မျိုးပေါင်းစု) 	</a:t>
            </a:r>
            <a:r>
              <a:rPr lang="en-US" sz="17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	</a:t>
            </a:r>
            <a:r>
              <a:rPr lang="my-MM" sz="17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- </a:t>
            </a:r>
            <a:r>
              <a:rPr lang="en-US" sz="1700" dirty="0" err="1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Chordata</a:t>
            </a:r>
            <a:r>
              <a:rPr lang="en-US" sz="17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17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Subphylum </a:t>
            </a:r>
            <a:r>
              <a:rPr lang="my-MM" sz="17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(မျိုးပေါင်းစုငယ်)</a:t>
            </a:r>
            <a:r>
              <a:rPr lang="en-US" sz="17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	</a:t>
            </a:r>
            <a:r>
              <a:rPr lang="my-MM" sz="17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- </a:t>
            </a:r>
            <a:r>
              <a:rPr lang="en-US" sz="17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Vertebrata </a:t>
            </a:r>
          </a:p>
          <a:p>
            <a:pPr>
              <a:lnSpc>
                <a:spcPct val="150000"/>
              </a:lnSpc>
            </a:pPr>
            <a:r>
              <a:rPr lang="en-US" sz="17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Class </a:t>
            </a:r>
            <a:r>
              <a:rPr lang="my-MM" sz="17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(အမျိုးအစား)		</a:t>
            </a:r>
            <a:r>
              <a:rPr lang="en-US" sz="17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	</a:t>
            </a:r>
            <a:r>
              <a:rPr lang="my-MM" sz="17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- </a:t>
            </a:r>
            <a:r>
              <a:rPr lang="en-US" sz="1700" dirty="0" err="1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Teleostei</a:t>
            </a:r>
            <a:r>
              <a:rPr lang="en-US" sz="17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17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Order </a:t>
            </a:r>
            <a:r>
              <a:rPr lang="my-MM" sz="17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(မျိုးစဉ်)		</a:t>
            </a:r>
            <a:r>
              <a:rPr lang="en-US" sz="17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		</a:t>
            </a:r>
            <a:r>
              <a:rPr lang="my-MM" sz="17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- </a:t>
            </a:r>
            <a:r>
              <a:rPr lang="en-US" sz="1700" dirty="0" err="1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Synbranchiformes</a:t>
            </a:r>
            <a:r>
              <a:rPr lang="en-US" sz="17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17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Family </a:t>
            </a:r>
            <a:r>
              <a:rPr lang="my-MM" sz="17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(မျိုးရင်း) 		</a:t>
            </a:r>
            <a:r>
              <a:rPr lang="en-US" sz="17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	</a:t>
            </a:r>
            <a:r>
              <a:rPr lang="my-MM" sz="17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-  </a:t>
            </a:r>
            <a:r>
              <a:rPr lang="en-US" sz="1700" dirty="0" err="1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Synbranchidae</a:t>
            </a:r>
            <a:r>
              <a:rPr lang="en-US" sz="17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17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Genus </a:t>
            </a:r>
            <a:r>
              <a:rPr lang="my-MM" sz="17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(မျိုးစု)		</a:t>
            </a:r>
            <a:r>
              <a:rPr lang="en-US" sz="17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		</a:t>
            </a:r>
            <a:r>
              <a:rPr lang="my-MM" sz="17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- </a:t>
            </a:r>
            <a:r>
              <a:rPr lang="en-US" sz="1700" dirty="0" err="1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Monopterus</a:t>
            </a:r>
            <a:r>
              <a:rPr lang="en-US" sz="17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17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Species </a:t>
            </a:r>
            <a:r>
              <a:rPr lang="my-MM" sz="17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(မျိုးစိတ်)	</a:t>
            </a:r>
            <a:r>
              <a:rPr lang="en-US" sz="17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		</a:t>
            </a:r>
            <a:r>
              <a:rPr lang="my-MM" sz="17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- </a:t>
            </a:r>
            <a:r>
              <a:rPr lang="en-US" sz="1700" i="1" dirty="0" err="1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Monopterus</a:t>
            </a:r>
            <a:r>
              <a:rPr lang="en-US" sz="1700" i="1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en-US" sz="1700" i="1" dirty="0" err="1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albus</a:t>
            </a:r>
            <a:r>
              <a:rPr lang="en-US" sz="1700" i="1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my-MM" sz="1700" i="1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my-MM" sz="1700" i="1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                                                 </a:t>
            </a:r>
            <a:r>
              <a:rPr lang="en-US" sz="17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(</a:t>
            </a:r>
            <a:r>
              <a:rPr lang="en-US" sz="1700" dirty="0" err="1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Zuiew</a:t>
            </a:r>
            <a:r>
              <a:rPr lang="en-US" sz="17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, 1793)</a:t>
            </a:r>
          </a:p>
          <a:p>
            <a:pPr>
              <a:lnSpc>
                <a:spcPct val="150000"/>
              </a:lnSpc>
            </a:pPr>
            <a:r>
              <a:rPr lang="en-US" sz="17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Common name			- </a:t>
            </a:r>
            <a:r>
              <a:rPr lang="my-MM" sz="17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rice field</a:t>
            </a:r>
            <a:r>
              <a:rPr lang="en-US" sz="17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 eel</a:t>
            </a:r>
          </a:p>
          <a:p>
            <a:pPr>
              <a:lnSpc>
                <a:spcPct val="150000"/>
              </a:lnSpc>
            </a:pPr>
            <a:r>
              <a:rPr lang="my-MM" sz="17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မြန်မာအမည်			</a:t>
            </a:r>
            <a:r>
              <a:rPr lang="en-US" sz="17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	</a:t>
            </a:r>
            <a:r>
              <a:rPr lang="my-MM" sz="17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- </a:t>
            </a:r>
            <a:r>
              <a:rPr lang="en-US" sz="1700" dirty="0" err="1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လယ</a:t>
            </a:r>
            <a:r>
              <a:rPr lang="en-US" sz="17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်</a:t>
            </a:r>
            <a:r>
              <a:rPr lang="my-MM" sz="17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ငါးရှ</a:t>
            </a:r>
            <a:r>
              <a:rPr lang="en-US" sz="17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ဉ့်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826" y="1244788"/>
            <a:ext cx="3200400" cy="217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183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97433" y="4760857"/>
            <a:ext cx="338913" cy="273844"/>
          </a:xfrm>
        </p:spPr>
        <p:txBody>
          <a:bodyPr/>
          <a:lstStyle/>
          <a:p>
            <a:r>
              <a:rPr lang="my-MM" sz="1000" dirty="0">
                <a:latin typeface="Pyidaungsu" pitchFamily="34" charset="0"/>
                <a:cs typeface="Pyidaungsu" pitchFamily="34" charset="0"/>
              </a:rPr>
              <a:t>၇</a:t>
            </a:r>
            <a:endParaRPr lang="en-US" sz="1000" dirty="0">
              <a:latin typeface="Pyidaungsu" pitchFamily="34" charset="0"/>
              <a:cs typeface="Pyidaungsu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8476" y="557574"/>
            <a:ext cx="5455706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q"/>
            </a:pPr>
            <a:r>
              <a:rPr lang="my-MM" sz="15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ဖိလစ်ပိုင်နိုင်ငံနှင့် တရုတ်နိုင်ငံများတွင် ငါးစခန်းများ၊ ငါးမွေးမြူ ရေးကန်များတွင် </a:t>
            </a:r>
            <a:r>
              <a:rPr lang="en-US" sz="1500" dirty="0" err="1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Monopterus</a:t>
            </a:r>
            <a:r>
              <a:rPr lang="my-MM" sz="15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 ငါး</a:t>
            </a:r>
            <a:r>
              <a:rPr lang="en-US" sz="1500" dirty="0" err="1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ရှဉ</a:t>
            </a:r>
            <a:r>
              <a:rPr lang="en-US" sz="15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့် </a:t>
            </a:r>
            <a:r>
              <a:rPr lang="my-MM" sz="15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မွေးမြူရေး လုပ်ငန်း ကို အောင်မြင်စွာဆောင်ရွက်ကြပါသည်။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q"/>
            </a:pPr>
            <a:r>
              <a:rPr lang="my-MM" sz="15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သဘာဝမှဖြစ်စေ၊ မွေးမြူရေးမှဖြစ်စေ ထွက်ရှိသည့် ငါး</a:t>
            </a:r>
            <a:r>
              <a:rPr lang="en-US" sz="1500" dirty="0" err="1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ရှဉ</a:t>
            </a:r>
            <a:r>
              <a:rPr lang="en-US" sz="15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့် </a:t>
            </a:r>
            <a:r>
              <a:rPr lang="my-MM" sz="15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များကို စျေးနှုန်းမြင့်မားစွာ</a:t>
            </a:r>
            <a:r>
              <a:rPr lang="en-US" sz="15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my-MM" sz="15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ရောင်းချလေ့ရှိပါသည်။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q"/>
            </a:pPr>
            <a:r>
              <a:rPr lang="my-MM" sz="15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ငါး</a:t>
            </a:r>
            <a:r>
              <a:rPr lang="en-US" sz="1500" dirty="0" err="1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ရှဉ</a:t>
            </a:r>
            <a:r>
              <a:rPr lang="en-US" sz="15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့်</a:t>
            </a:r>
            <a:r>
              <a:rPr lang="my-MM" sz="15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တွင် ကယ်လိုရီဓာတ်</a:t>
            </a:r>
            <a:r>
              <a:rPr lang="en-US" sz="15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my-MM" sz="15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၃၀၃/ဂရမ်၊ အသားဓါတ် ၁၄</a:t>
            </a:r>
            <a:r>
              <a:rPr lang="en-US" sz="15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my-MM" sz="1500" dirty="0">
                <a:solidFill>
                  <a:schemeClr val="bg1"/>
                </a:solidFill>
                <a:latin typeface="Pyidaungsu"/>
                <a:cs typeface="Pyidaungsu"/>
              </a:rPr>
              <a:t>%</a:t>
            </a:r>
            <a:r>
              <a:rPr lang="en-US" sz="1500" dirty="0">
                <a:solidFill>
                  <a:schemeClr val="bg1"/>
                </a:solidFill>
                <a:latin typeface="Pyidaungsu"/>
                <a:cs typeface="Pyidaungsu"/>
              </a:rPr>
              <a:t> </a:t>
            </a:r>
            <a:r>
              <a:rPr lang="my-MM" sz="1500" dirty="0">
                <a:solidFill>
                  <a:schemeClr val="bg1"/>
                </a:solidFill>
                <a:latin typeface="Pyidaungsu"/>
                <a:cs typeface="Pyidaungsu"/>
              </a:rPr>
              <a:t>ပါဝင် ပါသည်။</a:t>
            </a:r>
            <a:endParaRPr lang="my-MM" sz="1500" dirty="0">
              <a:solidFill>
                <a:schemeClr val="bg1"/>
              </a:solidFill>
              <a:latin typeface="Pyidaungsu" pitchFamily="34" charset="0"/>
              <a:cs typeface="Pyidaungsu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q"/>
            </a:pPr>
            <a:r>
              <a:rPr lang="my-MM" sz="15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မြန်မာနိုင်ငံတွင် လူအနည်းငယ်သာ ငါး</a:t>
            </a:r>
            <a:r>
              <a:rPr lang="en-US" sz="1500" dirty="0" err="1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ရှဉ</a:t>
            </a:r>
            <a:r>
              <a:rPr lang="en-US" sz="15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့်</a:t>
            </a:r>
            <a:r>
              <a:rPr lang="my-MM" sz="15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ကို စားသုံးကြသော်လည်း အများစုမှာ တရုတ်နိုင်ငံသို့ အရှင်တင်ပို့ခဲ့ကြသည်။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q"/>
            </a:pPr>
            <a:r>
              <a:rPr lang="my-MM" sz="15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အထူးသဖြင့် မြန်မာနိုင်ငံအောက်ပိုင်း၊ ရန်ကုန်နှင့် ဧရာဝတီတိုင်း ဒေသကြီးတို့တွင် ပေါများပါသည် (ချောင်းများစွာ၊ မိုးရွာသွန်းမှု မြင့်မားပြီး စပါးစိုက်ခင်း အများအပြား) ရှိသည်။</a:t>
            </a:r>
            <a:endParaRPr lang="en-US" sz="1500" dirty="0">
              <a:solidFill>
                <a:schemeClr val="bg1"/>
              </a:solidFill>
              <a:latin typeface="Pyidaungsu" pitchFamily="34" charset="0"/>
              <a:cs typeface="Pyidaungsu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359862" y="40174"/>
            <a:ext cx="2360431" cy="517400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my-MM" b="1" dirty="0">
                <a:solidFill>
                  <a:srgbClr val="FFFF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ပျံ့နှံ့နေထိုင်ခြင်း</a:t>
            </a:r>
            <a:endParaRPr lang="en-US" b="1" dirty="0">
              <a:solidFill>
                <a:srgbClr val="FFFF0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233" y="916659"/>
            <a:ext cx="3570557" cy="2420398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5720292" y="3337057"/>
            <a:ext cx="3045673" cy="453769"/>
          </a:xfrm>
          <a:prstGeom prst="rect">
            <a:avLst/>
          </a:prstGeom>
        </p:spPr>
        <p:txBody>
          <a:bodyPr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1400" b="1" dirty="0" err="1">
                <a:solidFill>
                  <a:srgbClr val="FFFF00"/>
                </a:solidFill>
                <a:latin typeface="Pyidaungsu" pitchFamily="34" charset="0"/>
                <a:cs typeface="Pyidaungsu" pitchFamily="34" charset="0"/>
              </a:rPr>
              <a:t>နှုန်းငါးရှဉ</a:t>
            </a:r>
            <a:r>
              <a:rPr lang="en-US" sz="1400" b="1" dirty="0">
                <a:solidFill>
                  <a:srgbClr val="FFFF00"/>
                </a:solidFill>
                <a:latin typeface="Pyidaungsu" pitchFamily="34" charset="0"/>
                <a:cs typeface="Pyidaungsu" pitchFamily="34" charset="0"/>
              </a:rPr>
              <a:t>့်</a:t>
            </a:r>
            <a:r>
              <a:rPr lang="en-US" sz="1400" b="1" dirty="0" err="1">
                <a:solidFill>
                  <a:srgbClr val="FFFF00"/>
                </a:solidFill>
                <a:latin typeface="Pyidaungsu" pitchFamily="34" charset="0"/>
                <a:cs typeface="Pyidaungsu" pitchFamily="34" charset="0"/>
              </a:rPr>
              <a:t>များ</a:t>
            </a:r>
            <a:r>
              <a:rPr lang="en-US" sz="1400" b="1" dirty="0">
                <a:solidFill>
                  <a:srgbClr val="FFFF00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my-MM" sz="1400" b="1" dirty="0">
                <a:solidFill>
                  <a:srgbClr val="FFFF00"/>
                </a:solidFill>
                <a:latin typeface="Pyidaungsu" pitchFamily="34" charset="0"/>
                <a:cs typeface="Pyidaungsu" pitchFamily="34" charset="0"/>
              </a:rPr>
              <a:t>ပျံ့နှံ့နေထိုင်မှု</a:t>
            </a:r>
            <a:endParaRPr lang="en-US" sz="1400" b="1" dirty="0">
              <a:solidFill>
                <a:srgbClr val="FFFF0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22051" y="4412643"/>
            <a:ext cx="24773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Supiwong</a:t>
            </a:r>
            <a:r>
              <a:rPr lang="en-US" sz="14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et al., </a:t>
            </a:r>
            <a:r>
              <a:rPr lang="en-US" sz="14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(2019)</a:t>
            </a:r>
          </a:p>
        </p:txBody>
      </p:sp>
    </p:spTree>
    <p:extLst>
      <p:ext uri="{BB962C8B-B14F-4D97-AF65-F5344CB8AC3E}">
        <p14:creationId xmlns:p14="http://schemas.microsoft.com/office/powerpoint/2010/main" val="2338446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00988" y="231000"/>
            <a:ext cx="24481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y-MM" sz="2000" b="1" dirty="0">
                <a:solidFill>
                  <a:srgbClr val="FFFF00"/>
                </a:solidFill>
                <a:latin typeface="Pyidaungsu" pitchFamily="34" charset="0"/>
                <a:cs typeface="Pyidaungsu" pitchFamily="34" charset="0"/>
              </a:rPr>
              <a:t>မျိုးငါး</a:t>
            </a:r>
            <a:r>
              <a:rPr lang="en-US" sz="2000" b="1" dirty="0" err="1">
                <a:solidFill>
                  <a:srgbClr val="FFFF00"/>
                </a:solidFill>
                <a:latin typeface="Pyidaungsu" pitchFamily="34" charset="0"/>
                <a:cs typeface="Pyidaungsu" pitchFamily="34" charset="0"/>
              </a:rPr>
              <a:t>ရှဉ</a:t>
            </a:r>
            <a:r>
              <a:rPr lang="en-US" sz="2000" b="1" dirty="0">
                <a:solidFill>
                  <a:srgbClr val="FFFF00"/>
                </a:solidFill>
                <a:latin typeface="Pyidaungsu" pitchFamily="34" charset="0"/>
                <a:cs typeface="Pyidaungsu" pitchFamily="34" charset="0"/>
              </a:rPr>
              <a:t>့် </a:t>
            </a:r>
            <a:r>
              <a:rPr lang="my-MM" sz="2000" b="1" dirty="0">
                <a:solidFill>
                  <a:srgbClr val="FFFF00"/>
                </a:solidFill>
                <a:latin typeface="Pyidaungsu" pitchFamily="34" charset="0"/>
                <a:cs typeface="Pyidaungsu" pitchFamily="34" charset="0"/>
              </a:rPr>
              <a:t>ရွေးချယ်ခြင်း</a:t>
            </a:r>
            <a:endParaRPr lang="en-US" sz="2000" b="1" dirty="0">
              <a:solidFill>
                <a:srgbClr val="FFFF00"/>
              </a:solidFill>
              <a:latin typeface="Pyidaungsu" pitchFamily="34" charset="0"/>
              <a:cs typeface="Pyidaungsu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4904" y="652063"/>
            <a:ext cx="8549641" cy="3777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spcAft>
                <a:spcPts val="600"/>
              </a:spcAft>
              <a:buFont typeface="Wingdings" pitchFamily="2" charset="2"/>
              <a:buChar char="q"/>
            </a:pPr>
            <a:r>
              <a:rPr lang="my-MM" sz="15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ငါးရှဉ့်အများစုသည် လိင်ပြောင်းသော မျိုးစိတ်ဖြစ်ပြီး စတင်ပေါက်ပွားချိန်သည် အမဖြစ်၍ အသက် (၁)နှစ် နှင့် (၂)နှစ်အတွင်း အထီးလိင်ပြောင်းပါသည်။</a:t>
            </a:r>
          </a:p>
          <a:p>
            <a:pPr marL="285750" indent="-285750">
              <a:lnSpc>
                <a:spcPct val="130000"/>
              </a:lnSpc>
              <a:spcAft>
                <a:spcPts val="600"/>
              </a:spcAft>
              <a:buFont typeface="Wingdings" pitchFamily="2" charset="2"/>
              <a:buChar char="q"/>
            </a:pPr>
            <a:r>
              <a:rPr lang="my-MM" sz="15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မိတ်လိုက်မျိုးပွါးရာသီဖြစ်သော မေလမှ ဇွန်လအထိ အမြင့်ဆုံးနှင့် ဒီဇင်ဘာလမှ ဇန်နဝါရီလသည် အနည်းဆုံး</a:t>
            </a:r>
            <a:r>
              <a:rPr lang="en-US" sz="15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my-MM" sz="15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ဖြစ်ပါသည်။</a:t>
            </a:r>
          </a:p>
          <a:p>
            <a:pPr marL="285750" indent="-285750">
              <a:lnSpc>
                <a:spcPct val="130000"/>
              </a:lnSpc>
              <a:spcAft>
                <a:spcPts val="600"/>
              </a:spcAft>
              <a:buFont typeface="Wingdings" pitchFamily="2" charset="2"/>
              <a:buChar char="q"/>
            </a:pPr>
            <a:r>
              <a:rPr lang="my-MM" sz="15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၁ နှစ်သားအရွယ် (အလျား </a:t>
            </a:r>
            <a:r>
              <a:rPr lang="en-US" sz="15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၆.၅- ၇လက်မ </a:t>
            </a:r>
            <a:r>
              <a:rPr lang="my-MM" sz="15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အရွယ်) မှစတင် ရွေးချယ်နိုင်ပါသည်။</a:t>
            </a:r>
          </a:p>
          <a:p>
            <a:pPr marL="285750" indent="-285750">
              <a:lnSpc>
                <a:spcPct val="130000"/>
              </a:lnSpc>
              <a:spcAft>
                <a:spcPts val="600"/>
              </a:spcAft>
              <a:buFont typeface="Wingdings" pitchFamily="2" charset="2"/>
              <a:buChar char="q"/>
            </a:pPr>
            <a:r>
              <a:rPr lang="my-MM" sz="15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သက်တမ်းအားဖြင့် (၃)နှစ်သားကျော်ပါက အလျား (</a:t>
            </a:r>
            <a:r>
              <a:rPr lang="en-US" sz="15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၁၁</a:t>
            </a:r>
            <a:r>
              <a:rPr lang="my-MM" sz="15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-</a:t>
            </a:r>
            <a:r>
              <a:rPr lang="en-US" sz="15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၁၉</a:t>
            </a:r>
            <a:r>
              <a:rPr lang="my-MM" sz="15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)</a:t>
            </a:r>
            <a:r>
              <a:rPr lang="en-US" sz="1500" dirty="0" err="1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လက်မ</a:t>
            </a:r>
            <a:r>
              <a:rPr lang="my-MM" sz="15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 အတွင်း လိင်အင်္ဂါ(၂)မျိုးပါရှိတတ်သဖြင့် မျိုးငါး</a:t>
            </a:r>
            <a:r>
              <a:rPr lang="en-US" sz="1500" dirty="0" err="1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ရှဉ</a:t>
            </a:r>
            <a:r>
              <a:rPr lang="en-US" sz="15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့် </a:t>
            </a:r>
            <a:r>
              <a:rPr lang="my-MM" sz="15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အမအတွက် အလျား (</a:t>
            </a:r>
            <a:r>
              <a:rPr lang="en-US" sz="15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၁၁</a:t>
            </a:r>
            <a:r>
              <a:rPr lang="my-MM" sz="15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)</a:t>
            </a:r>
            <a:r>
              <a:rPr lang="en-US" sz="15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လက်မ</a:t>
            </a:r>
            <a:r>
              <a:rPr lang="my-MM" sz="15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 အောက်နှင့် အထီးအတွက် အလျား (</a:t>
            </a:r>
            <a:r>
              <a:rPr lang="en-US" sz="15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၁၈</a:t>
            </a:r>
            <a:r>
              <a:rPr lang="my-MM" sz="15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) </a:t>
            </a:r>
            <a:r>
              <a:rPr lang="en-US" sz="1500" dirty="0" err="1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လက်မ</a:t>
            </a:r>
            <a:r>
              <a:rPr lang="en-US" sz="15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my-MM" sz="15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အထက်ကိုသာ ရွေးချယ်ပါသည်။</a:t>
            </a:r>
          </a:p>
          <a:p>
            <a:pPr marL="285750" indent="-285750">
              <a:lnSpc>
                <a:spcPct val="130000"/>
              </a:lnSpc>
              <a:spcAft>
                <a:spcPts val="600"/>
              </a:spcAft>
              <a:buFont typeface="Wingdings" pitchFamily="2" charset="2"/>
              <a:buChar char="q"/>
            </a:pPr>
            <a:r>
              <a:rPr lang="my-MM" sz="15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အမလိင်အင်္ဂါကို ဦးစွာရရှိပြီးမှ အထီးအဖြစ်သို့ ပြောင်းလဲပါသည်။</a:t>
            </a:r>
          </a:p>
          <a:p>
            <a:pPr marL="285750" indent="-285750">
              <a:lnSpc>
                <a:spcPct val="130000"/>
              </a:lnSpc>
              <a:spcAft>
                <a:spcPts val="600"/>
              </a:spcAft>
              <a:buFont typeface="Wingdings" pitchFamily="2" charset="2"/>
              <a:buChar char="q"/>
            </a:pPr>
            <a:r>
              <a:rPr lang="my-MM" sz="15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ဟော်မုန်းပြောင်းလဲမှုကြောင့် အမမှ</a:t>
            </a:r>
            <a:r>
              <a:rPr lang="en-US" sz="15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my-MM" sz="15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အထီးသို့ ပြောင်းလဲတတ်ပြီး ထိုအချိန်၌ အချင်းချင်းပြန်လည်</a:t>
            </a:r>
            <a:r>
              <a:rPr lang="en-US" sz="15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my-MM" sz="15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စားတတ်သည့်</a:t>
            </a:r>
            <a:r>
              <a:rPr lang="en-US" sz="15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my-MM" sz="15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အလေ့ရှိပါသည်။</a:t>
            </a:r>
            <a:endParaRPr lang="en-US" sz="1500" dirty="0">
              <a:solidFill>
                <a:schemeClr val="bg1"/>
              </a:solidFill>
              <a:latin typeface="Pyidaungsu" pitchFamily="34" charset="0"/>
              <a:cs typeface="Pyidaungsu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98124" y="4694348"/>
            <a:ext cx="19832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Khanh</a:t>
            </a:r>
            <a:r>
              <a:rPr lang="en-US" sz="14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 and </a:t>
            </a:r>
            <a:r>
              <a:rPr lang="en-US" sz="1400" dirty="0" err="1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Ngan</a:t>
            </a:r>
            <a:r>
              <a:rPr lang="en-US" sz="1400" dirty="0">
                <a:solidFill>
                  <a:schemeClr val="bg1"/>
                </a:solidFill>
                <a:latin typeface="Pyidaungsu" pitchFamily="34" charset="0"/>
                <a:cs typeface="Pyidaungsu" pitchFamily="34" charset="0"/>
              </a:rPr>
              <a:t> (2010)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97433" y="4760857"/>
            <a:ext cx="338913" cy="273844"/>
          </a:xfrm>
        </p:spPr>
        <p:txBody>
          <a:bodyPr/>
          <a:lstStyle/>
          <a:p>
            <a:r>
              <a:rPr lang="my-MM" sz="1000" dirty="0">
                <a:latin typeface="Pyidaungsu" pitchFamily="34" charset="0"/>
                <a:cs typeface="Pyidaungsu" pitchFamily="34" charset="0"/>
              </a:rPr>
              <a:t>၈</a:t>
            </a:r>
            <a:endParaRPr lang="en-US" sz="1000" dirty="0">
              <a:latin typeface="Pyidaungsu" pitchFamily="34" charset="0"/>
              <a:cs typeface="Pyidaungsu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332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55" y="572435"/>
            <a:ext cx="2560320" cy="192024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991" y="585984"/>
            <a:ext cx="2560320" cy="192024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3948F0-CA52-6648-7266-373501A163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512" y="572435"/>
            <a:ext cx="2560320" cy="192024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EFB7856-C9D3-2EA2-3F53-EE9C453BD7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072" y="2853663"/>
            <a:ext cx="2560320" cy="192024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50000"/>
                    </a14:imgEffect>
                    <a14:imgEffect>
                      <a14:saturation sat="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297" y="2853663"/>
            <a:ext cx="2560320" cy="1906662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386588" y="204224"/>
            <a:ext cx="44871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my-MM" sz="2000" b="1" dirty="0">
                <a:solidFill>
                  <a:srgbClr val="FFFF00"/>
                </a:solidFill>
                <a:latin typeface="Pyidaungsu" pitchFamily="34" charset="0"/>
                <a:cs typeface="Pyidaungsu" pitchFamily="34" charset="0"/>
              </a:rPr>
              <a:t>လိင်အင်္ဂါပြောင်းလဲမှုအား ခွဲခြမ်းစိတ်ဖြာခြင်း</a:t>
            </a:r>
            <a:endParaRPr lang="en-US" sz="2000" b="1" dirty="0">
              <a:solidFill>
                <a:srgbClr val="FFFF00"/>
              </a:solidFill>
              <a:latin typeface="Pyidaungsu" pitchFamily="34" charset="0"/>
              <a:cs typeface="Pyidaungsu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903227" y="2433020"/>
            <a:ext cx="2634797" cy="453769"/>
          </a:xfrm>
          <a:prstGeom prst="rect">
            <a:avLst/>
          </a:prstGeom>
        </p:spPr>
        <p:txBody>
          <a:bodyPr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my-MM" sz="1400" b="1" dirty="0">
                <a:solidFill>
                  <a:srgbClr val="FFFF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မျိုးငါးရှဉ့်များခွဲခြမ်းခြင်း</a:t>
            </a:r>
            <a:endParaRPr lang="en-US" sz="1400" b="1" dirty="0">
              <a:solidFill>
                <a:srgbClr val="FFFF0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236273" y="2405893"/>
            <a:ext cx="2634797" cy="453769"/>
          </a:xfrm>
          <a:prstGeom prst="rect">
            <a:avLst/>
          </a:prstGeom>
        </p:spPr>
        <p:txBody>
          <a:bodyPr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my-MM" sz="1400" b="1" dirty="0">
                <a:solidFill>
                  <a:srgbClr val="FFFF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မျိုးဉများတွေ့ရှိခြင်း</a:t>
            </a:r>
            <a:endParaRPr lang="en-US" sz="1400" b="1" dirty="0">
              <a:solidFill>
                <a:srgbClr val="FFFF0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146243" y="4707044"/>
            <a:ext cx="3662588" cy="453769"/>
          </a:xfrm>
          <a:prstGeom prst="rect">
            <a:avLst/>
          </a:prstGeom>
        </p:spPr>
        <p:txBody>
          <a:bodyPr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my-MM" sz="1400" b="1">
                <a:solidFill>
                  <a:srgbClr val="FFFF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အထီးအမမဟုတ်သော အခြေအနေ</a:t>
            </a:r>
            <a:endParaRPr lang="en-US" sz="1400" b="1" dirty="0">
              <a:solidFill>
                <a:srgbClr val="FFFF0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833820" y="4707043"/>
            <a:ext cx="2634797" cy="453769"/>
          </a:xfrm>
          <a:prstGeom prst="rect">
            <a:avLst/>
          </a:prstGeom>
        </p:spPr>
        <p:txBody>
          <a:bodyPr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my-MM" sz="1400" b="1" dirty="0">
                <a:solidFill>
                  <a:srgbClr val="FFFF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မျိုးရည်များတွေ့ရှိခြင်း</a:t>
            </a:r>
            <a:endParaRPr lang="en-US" sz="1400" b="1" dirty="0">
              <a:solidFill>
                <a:srgbClr val="FFFF0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4F828DAA-B182-AF5A-0ACA-363FB3930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7433" y="4760857"/>
            <a:ext cx="338913" cy="273844"/>
          </a:xfrm>
        </p:spPr>
        <p:txBody>
          <a:bodyPr/>
          <a:lstStyle/>
          <a:p>
            <a:r>
              <a:rPr lang="my-MM" sz="1000" dirty="0">
                <a:latin typeface="Pyidaungsu" pitchFamily="34" charset="0"/>
                <a:cs typeface="Pyidaungsu" pitchFamily="34" charset="0"/>
              </a:rPr>
              <a:t>၉</a:t>
            </a:r>
            <a:endParaRPr lang="en-US" sz="1000" dirty="0">
              <a:latin typeface="Pyidaungsu" pitchFamily="34" charset="0"/>
              <a:cs typeface="Pyidaungsu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7454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15930</TotalTime>
  <Words>5913</Words>
  <Application>Microsoft Office PowerPoint</Application>
  <PresentationFormat>On-screen Show (16:9)</PresentationFormat>
  <Paragraphs>286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Calibri Light</vt:lpstr>
      <vt:lpstr>Pyidaungsu</vt:lpstr>
      <vt:lpstr>Pyidaungsu Numbers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ပဲဖတ်၊ ပုဇွန်ဆိတ်၊ ငါးအစာတောင့်  (2: 1: 0.5) အချိုးဖြင့် ရောစပ်ထားသည့်ဖော်စပ်စာ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 135</dc:creator>
  <cp:lastModifiedBy>Khaing Khaing Htwe</cp:lastModifiedBy>
  <cp:revision>1141</cp:revision>
  <cp:lastPrinted>2024-08-20T02:31:34Z</cp:lastPrinted>
  <dcterms:created xsi:type="dcterms:W3CDTF">2022-08-08T11:58:56Z</dcterms:created>
  <dcterms:modified xsi:type="dcterms:W3CDTF">2024-08-20T03:24:31Z</dcterms:modified>
</cp:coreProperties>
</file>