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2"/>
  </p:notesMasterIdLst>
  <p:sldIdLst>
    <p:sldId id="297" r:id="rId2"/>
    <p:sldId id="305" r:id="rId3"/>
    <p:sldId id="304" r:id="rId4"/>
    <p:sldId id="336" r:id="rId5"/>
    <p:sldId id="324" r:id="rId6"/>
    <p:sldId id="325" r:id="rId7"/>
    <p:sldId id="313" r:id="rId8"/>
    <p:sldId id="335" r:id="rId9"/>
    <p:sldId id="323" r:id="rId10"/>
    <p:sldId id="326" r:id="rId11"/>
    <p:sldId id="327" r:id="rId12"/>
    <p:sldId id="299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17" r:id="rId21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EF6F0"/>
    <a:srgbClr val="FFFBF7"/>
    <a:srgbClr val="F379ED"/>
    <a:srgbClr val="E8D7B4"/>
    <a:srgbClr val="FDE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7" autoAdjust="0"/>
  </p:normalViewPr>
  <p:slideViewPr>
    <p:cSldViewPr>
      <p:cViewPr>
        <p:scale>
          <a:sx n="60" d="100"/>
          <a:sy n="60" d="100"/>
        </p:scale>
        <p:origin x="-2021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6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6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1C1349C0-52BE-4B22-B159-4343D10081E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2"/>
            <a:ext cx="5510530" cy="4509136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5"/>
            <a:ext cx="2984870" cy="501016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5"/>
            <a:ext cx="2984870" cy="501016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A8D6068B-DFCC-4762-A9EA-04EF5D950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A6E2A-41E0-4A30-BBBF-F52AF6E219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068B-DFCC-4762-A9EA-04EF5D9504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2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06D8-7AFD-419D-B319-A000778BE3ED}" type="datetime1">
              <a:rPr lang="en-US" smtClean="0"/>
              <a:t>8/1/2024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0353-285E-41CA-B77C-E1AC6E1BC081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F827-7382-4F65-B945-770D979080A7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2DF2-475E-44F4-8A22-1B84158D3FBF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894C-9D8A-4EE1-A9A0-8099B9176C7B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FEB1-85A3-43DB-82E9-419A2F6E7C80}" type="datetime1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1E42-63F3-4CE6-9676-715A99923830}" type="datetime1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18E2-A942-4F69-9F6F-10A0E55E7ABF}" type="datetime1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7BC9-97A1-46D8-A815-D03789F5B95E}" type="datetime1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7667-8133-43A5-BE83-2B415E6B4730}" type="datetime1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B8F-D05D-4ED0-AB01-FEA72134DC76}" type="datetime1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28910B3-BA51-407D-BD6A-6031172AAABE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7848600" cy="2667000"/>
          </a:xfrm>
        </p:spPr>
        <p:txBody>
          <a:bodyPr>
            <a:normAutofit/>
          </a:bodyPr>
          <a:lstStyle/>
          <a:p>
            <a:pPr marL="182880" indent="0" algn="ctr">
              <a:lnSpc>
                <a:spcPct val="150000"/>
              </a:lnSpc>
              <a:buNone/>
            </a:pP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စိုက်ပျိုးရေး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>မွေးမြူရေးနှင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>ဆည်မြောင်းဝန်ကြီးဌာန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/>
            </a:r>
            <a:b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</a:b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စိုက်ပျိုးရေးသုတေသနဦးစီးဌာန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/>
            </a:r>
            <a:b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</a:b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စိုက်ပျိုးရေးဆိုင်ရာ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>သဘာဝအရင်းအမြစ်များသုတေသနဌာနခွဲ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/>
            </a:r>
            <a:b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</a:b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>မြေဆီလ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>ွှ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>ာသိပ္ပံသုတေသနဌာနစု</a:t>
            </a:r>
            <a:endParaRPr lang="en-US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391400" y="304800"/>
            <a:ext cx="1520825" cy="885825"/>
            <a:chOff x="4080" y="1548"/>
            <a:chExt cx="1200" cy="900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4283" y="2193"/>
              <a:ext cx="832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err="1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itchFamily="49" charset="0"/>
                  <a:cs typeface="Arial" pitchFamily="34" charset="0"/>
                </a:rPr>
                <a:t>Yezin</a:t>
              </a:r>
              <a:r>
                <a:rPr kumimoji="0" lang="en-US" sz="800" b="1" i="0" u="none" strike="noStrike" cap="none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itchFamily="49" charset="0"/>
                  <a:cs typeface="Arial" pitchFamily="34" charset="0"/>
                </a:rPr>
                <a:t>, Myanmar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4080" y="1548"/>
              <a:ext cx="1200" cy="675"/>
              <a:chOff x="1680" y="7380"/>
              <a:chExt cx="4860" cy="2160"/>
            </a:xfrm>
          </p:grpSpPr>
          <p:sp>
            <p:nvSpPr>
              <p:cNvPr id="1029" name="Oval 5"/>
              <p:cNvSpPr>
                <a:spLocks noChangeArrowheads="1"/>
              </p:cNvSpPr>
              <p:nvPr/>
            </p:nvSpPr>
            <p:spPr bwMode="auto">
              <a:xfrm>
                <a:off x="2007" y="7627"/>
                <a:ext cx="4206" cy="1733"/>
              </a:xfrm>
              <a:prstGeom prst="ellipse">
                <a:avLst/>
              </a:prstGeom>
              <a:solidFill>
                <a:srgbClr val="FFFFFF"/>
              </a:solidFill>
              <a:ln w="57150" cmpd="thinThick">
                <a:solidFill>
                  <a:srgbClr val="A800A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lvl="0" indent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rgbClr val="00660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0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80" y="7380"/>
                <a:ext cx="4860" cy="2160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508569"/>
                  </a:avLst>
                </a:prstTxWarp>
              </a:bodyPr>
              <a:lstStyle/>
              <a:p>
                <a:pPr algn="ctr" rtl="0"/>
                <a:r>
                  <a:rPr lang="en-US" sz="900" kern="10" spc="-45" dirty="0">
                    <a:ln w="3175">
                      <a:noFill/>
                      <a:round/>
                      <a:headEnd/>
                      <a:tailEnd/>
                    </a:ln>
                    <a:solidFill>
                      <a:srgbClr val="007200"/>
                    </a:solidFill>
                    <a:effectLst/>
                    <a:latin typeface="Arial Black"/>
                  </a:rPr>
                  <a:t>DEPARTMENT OF AGRICULTURAL RESEARCH</a:t>
                </a:r>
              </a:p>
            </p:txBody>
          </p:sp>
          <p:sp>
            <p:nvSpPr>
              <p:cNvPr id="1031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16" y="8016"/>
                <a:ext cx="3103" cy="8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en-US" sz="36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7600"/>
                    </a:solidFill>
                    <a:effectLst/>
                    <a:latin typeface="Arial Black"/>
                  </a:rPr>
                  <a:t>DAR</a:t>
                </a:r>
              </a:p>
            </p:txBody>
          </p:sp>
        </p:grpSp>
      </p:grpSp>
      <p:sp>
        <p:nvSpPr>
          <p:cNvPr id="11" name="Title 1"/>
          <p:cNvSpPr txBox="1">
            <a:spLocks/>
          </p:cNvSpPr>
          <p:nvPr/>
        </p:nvSpPr>
        <p:spPr>
          <a:xfrm>
            <a:off x="0" y="2819400"/>
            <a:ext cx="9144000" cy="1219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9113" indent="-519113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သစ်စိမ်းမြေဩဇာအမျိုးမျိုး</a:t>
            </a:r>
            <a:r>
              <a:rPr lang="en-US" sz="2800" b="1" dirty="0" smtClean="0">
                <a:solidFill>
                  <a:schemeClr val="tx1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၏ </a:t>
            </a:r>
            <a:r>
              <a:rPr lang="en-US" sz="2800" b="1" dirty="0" err="1" smtClean="0">
                <a:solidFill>
                  <a:schemeClr val="tx1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မြေဆီလ</a:t>
            </a:r>
            <a:r>
              <a:rPr lang="en-US" sz="2800" b="1" dirty="0" smtClean="0">
                <a:solidFill>
                  <a:schemeClr val="tx1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ွှ</a:t>
            </a:r>
            <a:r>
              <a:rPr lang="en-US" sz="2800" b="1" dirty="0" err="1" smtClean="0">
                <a:solidFill>
                  <a:schemeClr val="tx1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ာနှင</a:t>
            </a:r>
            <a:r>
              <a:rPr lang="en-US" sz="2800" b="1" dirty="0" smtClean="0">
                <a:solidFill>
                  <a:schemeClr val="tx1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့်</a:t>
            </a:r>
            <a:r>
              <a:rPr lang="en-US" sz="2800" b="1" dirty="0" err="1" smtClean="0">
                <a:solidFill>
                  <a:schemeClr val="tx1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သီးနှံအပေ</a:t>
            </a:r>
            <a:r>
              <a:rPr lang="en-US" sz="2800" b="1" dirty="0" smtClean="0">
                <a:solidFill>
                  <a:schemeClr val="tx1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ါ် </a:t>
            </a:r>
            <a:r>
              <a:rPr lang="en-US" sz="2800" b="1" dirty="0" err="1" smtClean="0">
                <a:solidFill>
                  <a:schemeClr val="tx1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အကျိုးသက်ရောက်မှုများ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6324600"/>
            <a:ext cx="303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1400" dirty="0">
                <a:latin typeface="Pyidaungsu" pitchFamily="34" charset="0"/>
                <a:cs typeface="Pyidaungsu" pitchFamily="34" charset="0"/>
              </a:rPr>
              <a:t>၂၀</a:t>
            </a:r>
            <a:r>
              <a:rPr lang="en-US" sz="1400" dirty="0" smtClean="0">
                <a:latin typeface="Pyidaungsu" pitchFamily="34" charset="0"/>
                <a:cs typeface="Pyidaungsu" pitchFamily="34" charset="0"/>
              </a:rPr>
              <a:t>၂၄ </a:t>
            </a:r>
            <a:r>
              <a:rPr lang="my-MM" sz="1400" dirty="0" smtClean="0">
                <a:latin typeface="Pyidaungsu" pitchFamily="34" charset="0"/>
                <a:cs typeface="Pyidaungsu" pitchFamily="34" charset="0"/>
              </a:rPr>
              <a:t>ခ</a:t>
            </a:r>
            <a:r>
              <a:rPr lang="my-MM" sz="1400" dirty="0">
                <a:latin typeface="Pyidaungsu" pitchFamily="34" charset="0"/>
                <a:cs typeface="Pyidaungsu" pitchFamily="34" charset="0"/>
              </a:rPr>
              <a:t>ုနှစ်၊</a:t>
            </a:r>
            <a:r>
              <a:rPr lang="en-US" sz="1400" dirty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400" dirty="0" err="1" smtClean="0">
                <a:latin typeface="Pyidaungsu" pitchFamily="34" charset="0"/>
                <a:cs typeface="Pyidaungsu" pitchFamily="34" charset="0"/>
              </a:rPr>
              <a:t>ဩဂုတ</a:t>
            </a:r>
            <a:r>
              <a:rPr lang="en-US" sz="1400" dirty="0" smtClean="0">
                <a:latin typeface="Pyidaungsu" pitchFamily="34" charset="0"/>
                <a:cs typeface="Pyidaungsu" pitchFamily="34" charset="0"/>
              </a:rPr>
              <a:t>်</a:t>
            </a:r>
            <a:r>
              <a:rPr lang="my-MM" sz="1400" dirty="0" smtClean="0">
                <a:latin typeface="Pyidaungsu" pitchFamily="34" charset="0"/>
                <a:cs typeface="Pyidaungsu" pitchFamily="34" charset="0"/>
              </a:rPr>
              <a:t>လ (</a:t>
            </a:r>
            <a:r>
              <a:rPr lang="en-US" sz="1400" dirty="0">
                <a:latin typeface="Pyidaungsu" pitchFamily="34" charset="0"/>
                <a:cs typeface="Pyidaungsu" pitchFamily="34" charset="0"/>
              </a:rPr>
              <a:t>၃</a:t>
            </a:r>
            <a:r>
              <a:rPr lang="my-MM" sz="1400" dirty="0" smtClean="0">
                <a:latin typeface="Pyidaungsu" pitchFamily="34" charset="0"/>
                <a:cs typeface="Pyidaungsu" pitchFamily="34" charset="0"/>
              </a:rPr>
              <a:t>) </a:t>
            </a:r>
            <a:r>
              <a:rPr lang="my-MM" sz="1400" dirty="0">
                <a:latin typeface="Pyidaungsu" pitchFamily="34" charset="0"/>
                <a:cs typeface="Pyidaungsu" pitchFamily="34" charset="0"/>
              </a:rPr>
              <a:t>ရက်။</a:t>
            </a:r>
            <a:endParaRPr lang="en-US" sz="14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4953000"/>
            <a:ext cx="3124200" cy="1338828"/>
          </a:xfrm>
          <a:prstGeom prst="rect">
            <a:avLst/>
          </a:prstGeom>
          <a:solidFill>
            <a:srgbClr val="FEF6F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err="1"/>
              <a:t>ဒေါက်တာနီနီတင</a:t>
            </a:r>
            <a:r>
              <a:rPr lang="en-US" b="1" dirty="0"/>
              <a:t>့်</a:t>
            </a:r>
          </a:p>
          <a:p>
            <a:pPr algn="ctr">
              <a:lnSpc>
                <a:spcPct val="150000"/>
              </a:lnSpc>
            </a:pPr>
            <a:r>
              <a:rPr lang="en-US" b="1" dirty="0" err="1"/>
              <a:t>သုတေသနမှူး</a:t>
            </a:r>
            <a:endParaRPr lang="en-US" b="1" dirty="0"/>
          </a:p>
          <a:p>
            <a:pPr algn="ctr">
              <a:lnSpc>
                <a:spcPct val="150000"/>
              </a:lnSpc>
            </a:pPr>
            <a:r>
              <a:rPr lang="en-US" b="1" dirty="0" err="1"/>
              <a:t>မြေဆီလ</a:t>
            </a:r>
            <a:r>
              <a:rPr lang="en-US" b="1" dirty="0"/>
              <a:t>ွှ</a:t>
            </a:r>
            <a:r>
              <a:rPr lang="en-US" b="1" dirty="0" err="1"/>
              <a:t>ာသိပ္ပံသုတေသနဌာနစု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66945" cy="89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4191000"/>
            <a:ext cx="6400799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Pyidaungsu" pitchFamily="34" charset="0"/>
                <a:cs typeface="Pyidaungsu" pitchFamily="34" charset="0"/>
              </a:rPr>
              <a:t>(၄၃)</a:t>
            </a:r>
            <a:r>
              <a:rPr lang="en-US" sz="2400" b="1" dirty="0" err="1" smtClean="0">
                <a:latin typeface="Pyidaungsu" pitchFamily="34" charset="0"/>
                <a:cs typeface="Pyidaungsu" pitchFamily="34" charset="0"/>
              </a:rPr>
              <a:t>က</a:t>
            </a:r>
            <a:r>
              <a:rPr lang="en-US" sz="2400" b="1" dirty="0" err="1">
                <a:latin typeface="Pyidaungsu" pitchFamily="34" charset="0"/>
                <a:cs typeface="Pyidaungsu" pitchFamily="34" charset="0"/>
              </a:rPr>
              <a:t>ြိမ်မြော</a:t>
            </a:r>
            <a:r>
              <a:rPr lang="en-US" sz="2400" b="1" dirty="0" err="1" smtClean="0">
                <a:latin typeface="Pyidaungsu" pitchFamily="34" charset="0"/>
                <a:cs typeface="Pyidaungsu" pitchFamily="34" charset="0"/>
              </a:rPr>
              <a:t>က</a:t>
            </a:r>
            <a:r>
              <a:rPr lang="en-US" sz="2400" b="1" dirty="0" smtClean="0"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400" b="1" dirty="0" err="1">
                <a:latin typeface="Pyidaungsu" pitchFamily="34" charset="0"/>
                <a:cs typeface="Pyidaungsu" pitchFamily="34" charset="0"/>
              </a:rPr>
              <a:t>တောင်သူနည်းပညာဆွေးနွေးပွဲ</a:t>
            </a:r>
            <a:endParaRPr lang="en-US" sz="2400" b="1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၇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873412"/>
              </p:ext>
            </p:extLst>
          </p:nvPr>
        </p:nvGraphicFramePr>
        <p:xfrm>
          <a:off x="228600" y="990600"/>
          <a:ext cx="8686800" cy="419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040"/>
                <a:gridCol w="1312091"/>
                <a:gridCol w="1148080"/>
                <a:gridCol w="1230086"/>
                <a:gridCol w="1222103"/>
                <a:gridCol w="1219200"/>
                <a:gridCol w="914400"/>
                <a:gridCol w="1066800"/>
              </a:tblGrid>
              <a:tr h="97300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စဉ်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သီးနှံအမည်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မျိုးစေ့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နှုန်းထား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my-MM" sz="1800" dirty="0">
                          <a:effectLst/>
                        </a:rPr>
                        <a:t>ကီလ</a:t>
                      </a:r>
                      <a:r>
                        <a:rPr lang="my-MM" sz="1800" dirty="0" smtClean="0">
                          <a:effectLst/>
                        </a:rPr>
                        <a:t>ို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 smtClean="0">
                          <a:effectLst/>
                        </a:rPr>
                        <a:t>ဂရမ</a:t>
                      </a:r>
                      <a:r>
                        <a:rPr lang="my-MM" sz="1800" dirty="0">
                          <a:effectLst/>
                        </a:rPr>
                        <a:t>်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my-MM" sz="1800" dirty="0">
                          <a:effectLst/>
                        </a:rPr>
                        <a:t>ဧက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သစ်စိမ်းအထွက်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my-MM" sz="1800" dirty="0">
                          <a:effectLst/>
                        </a:rPr>
                        <a:t>တန်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my-MM" sz="1800" dirty="0">
                          <a:effectLst/>
                        </a:rPr>
                        <a:t>ဧက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my-MM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မြေမှရရှိနိုင်မည့် အာဟာရဓာတ်ပမာဏ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my-MM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ပေါင်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my-MM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ဧက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1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အစ</a:t>
                      </a:r>
                      <a:r>
                        <a:rPr lang="my-MM" sz="1800" dirty="0" smtClean="0">
                          <a:effectLst/>
                        </a:rPr>
                        <a:t>ို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 smtClean="0">
                          <a:effectLst/>
                        </a:rPr>
                        <a:t>အလ</a:t>
                      </a:r>
                      <a:r>
                        <a:rPr lang="my-MM" sz="1800" dirty="0">
                          <a:effectLst/>
                        </a:rPr>
                        <a:t>ေးချိန်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အခြော</a:t>
                      </a:r>
                      <a:r>
                        <a:rPr lang="my-MM" sz="1800" dirty="0" smtClean="0">
                          <a:effectLst/>
                        </a:rPr>
                        <a:t>က်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 smtClean="0">
                          <a:effectLst/>
                        </a:rPr>
                        <a:t>အလ</a:t>
                      </a:r>
                      <a:r>
                        <a:rPr lang="my-MM" sz="1800" dirty="0">
                          <a:effectLst/>
                        </a:rPr>
                        <a:t>ေးချိန်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y-MM" sz="18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Pyidaungsu"/>
                        </a:rPr>
                        <a:t>နိုက်ထရိုဂျင်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y-MM" sz="18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Pyidaungsu"/>
                        </a:rPr>
                        <a:t>ဖော့စ</a:t>
                      </a:r>
                      <a:r>
                        <a:rPr lang="my-MM" sz="18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Pyidaungsu"/>
                        </a:rPr>
                        <a:t>်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y-MM" sz="18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Pyidaungsu"/>
                        </a:rPr>
                        <a:t>ပရပ</a:t>
                      </a:r>
                      <a:r>
                        <a:rPr lang="my-MM" sz="18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Pyidaungsu"/>
                        </a:rPr>
                        <a:t>်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y-MM" sz="18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Pyidaungsu"/>
                        </a:rPr>
                        <a:t>ပို</a:t>
                      </a:r>
                      <a:r>
                        <a:rPr lang="my-MM" sz="18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Pyidaungsu"/>
                        </a:rPr>
                        <a:t>တက်ရ</a:t>
                      </a:r>
                      <a:r>
                        <a:rPr lang="my-MM" sz="18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Pyidaungsu"/>
                        </a:rPr>
                        <a:t>ှ်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  <a:tr h="310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၆။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ပဲကြီး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၁၄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၂၉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၄</a:t>
                      </a:r>
                      <a:r>
                        <a:rPr lang="en-US" sz="180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၄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၀</a:t>
                      </a:r>
                      <a:r>
                        <a:rPr lang="en-US" sz="180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၉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61.1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3.2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30.3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  <a:tr h="310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၇။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ပဲနီလုံး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၁၄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၈၇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၅</a:t>
                      </a:r>
                      <a:r>
                        <a:rPr lang="en-US" sz="1800" dirty="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၄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၀</a:t>
                      </a:r>
                      <a:r>
                        <a:rPr lang="en-US" sz="1800" dirty="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၈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59.6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3.5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39.5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  <a:tr h="6205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၈။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ပဲတီစိမ်း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၁၅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.</a:t>
                      </a:r>
                      <a:r>
                        <a:rPr lang="my-MM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၄၅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၂</a:t>
                      </a:r>
                      <a:r>
                        <a:rPr lang="en-US" sz="1800" dirty="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၈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၀</a:t>
                      </a:r>
                      <a:r>
                        <a:rPr lang="en-US" sz="1800" dirty="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၉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33.5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2.4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32.2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  <a:tr h="310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၉။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ပဲဇီးကွက်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၁၄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.</a:t>
                      </a:r>
                      <a:r>
                        <a:rPr lang="my-MM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၃၅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၇</a:t>
                      </a:r>
                      <a:r>
                        <a:rPr lang="en-US" sz="180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၀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၁</a:t>
                      </a:r>
                      <a:r>
                        <a:rPr lang="en-US" sz="1800" dirty="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၂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82.0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4.1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30.0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  <a:tr h="310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၁၀။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ပဲယင်း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၁၅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၃၉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၆</a:t>
                      </a:r>
                      <a:r>
                        <a:rPr lang="en-US" sz="1800" dirty="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၀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၁</a:t>
                      </a:r>
                      <a:r>
                        <a:rPr lang="en-US" sz="1800" dirty="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၁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50.1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3.3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28.2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457200"/>
            <a:ext cx="77724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my-MM" sz="2000" b="1" dirty="0"/>
              <a:t>ပဲမျိုးအလိုက် ရက်</a:t>
            </a:r>
            <a:r>
              <a:rPr lang="en-US" sz="2000" b="1" dirty="0"/>
              <a:t>(</a:t>
            </a:r>
            <a:r>
              <a:rPr lang="my-MM" sz="2000" b="1" dirty="0"/>
              <a:t>၅၅</a:t>
            </a:r>
            <a:r>
              <a:rPr lang="en-US" sz="2000" b="1" dirty="0"/>
              <a:t>)</a:t>
            </a:r>
            <a:r>
              <a:rPr lang="my-MM" sz="2000" b="1" dirty="0"/>
              <a:t>သားတွင် ရိတ်သိမ်းရရှိသည</a:t>
            </a:r>
            <a:r>
              <a:rPr lang="my-MM" sz="2000" b="1" dirty="0" smtClean="0"/>
              <a:t>့်</a:t>
            </a:r>
            <a:r>
              <a:rPr lang="en-US" sz="2000" b="1" dirty="0" smtClean="0"/>
              <a:t> </a:t>
            </a:r>
            <a:r>
              <a:rPr lang="my-MM" sz="2000" b="1" dirty="0" smtClean="0"/>
              <a:t>သစ</a:t>
            </a:r>
            <a:r>
              <a:rPr lang="my-MM" sz="2000" b="1" dirty="0"/>
              <a:t>်စိမ်းပမာဏ(တန်/ဧက)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152400"/>
            <a:ext cx="77724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my-MM" sz="2000" b="1" dirty="0"/>
              <a:t>ပဲမျိုးအလိုက် ရက်</a:t>
            </a:r>
            <a:r>
              <a:rPr lang="en-US" sz="2000" b="1" dirty="0"/>
              <a:t>(</a:t>
            </a:r>
            <a:r>
              <a:rPr lang="my-MM" sz="2000" b="1" dirty="0"/>
              <a:t>၅၅</a:t>
            </a:r>
            <a:r>
              <a:rPr lang="en-US" sz="2000" b="1" dirty="0"/>
              <a:t>)</a:t>
            </a:r>
            <a:r>
              <a:rPr lang="my-MM" sz="2000" b="1" dirty="0"/>
              <a:t>သားတွင် ရိတ်သိမ်းရရှိသည</a:t>
            </a:r>
            <a:r>
              <a:rPr lang="my-MM" sz="2000" b="1" dirty="0" smtClean="0"/>
              <a:t>့်</a:t>
            </a:r>
            <a:r>
              <a:rPr lang="en-US" sz="2000" b="1" dirty="0" smtClean="0"/>
              <a:t> </a:t>
            </a:r>
            <a:r>
              <a:rPr lang="my-MM" sz="2000" b="1" dirty="0" smtClean="0"/>
              <a:t>သစ</a:t>
            </a:r>
            <a:r>
              <a:rPr lang="my-MM" sz="2000" b="1" dirty="0"/>
              <a:t>်စိမ်းပမာဏ(တန်/ဧက</a:t>
            </a:r>
            <a:r>
              <a:rPr lang="my-MM" sz="2000" b="1" dirty="0" smtClean="0"/>
              <a:t>)</a:t>
            </a:r>
            <a:r>
              <a:rPr lang="my-MM" sz="2000" b="1" dirty="0"/>
              <a:t> </a:t>
            </a:r>
            <a:r>
              <a:rPr lang="en-US" sz="2000" b="1" dirty="0" err="1" smtClean="0"/>
              <a:t>နှင</a:t>
            </a:r>
            <a:r>
              <a:rPr lang="en-US" sz="2000" b="1" dirty="0" smtClean="0"/>
              <a:t>့် </a:t>
            </a:r>
            <a:r>
              <a:rPr lang="my-MM" sz="2000" b="1" dirty="0" smtClean="0"/>
              <a:t>အ</a:t>
            </a:r>
            <a:r>
              <a:rPr lang="my-MM" sz="2000" b="1" dirty="0"/>
              <a:t>ာဟာရဓာတ်ရရှိမှု အခြေအနေ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87124" y="5292804"/>
            <a:ext cx="8728276" cy="1107996"/>
          </a:xfrm>
          <a:prstGeom prst="rect">
            <a:avLst/>
          </a:prstGeom>
          <a:solidFill>
            <a:srgbClr val="FEF6F0"/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*</a:t>
            </a:r>
            <a:r>
              <a:rPr lang="my-MM" sz="1600" dirty="0" smtClean="0"/>
              <a:t>ဤတ</a:t>
            </a:r>
            <a:r>
              <a:rPr lang="my-MM" sz="1600" dirty="0"/>
              <a:t>ွက်ချက်မှုပမာဏတို့သည် မြေဆီလွှာအတွင်းရှိ အဏုဇီဝသက်ရှိတို့၏ လှုပ်ရ</a:t>
            </a:r>
            <a:r>
              <a:rPr lang="my-MM" sz="1600" dirty="0" smtClean="0"/>
              <a:t>ှားဆ</a:t>
            </a:r>
            <a:r>
              <a:rPr lang="my-MM" sz="1600" dirty="0"/>
              <a:t>ောင</a:t>
            </a:r>
            <a:r>
              <a:rPr lang="my-MM" sz="1600" dirty="0" smtClean="0"/>
              <a:t>်ရ</a:t>
            </a:r>
            <a:r>
              <a:rPr lang="my-MM" sz="1600" dirty="0"/>
              <a:t>ွ</a:t>
            </a:r>
            <a:r>
              <a:rPr lang="my-MM" sz="1600" dirty="0" smtClean="0"/>
              <a:t>က်မှု</a:t>
            </a:r>
            <a:r>
              <a:rPr lang="en-US" sz="1600" dirty="0" smtClean="0"/>
              <a:t> </a:t>
            </a:r>
            <a:r>
              <a:rPr lang="my-MM" sz="1600" dirty="0" smtClean="0"/>
              <a:t>မ</a:t>
            </a:r>
            <a:r>
              <a:rPr lang="my-MM" sz="1600" dirty="0"/>
              <a:t>ျား၊ အပင်မ</a:t>
            </a:r>
            <a:r>
              <a:rPr lang="my-MM" sz="1600" dirty="0" smtClean="0"/>
              <a:t>ှရယ</a:t>
            </a:r>
            <a:r>
              <a:rPr lang="my-MM" sz="1600" dirty="0"/>
              <a:t>ူနိုင်မှု၊ မြေ၏အပူချိန်နှင့် ရာသီဥတုများအပ</a:t>
            </a:r>
            <a:r>
              <a:rPr lang="my-MM" sz="1600" dirty="0" smtClean="0"/>
              <a:t>ေါ်မ</a:t>
            </a:r>
            <a:r>
              <a:rPr lang="my-MM" sz="1600" dirty="0"/>
              <a:t>ူတည်၍ အာဟ</a:t>
            </a:r>
            <a:r>
              <a:rPr lang="my-MM" sz="1600" dirty="0" smtClean="0"/>
              <a:t>ာရဓ</a:t>
            </a:r>
            <a:r>
              <a:rPr lang="my-MM" sz="1600" dirty="0"/>
              <a:t>ါတ်ရရှိမှု ကွာခ</a:t>
            </a:r>
            <a:r>
              <a:rPr lang="my-MM" sz="1600" dirty="0" smtClean="0"/>
              <a:t>ြားန</a:t>
            </a:r>
            <a:r>
              <a:rPr lang="my-MM" sz="1600" dirty="0"/>
              <a:t>ို</a:t>
            </a:r>
            <a:r>
              <a:rPr lang="my-MM" sz="1600" dirty="0" smtClean="0"/>
              <a:t>င်ပါ</a:t>
            </a:r>
            <a:r>
              <a:rPr lang="en-US" sz="1600" dirty="0" smtClean="0"/>
              <a:t> </a:t>
            </a:r>
            <a:r>
              <a:rPr lang="my-MM" sz="1600" dirty="0" smtClean="0"/>
              <a:t>သည</a:t>
            </a:r>
            <a:r>
              <a:rPr lang="my-MM" sz="1600" dirty="0"/>
              <a:t>်။ သို့ရာတွင် စိုက်ပျိုးရာသ</a:t>
            </a:r>
            <a:r>
              <a:rPr lang="my-MM" sz="1600" dirty="0" smtClean="0"/>
              <a:t>ီနေ့</a:t>
            </a:r>
            <a:r>
              <a:rPr lang="my-MM" sz="1600" dirty="0"/>
              <a:t>တ</a:t>
            </a:r>
            <a:r>
              <a:rPr lang="my-MM" sz="1600" dirty="0" smtClean="0"/>
              <a:t>ာအတ</a:t>
            </a:r>
            <a:r>
              <a:rPr lang="my-MM" sz="1600" dirty="0"/>
              <a:t>ိုအရှည်အလိုက် အပင</a:t>
            </a:r>
            <a:r>
              <a:rPr lang="my-MM" sz="1600" dirty="0" smtClean="0"/>
              <a:t>်ဖ</a:t>
            </a:r>
            <a:r>
              <a:rPr lang="my-MM" sz="1600" dirty="0"/>
              <a:t>ြစ</a:t>
            </a:r>
            <a:r>
              <a:rPr lang="my-MM" sz="1600" dirty="0" smtClean="0"/>
              <a:t>်ထ</a:t>
            </a:r>
            <a:r>
              <a:rPr lang="my-MM" sz="1600" dirty="0"/>
              <a:t>ွန</a:t>
            </a:r>
            <a:r>
              <a:rPr lang="my-MM" sz="1600" dirty="0" smtClean="0"/>
              <a:t>်းမှုအပ</a:t>
            </a:r>
            <a:r>
              <a:rPr lang="my-MM" sz="1600" dirty="0"/>
              <a:t>ေါ်မူတည်၍ ထွက်ရ</a:t>
            </a:r>
            <a:r>
              <a:rPr lang="my-MM" sz="1600" dirty="0" smtClean="0"/>
              <a:t>ှိသော</a:t>
            </a:r>
            <a:r>
              <a:rPr lang="en-US" sz="1600" dirty="0" smtClean="0"/>
              <a:t> </a:t>
            </a:r>
            <a:r>
              <a:rPr lang="my-MM" sz="1600" dirty="0" smtClean="0"/>
              <a:t>သစ</a:t>
            </a:r>
            <a:r>
              <a:rPr lang="my-MM" sz="1600" dirty="0"/>
              <a:t>်စိမ်းပမာဏ ကွာခြားနိုင်ပါသည်။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14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၇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76785"/>
              </p:ext>
            </p:extLst>
          </p:nvPr>
        </p:nvGraphicFramePr>
        <p:xfrm>
          <a:off x="304800" y="914400"/>
          <a:ext cx="8610600" cy="4765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800"/>
                <a:gridCol w="1596572"/>
                <a:gridCol w="1117600"/>
                <a:gridCol w="1146628"/>
                <a:gridCol w="1143000"/>
                <a:gridCol w="1295400"/>
                <a:gridCol w="702683"/>
                <a:gridCol w="1049917"/>
              </a:tblGrid>
              <a:tr h="8991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စဉ်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သီးနှံအမည်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မျိုးစေ့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နှုန်းထား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my-MM" sz="1800" dirty="0">
                          <a:effectLst/>
                        </a:rPr>
                        <a:t>ကီလ</a:t>
                      </a:r>
                      <a:r>
                        <a:rPr lang="my-MM" sz="1800" dirty="0" smtClean="0">
                          <a:effectLst/>
                        </a:rPr>
                        <a:t>ို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 smtClean="0">
                          <a:effectLst/>
                        </a:rPr>
                        <a:t>ဂရမ</a:t>
                      </a:r>
                      <a:r>
                        <a:rPr lang="my-MM" sz="1800" dirty="0">
                          <a:effectLst/>
                        </a:rPr>
                        <a:t>်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my-MM" sz="1800" dirty="0">
                          <a:effectLst/>
                        </a:rPr>
                        <a:t>ဧက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သစ်စိမ်းအထွက်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my-MM" sz="1800" dirty="0">
                          <a:effectLst/>
                        </a:rPr>
                        <a:t>တန်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my-MM" sz="1800" dirty="0">
                          <a:effectLst/>
                        </a:rPr>
                        <a:t>ဧက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my-MM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မြေမှရရှိနိုင်မည့် အာဟာရဓာတ်ပမာဏ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my-MM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ပေါင်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my-MM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ဧက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အစ</a:t>
                      </a:r>
                      <a:r>
                        <a:rPr lang="my-MM" sz="1800" dirty="0" smtClean="0">
                          <a:effectLst/>
                        </a:rPr>
                        <a:t>ို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 smtClean="0">
                          <a:effectLst/>
                        </a:rPr>
                        <a:t>အလ</a:t>
                      </a:r>
                      <a:r>
                        <a:rPr lang="my-MM" sz="1800" dirty="0">
                          <a:effectLst/>
                        </a:rPr>
                        <a:t>ေးချိန်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အခြော</a:t>
                      </a:r>
                      <a:r>
                        <a:rPr lang="my-MM" sz="1800" dirty="0" smtClean="0">
                          <a:effectLst/>
                        </a:rPr>
                        <a:t>က်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 smtClean="0">
                          <a:effectLst/>
                        </a:rPr>
                        <a:t>အလ</a:t>
                      </a:r>
                      <a:r>
                        <a:rPr lang="my-MM" sz="1800" dirty="0">
                          <a:effectLst/>
                        </a:rPr>
                        <a:t>ေးချိန်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y-MM" sz="18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Pyidaungsu"/>
                        </a:rPr>
                        <a:t>နိုက်ထရိုဂျင်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y-MM" sz="18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Pyidaungsu"/>
                        </a:rPr>
                        <a:t>ဖော့စ်ပရပ်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y-MM" sz="18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Pyidaungsu"/>
                        </a:rPr>
                        <a:t>ပိုတက်ရှ်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  <a:tr h="310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၁၁။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ပဲစင်းငုံ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၁၄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၂၃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၄</a:t>
                      </a:r>
                      <a:r>
                        <a:rPr lang="en-US" sz="1800" dirty="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၈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၁</a:t>
                      </a:r>
                      <a:r>
                        <a:rPr lang="en-US" sz="1800" dirty="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၂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98.4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6.2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45.0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  <a:tr h="310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၁၂။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ပဲလွမ်း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၁၄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၄၀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၈</a:t>
                      </a:r>
                      <a:r>
                        <a:rPr lang="en-US" sz="1800" dirty="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၀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၁</a:t>
                      </a:r>
                      <a:r>
                        <a:rPr lang="en-US" sz="1800" dirty="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၁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67.9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4.0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56.8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  <a:tr h="6205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၁၃။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ပဲစောင်းလျား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၁၃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.</a:t>
                      </a:r>
                      <a:r>
                        <a:rPr lang="my-MM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၁၈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၅</a:t>
                      </a:r>
                      <a:r>
                        <a:rPr lang="en-US" sz="1800" dirty="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၆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၁</a:t>
                      </a:r>
                      <a:r>
                        <a:rPr lang="en-US" sz="1800" dirty="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၀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111.9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4.9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35.1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  <a:tr h="310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၁၄။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ပဲစာဥ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၁၄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၄၀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၄</a:t>
                      </a:r>
                      <a:r>
                        <a:rPr lang="en-US" sz="180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၄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၀</a:t>
                      </a:r>
                      <a:r>
                        <a:rPr lang="en-US" sz="1800" dirty="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၈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47.1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3.5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17.4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  <a:tr h="310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၁၅။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ပဲပုပ်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၁၃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.</a:t>
                      </a:r>
                      <a:r>
                        <a:rPr lang="my-MM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Pyidaungsu"/>
                        </a:rPr>
                        <a:t>၃၆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၄</a:t>
                      </a:r>
                      <a:r>
                        <a:rPr lang="en-US" sz="180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၄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၁</a:t>
                      </a:r>
                      <a:r>
                        <a:rPr lang="en-US" sz="1800" dirty="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၃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66.0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4.0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36.3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  <a:tr h="310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၁၆။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ပဲဒလက်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yidaungsu"/>
                          <a:ea typeface="Calibri"/>
                          <a:cs typeface="Pyidaungsu"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၄</a:t>
                      </a:r>
                      <a:r>
                        <a:rPr lang="en-US" sz="180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၄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၀</a:t>
                      </a:r>
                      <a:r>
                        <a:rPr lang="en-US" sz="180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၉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79.9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2.8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23.2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  <a:tr h="310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၁၇။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Calibri"/>
                          <a:ea typeface="Calibri"/>
                          <a:cs typeface="Pyidaungsu"/>
                        </a:rPr>
                        <a:t>မြေနိမ့်ချယ်ရီ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yidaungsu"/>
                          <a:ea typeface="Calibri"/>
                          <a:cs typeface="Pyidaungsu"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၅</a:t>
                      </a:r>
                      <a:r>
                        <a:rPr lang="en-US" sz="180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၄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၁</a:t>
                      </a:r>
                      <a:r>
                        <a:rPr lang="en-US" sz="1800">
                          <a:effectLst/>
                          <a:latin typeface="Pyidaungsu"/>
                          <a:ea typeface="Calibri"/>
                          <a:cs typeface="Pyidaungsu"/>
                        </a:rPr>
                        <a:t>.</a:t>
                      </a:r>
                      <a:r>
                        <a:rPr lang="my-MM" sz="1800">
                          <a:effectLst/>
                          <a:latin typeface="Calibri"/>
                          <a:ea typeface="Calibri"/>
                          <a:cs typeface="Pyidaungsu"/>
                        </a:rPr>
                        <a:t>၁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79.3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4.7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33.9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54114"/>
            <a:ext cx="77724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my-MM" sz="2000" b="1" dirty="0"/>
              <a:t>ပဲမျိုးအလိုက် ရက်</a:t>
            </a:r>
            <a:r>
              <a:rPr lang="en-US" sz="2000" b="1" dirty="0"/>
              <a:t>(</a:t>
            </a:r>
            <a:r>
              <a:rPr lang="my-MM" sz="2000" b="1" dirty="0"/>
              <a:t>၅၅</a:t>
            </a:r>
            <a:r>
              <a:rPr lang="en-US" sz="2000" b="1" dirty="0"/>
              <a:t>)</a:t>
            </a:r>
            <a:r>
              <a:rPr lang="my-MM" sz="2000" b="1" dirty="0"/>
              <a:t>သားတွင် ရိတ်သိမ်းရရှိသည</a:t>
            </a:r>
            <a:r>
              <a:rPr lang="my-MM" sz="2000" b="1" dirty="0" smtClean="0"/>
              <a:t>့်</a:t>
            </a:r>
            <a:r>
              <a:rPr lang="en-US" sz="2000" b="1" dirty="0" smtClean="0"/>
              <a:t> </a:t>
            </a:r>
            <a:r>
              <a:rPr lang="my-MM" sz="2000" b="1" dirty="0" smtClean="0"/>
              <a:t>သစ</a:t>
            </a:r>
            <a:r>
              <a:rPr lang="my-MM" sz="2000" b="1" dirty="0"/>
              <a:t>်စိမ်းပမာဏ(တန်/ဧက</a:t>
            </a:r>
            <a:r>
              <a:rPr lang="my-MM" sz="2000" b="1" dirty="0" smtClean="0"/>
              <a:t>)</a:t>
            </a:r>
            <a:r>
              <a:rPr lang="my-MM" sz="2000" b="1" dirty="0"/>
              <a:t> </a:t>
            </a:r>
            <a:r>
              <a:rPr lang="en-US" sz="2000" b="1" dirty="0" err="1" smtClean="0"/>
              <a:t>နှင</a:t>
            </a:r>
            <a:r>
              <a:rPr lang="en-US" sz="2000" b="1" dirty="0" smtClean="0"/>
              <a:t>့် </a:t>
            </a:r>
            <a:r>
              <a:rPr lang="my-MM" sz="2000" b="1" dirty="0" smtClean="0"/>
              <a:t>အ</a:t>
            </a:r>
            <a:r>
              <a:rPr lang="my-MM" sz="2000" b="1" dirty="0"/>
              <a:t>ာဟာရဓာတ်ရရှိမှု အခြေအနေ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52400" y="5719227"/>
            <a:ext cx="8839200" cy="1138773"/>
          </a:xfrm>
          <a:prstGeom prst="rect">
            <a:avLst/>
          </a:prstGeom>
          <a:solidFill>
            <a:srgbClr val="FEF6F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Pyidaungsu" pitchFamily="34" charset="0"/>
                <a:cs typeface="Pyidaungsu" pitchFamily="34" charset="0"/>
              </a:rPr>
              <a:t>	*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ဤတ</a:t>
            </a:r>
            <a:r>
              <a:rPr lang="my-MM" sz="1600" b="1" dirty="0">
                <a:latin typeface="Pyidaungsu" pitchFamily="34" charset="0"/>
                <a:cs typeface="Pyidaungsu" pitchFamily="34" charset="0"/>
              </a:rPr>
              <a:t>ွက်ချက်မှုပမာဏတို့သည် မြေဆီလွှာအတွင်းရှိ အဏုဇီဝသက်ရှိတို့၏ လှုပ်ရ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ှားဆ</a:t>
            </a:r>
            <a:r>
              <a:rPr lang="my-MM" sz="1600" b="1" dirty="0">
                <a:latin typeface="Pyidaungsu" pitchFamily="34" charset="0"/>
                <a:cs typeface="Pyidaungsu" pitchFamily="34" charset="0"/>
              </a:rPr>
              <a:t>ောင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်ရ</a:t>
            </a:r>
            <a:r>
              <a:rPr lang="my-MM" sz="1600" b="1" dirty="0">
                <a:latin typeface="Pyidaungsu" pitchFamily="34" charset="0"/>
                <a:cs typeface="Pyidaungsu" pitchFamily="34" charset="0"/>
              </a:rPr>
              <a:t>ွ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က်မှု</a:t>
            </a:r>
            <a:r>
              <a:rPr lang="en-US" sz="1600" b="1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မ</a:t>
            </a:r>
            <a:r>
              <a:rPr lang="my-MM" sz="1600" b="1" dirty="0">
                <a:latin typeface="Pyidaungsu" pitchFamily="34" charset="0"/>
                <a:cs typeface="Pyidaungsu" pitchFamily="34" charset="0"/>
              </a:rPr>
              <a:t>ျား၊ အပင်မ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ှရယူန</a:t>
            </a:r>
            <a:r>
              <a:rPr lang="my-MM" sz="1600" b="1" dirty="0">
                <a:latin typeface="Pyidaungsu" pitchFamily="34" charset="0"/>
                <a:cs typeface="Pyidaungsu" pitchFamily="34" charset="0"/>
              </a:rPr>
              <a:t>ိုင်မှု၊ မြေ၏အပူချိန်နှင့် ရာသီဥတုများအပ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ေါ်မ</a:t>
            </a:r>
            <a:r>
              <a:rPr lang="my-MM" sz="1600" b="1" dirty="0">
                <a:latin typeface="Pyidaungsu" pitchFamily="34" charset="0"/>
                <a:cs typeface="Pyidaungsu" pitchFamily="34" charset="0"/>
              </a:rPr>
              <a:t>ူတည်၍ အာဟ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ာရဓ</a:t>
            </a:r>
            <a:r>
              <a:rPr lang="my-MM" sz="1600" b="1" dirty="0">
                <a:latin typeface="Pyidaungsu" pitchFamily="34" charset="0"/>
                <a:cs typeface="Pyidaungsu" pitchFamily="34" charset="0"/>
              </a:rPr>
              <a:t>ါတ်ရရှိမှု ကွာခ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ြားန</a:t>
            </a:r>
            <a:r>
              <a:rPr lang="my-MM" sz="1600" b="1" dirty="0">
                <a:latin typeface="Pyidaungsu" pitchFamily="34" charset="0"/>
                <a:cs typeface="Pyidaungsu" pitchFamily="34" charset="0"/>
              </a:rPr>
              <a:t>ို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င်ပါသည</a:t>
            </a:r>
            <a:r>
              <a:rPr lang="my-MM" sz="1600" b="1" dirty="0">
                <a:latin typeface="Pyidaungsu" pitchFamily="34" charset="0"/>
                <a:cs typeface="Pyidaungsu" pitchFamily="34" charset="0"/>
              </a:rPr>
              <a:t>်။ သို့ရာတွင် စိုက်ပျိုးရာသ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ီ</a:t>
            </a:r>
            <a:r>
              <a:rPr lang="en-US" sz="1600" b="1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နေ့</a:t>
            </a:r>
            <a:r>
              <a:rPr lang="my-MM" sz="1600" b="1" dirty="0">
                <a:latin typeface="Pyidaungsu" pitchFamily="34" charset="0"/>
                <a:cs typeface="Pyidaungsu" pitchFamily="34" charset="0"/>
              </a:rPr>
              <a:t>တ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ာအတ</a:t>
            </a:r>
            <a:r>
              <a:rPr lang="my-MM" sz="1600" b="1" dirty="0">
                <a:latin typeface="Pyidaungsu" pitchFamily="34" charset="0"/>
                <a:cs typeface="Pyidaungsu" pitchFamily="34" charset="0"/>
              </a:rPr>
              <a:t>ိုအရှည်အလိုက် အပင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်ဖ</a:t>
            </a:r>
            <a:r>
              <a:rPr lang="my-MM" sz="1600" b="1" dirty="0">
                <a:latin typeface="Pyidaungsu" pitchFamily="34" charset="0"/>
                <a:cs typeface="Pyidaungsu" pitchFamily="34" charset="0"/>
              </a:rPr>
              <a:t>ြစ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်ထ</a:t>
            </a:r>
            <a:r>
              <a:rPr lang="my-MM" sz="1600" b="1" dirty="0">
                <a:latin typeface="Pyidaungsu" pitchFamily="34" charset="0"/>
                <a:cs typeface="Pyidaungsu" pitchFamily="34" charset="0"/>
              </a:rPr>
              <a:t>ွန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်းမှုအပ</a:t>
            </a:r>
            <a:r>
              <a:rPr lang="my-MM" sz="1600" b="1" dirty="0">
                <a:latin typeface="Pyidaungsu" pitchFamily="34" charset="0"/>
                <a:cs typeface="Pyidaungsu" pitchFamily="34" charset="0"/>
              </a:rPr>
              <a:t>ေါ်မူတည်၍ ထွက်ရ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ှိသောသစ</a:t>
            </a:r>
            <a:r>
              <a:rPr lang="my-MM" sz="1600" b="1" dirty="0">
                <a:latin typeface="Pyidaungsu" pitchFamily="34" charset="0"/>
                <a:cs typeface="Pyidaungsu" pitchFamily="34" charset="0"/>
              </a:rPr>
              <a:t>်စိမ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်း</a:t>
            </a:r>
            <a:r>
              <a:rPr lang="en-US" sz="1600" b="1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600" b="1" dirty="0" smtClean="0">
                <a:latin typeface="Pyidaungsu" pitchFamily="34" charset="0"/>
                <a:cs typeface="Pyidaungsu" pitchFamily="34" charset="0"/>
              </a:rPr>
              <a:t>ပမ</a:t>
            </a:r>
            <a:r>
              <a:rPr lang="my-MM" sz="1600" b="1" dirty="0">
                <a:latin typeface="Pyidaungsu" pitchFamily="34" charset="0"/>
                <a:cs typeface="Pyidaungsu" pitchFamily="34" charset="0"/>
              </a:rPr>
              <a:t>ာဏ ကွာခြားနိုင်ပါသည်။</a:t>
            </a:r>
            <a:endParaRPr lang="en-US" sz="1600" b="1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၈</a:t>
            </a:r>
            <a:endParaRPr lang="en-US" dirty="0"/>
          </a:p>
        </p:txBody>
      </p:sp>
      <p:pic>
        <p:nvPicPr>
          <p:cNvPr id="6145" name="Picture 1" descr="Description: C:\Users\Lenovo\Desktop\New folder (2)\IMG_7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>
            <a:fillRect/>
          </a:stretch>
        </p:blipFill>
        <p:spPr bwMode="auto">
          <a:xfrm>
            <a:off x="286251" y="1600200"/>
            <a:ext cx="4285749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098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251" y="496669"/>
            <a:ext cx="8476749" cy="6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သစ်စိမ်းမြေဩဇာအဖြစ</a:t>
            </a:r>
            <a:r>
              <a:rPr lang="en-US" sz="2400" b="1" dirty="0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် </a:t>
            </a:r>
            <a:r>
              <a:rPr lang="en-US" sz="2400" b="1" dirty="0" err="1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အသုံးပြုနိုင်သော</a:t>
            </a:r>
            <a:r>
              <a:rPr lang="my-MM" sz="2400" b="1" dirty="0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ပ</a:t>
            </a:r>
            <a:r>
              <a:rPr lang="my-MM" sz="2400" b="1" dirty="0">
                <a:latin typeface="Pyidaungsu" pitchFamily="34" charset="0"/>
                <a:ea typeface="Calibri" pitchFamily="34" charset="0"/>
                <a:cs typeface="Pyidaungsu" pitchFamily="34" charset="0"/>
              </a:rPr>
              <a:t>ဲမျိုးစုံသီးနှံများ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4888468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y-MM" b="1" dirty="0"/>
              <a:t>ပိုက်ဆံလ</a:t>
            </a:r>
            <a:r>
              <a:rPr lang="my-MM" b="1" dirty="0" smtClean="0"/>
              <a:t>ျှော</a:t>
            </a:r>
            <a:r>
              <a:rPr lang="en-US" b="1" dirty="0" smtClean="0"/>
              <a:t>်</a:t>
            </a:r>
            <a:endParaRPr lang="en-US" dirty="0"/>
          </a:p>
        </p:txBody>
      </p:sp>
      <p:pic>
        <p:nvPicPr>
          <p:cNvPr id="12" name="Picture 11" descr="C:\Users\Lenovo\Desktop\New folder (2)\IMG_772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2"/>
          <a:stretch/>
        </p:blipFill>
        <p:spPr bwMode="auto">
          <a:xfrm>
            <a:off x="4800600" y="1600200"/>
            <a:ext cx="40386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00800" y="4812268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y-MM" b="1" dirty="0"/>
              <a:t>ပဲလွမ်း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၈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47800" y="504086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ပဲပိစပ</a:t>
            </a:r>
            <a:r>
              <a:rPr lang="en-US" b="1" dirty="0" smtClean="0"/>
              <a:t>်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00800" y="4964668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y-MM" b="1" dirty="0" smtClean="0"/>
              <a:t>ပ</a:t>
            </a:r>
            <a:r>
              <a:rPr lang="en-US" b="1" dirty="0" err="1" smtClean="0"/>
              <a:t>ဲယင်းနီ</a:t>
            </a:r>
            <a:endParaRPr lang="en-US" dirty="0"/>
          </a:p>
        </p:txBody>
      </p:sp>
      <p:pic>
        <p:nvPicPr>
          <p:cNvPr id="13" name="Picture 12" descr="C:\Users\Lenovo\Desktop\New folder (2)\IMG_77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/>
          <a:stretch/>
        </p:blipFill>
        <p:spPr bwMode="auto">
          <a:xfrm>
            <a:off x="457200" y="1872932"/>
            <a:ext cx="4013200" cy="29276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Lenovo\Desktop\New folder (2)\IMG_77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72932"/>
            <a:ext cx="3886200" cy="29276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86251" y="496669"/>
            <a:ext cx="8476749" cy="6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သစ်စိမ်းမြေဩဇာအဖြစ</a:t>
            </a:r>
            <a:r>
              <a:rPr lang="en-US" sz="2400" b="1" dirty="0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် </a:t>
            </a:r>
            <a:r>
              <a:rPr lang="en-US" sz="2400" b="1" dirty="0" err="1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အသုံးပြုနိုင်သော</a:t>
            </a:r>
            <a:r>
              <a:rPr lang="my-MM" sz="2400" b="1" dirty="0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ပ</a:t>
            </a:r>
            <a:r>
              <a:rPr lang="my-MM" sz="2400" b="1" dirty="0">
                <a:latin typeface="Pyidaungsu" pitchFamily="34" charset="0"/>
                <a:ea typeface="Calibri" pitchFamily="34" charset="0"/>
                <a:cs typeface="Pyidaungsu" pitchFamily="34" charset="0"/>
              </a:rPr>
              <a:t>ဲမျိုးစုံသီးနှံများ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၈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098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0779" y="511706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ပဲတီစိမ်း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24600" y="5117068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မတ</a:t>
            </a:r>
            <a:r>
              <a:rPr lang="en-US" b="1" dirty="0" smtClean="0"/>
              <a:t>်</a:t>
            </a:r>
            <a:r>
              <a:rPr lang="my-MM" b="1" dirty="0" smtClean="0"/>
              <a:t>ပ</a:t>
            </a:r>
            <a:r>
              <a:rPr lang="en-US" b="1" dirty="0" smtClean="0"/>
              <a:t>ဲ</a:t>
            </a:r>
            <a:endParaRPr lang="en-US" dirty="0"/>
          </a:p>
        </p:txBody>
      </p:sp>
      <p:pic>
        <p:nvPicPr>
          <p:cNvPr id="12" name="Picture 11" descr="C:\Users\Lenovo\Desktop\New folder (2)\IMG_77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/>
          <a:stretch/>
        </p:blipFill>
        <p:spPr bwMode="auto">
          <a:xfrm>
            <a:off x="228600" y="2057400"/>
            <a:ext cx="4038600" cy="2879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E:\11.7.2022 SAI\IMG_80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076450"/>
            <a:ext cx="4190999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86251" y="496669"/>
            <a:ext cx="8476749" cy="6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သစ်စိမ်းမြေဩဇာအဖြစ</a:t>
            </a:r>
            <a:r>
              <a:rPr lang="en-US" sz="2400" b="1" dirty="0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် </a:t>
            </a:r>
            <a:r>
              <a:rPr lang="en-US" sz="2400" b="1" dirty="0" err="1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အသုံးပြုနိုင်သော</a:t>
            </a:r>
            <a:r>
              <a:rPr lang="my-MM" sz="2400" b="1" dirty="0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ပ</a:t>
            </a:r>
            <a:r>
              <a:rPr lang="my-MM" sz="2400" b="1" dirty="0">
                <a:latin typeface="Pyidaungsu" pitchFamily="34" charset="0"/>
                <a:ea typeface="Calibri" pitchFamily="34" charset="0"/>
                <a:cs typeface="Pyidaungsu" pitchFamily="34" charset="0"/>
              </a:rPr>
              <a:t>ဲမျိုးစုံသီးနှံများ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၈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098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8364" y="4800600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ပဲစာဉ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48400" y="4812268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y-MM" b="1" dirty="0" smtClean="0"/>
              <a:t>ပ</a:t>
            </a:r>
            <a:r>
              <a:rPr lang="en-US" b="1" dirty="0" err="1" smtClean="0"/>
              <a:t>ဲကြီ</a:t>
            </a:r>
            <a:r>
              <a:rPr lang="en-US" b="1" dirty="0" err="1"/>
              <a:t>း</a:t>
            </a:r>
            <a:endParaRPr lang="en-US" dirty="0"/>
          </a:p>
        </p:txBody>
      </p:sp>
      <p:pic>
        <p:nvPicPr>
          <p:cNvPr id="13" name="Picture 12" descr="C:\Users\Lenovo\Desktop\New folder (2)\IMG_77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1670367"/>
            <a:ext cx="4000499" cy="2749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Lenovo\Desktop\New folder (2)\IMG_77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" b="14497"/>
          <a:stretch/>
        </p:blipFill>
        <p:spPr bwMode="auto">
          <a:xfrm>
            <a:off x="4724400" y="1670369"/>
            <a:ext cx="4086224" cy="2749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6251" y="496669"/>
            <a:ext cx="8476749" cy="6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သစ်စိမ်းမြေဩဇာအဖြစ</a:t>
            </a:r>
            <a:r>
              <a:rPr lang="en-US" sz="2400" b="1" dirty="0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် </a:t>
            </a:r>
            <a:r>
              <a:rPr lang="en-US" sz="2400" b="1" dirty="0" err="1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အသုံးပြုနိုင်သော</a:t>
            </a:r>
            <a:r>
              <a:rPr lang="my-MM" sz="2400" b="1" dirty="0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ပ</a:t>
            </a:r>
            <a:r>
              <a:rPr lang="my-MM" sz="2400" b="1" dirty="0">
                <a:latin typeface="Pyidaungsu" pitchFamily="34" charset="0"/>
                <a:ea typeface="Calibri" pitchFamily="34" charset="0"/>
                <a:cs typeface="Pyidaungsu" pitchFamily="34" charset="0"/>
              </a:rPr>
              <a:t>ဲမျိုးစုံသီးနှံများ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၈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098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5991" y="4888468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ပဲဇီးကွက</a:t>
            </a:r>
            <a:r>
              <a:rPr lang="en-US" b="1" dirty="0" smtClean="0"/>
              <a:t>်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48400" y="5040868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y-MM" b="1" dirty="0" smtClean="0"/>
              <a:t>ပ</a:t>
            </a:r>
            <a:r>
              <a:rPr lang="en-US" b="1" dirty="0" err="1" smtClean="0"/>
              <a:t>ဲပုတ</a:t>
            </a:r>
            <a:r>
              <a:rPr lang="en-US" b="1" dirty="0" smtClean="0"/>
              <a:t>်</a:t>
            </a:r>
            <a:endParaRPr lang="en-US" dirty="0"/>
          </a:p>
        </p:txBody>
      </p:sp>
      <p:pic>
        <p:nvPicPr>
          <p:cNvPr id="12" name="Picture 11" descr="C:\Users\Lenovo\Desktop\New folder (2)\IMG_771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"/>
          <a:stretch/>
        </p:blipFill>
        <p:spPr bwMode="auto">
          <a:xfrm>
            <a:off x="228600" y="1791970"/>
            <a:ext cx="3986530" cy="3008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:\Users\Lenovo\Desktop\New folder (2)\IMG_771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7" b="3772"/>
          <a:stretch/>
        </p:blipFill>
        <p:spPr bwMode="auto">
          <a:xfrm>
            <a:off x="4572000" y="1791970"/>
            <a:ext cx="4343400" cy="3008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6251" y="496669"/>
            <a:ext cx="8476749" cy="6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သစ်စိမ်းမြေဩဇာအဖြစ</a:t>
            </a:r>
            <a:r>
              <a:rPr lang="en-US" sz="2400" b="1" dirty="0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် </a:t>
            </a:r>
            <a:r>
              <a:rPr lang="en-US" sz="2400" b="1" dirty="0" err="1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အသုံးပြုနိုင်သော</a:t>
            </a:r>
            <a:r>
              <a:rPr lang="my-MM" sz="2400" b="1" dirty="0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ပ</a:t>
            </a:r>
            <a:r>
              <a:rPr lang="my-MM" sz="2400" b="1" dirty="0">
                <a:latin typeface="Pyidaungsu" pitchFamily="34" charset="0"/>
                <a:ea typeface="Calibri" pitchFamily="34" charset="0"/>
                <a:cs typeface="Pyidaungsu" pitchFamily="34" charset="0"/>
              </a:rPr>
              <a:t>ဲမျိုးစုံသီးနှံများ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၈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098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4888468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ပဲလိပ်ပြာ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00800" y="4812268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y-MM" b="1" dirty="0" smtClean="0"/>
              <a:t>ပ</a:t>
            </a:r>
            <a:r>
              <a:rPr lang="en-US" b="1" dirty="0" err="1" smtClean="0"/>
              <a:t>ဲစင်းငုံ</a:t>
            </a:r>
            <a:endParaRPr lang="en-US" dirty="0"/>
          </a:p>
        </p:txBody>
      </p:sp>
      <p:pic>
        <p:nvPicPr>
          <p:cNvPr id="13" name="Picture 12" descr="C:\Users\Lenovo\Desktop\New folder (2)\IMG_77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3" y="1863725"/>
            <a:ext cx="3922587" cy="27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Lenovo\Desktop\New folder (2)\IMG_773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2"/>
          <a:stretch/>
        </p:blipFill>
        <p:spPr bwMode="auto">
          <a:xfrm>
            <a:off x="4572000" y="1863725"/>
            <a:ext cx="4267199" cy="2784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6251" y="496669"/>
            <a:ext cx="8476749" cy="6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သစ်စိမ်းမြေဩဇာအဖြစ</a:t>
            </a:r>
            <a:r>
              <a:rPr lang="en-US" sz="2400" b="1" dirty="0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် </a:t>
            </a:r>
            <a:r>
              <a:rPr lang="en-US" sz="2400" b="1" dirty="0" err="1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အသုံးပြုနိုင်သော</a:t>
            </a:r>
            <a:r>
              <a:rPr lang="my-MM" sz="2400" b="1" dirty="0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ပ</a:t>
            </a:r>
            <a:r>
              <a:rPr lang="my-MM" sz="2400" b="1" dirty="0">
                <a:latin typeface="Pyidaungsu" pitchFamily="34" charset="0"/>
                <a:ea typeface="Calibri" pitchFamily="34" charset="0"/>
                <a:cs typeface="Pyidaungsu" pitchFamily="34" charset="0"/>
              </a:rPr>
              <a:t>ဲမျိုးစုံသီးနှံများ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၈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47800" y="5040868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ပဲထောပတ်ဖြူ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00800" y="5040868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y-MM" b="1" dirty="0" smtClean="0"/>
              <a:t>ပ</a:t>
            </a:r>
            <a:r>
              <a:rPr lang="en-US" b="1" dirty="0" err="1" smtClean="0"/>
              <a:t>ဲနီလုံး</a:t>
            </a:r>
            <a:endParaRPr lang="en-US" dirty="0"/>
          </a:p>
        </p:txBody>
      </p:sp>
      <p:pic>
        <p:nvPicPr>
          <p:cNvPr id="12" name="Picture 11" descr="C:\Users\Lenovo\Desktop\New folder (2)\IMG_774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"/>
          <a:stretch/>
        </p:blipFill>
        <p:spPr bwMode="auto">
          <a:xfrm>
            <a:off x="495300" y="1978026"/>
            <a:ext cx="3810000" cy="2898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:\Users\Lenovo\Desktop\New folder (2)\IMG_774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"/>
          <a:stretch/>
        </p:blipFill>
        <p:spPr bwMode="auto">
          <a:xfrm>
            <a:off x="4800600" y="1978026"/>
            <a:ext cx="3838575" cy="2898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6251" y="496669"/>
            <a:ext cx="8476749" cy="6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သစ်စိမ်းမြေဩဇာအဖြစ</a:t>
            </a:r>
            <a:r>
              <a:rPr lang="en-US" sz="2400" b="1" dirty="0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် </a:t>
            </a:r>
            <a:r>
              <a:rPr lang="en-US" sz="2400" b="1" dirty="0" err="1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အသုံးပြုနိုင်သော</a:t>
            </a:r>
            <a:r>
              <a:rPr lang="my-MM" sz="2400" b="1" dirty="0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ပ</a:t>
            </a:r>
            <a:r>
              <a:rPr lang="my-MM" sz="2400" b="1" dirty="0">
                <a:latin typeface="Pyidaungsu" pitchFamily="34" charset="0"/>
                <a:ea typeface="Calibri" pitchFamily="34" charset="0"/>
                <a:cs typeface="Pyidaungsu" pitchFamily="34" charset="0"/>
              </a:rPr>
              <a:t>ဲမျိုးစုံသီးနှံများ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၈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098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3412093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ပဲစောင်းလျား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81800" y="3381375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y-MM" b="1" dirty="0" smtClean="0"/>
              <a:t>ပ</a:t>
            </a:r>
            <a:r>
              <a:rPr lang="en-US" b="1" dirty="0" err="1" smtClean="0"/>
              <a:t>ဲဒလက</a:t>
            </a:r>
            <a:r>
              <a:rPr lang="en-US" b="1" dirty="0" smtClean="0"/>
              <a:t>်</a:t>
            </a:r>
            <a:endParaRPr lang="en-US" dirty="0"/>
          </a:p>
        </p:txBody>
      </p:sp>
      <p:pic>
        <p:nvPicPr>
          <p:cNvPr id="13" name="Picture 12" descr="C:\Users\Lenovo\Desktop\New folder (2)\IMG_77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5814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Lenovo\Desktop\New folder (2)\IMG_773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"/>
          <a:stretch/>
        </p:blipFill>
        <p:spPr bwMode="auto">
          <a:xfrm>
            <a:off x="4953000" y="990601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C:\Users\Lenovo\Desktop\New folder (2)\IMG_77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93093"/>
            <a:ext cx="3657600" cy="237910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886199" y="6260068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မြေနိမ</a:t>
            </a:r>
            <a:r>
              <a:rPr lang="en-US" b="1" dirty="0" smtClean="0"/>
              <a:t>့်</a:t>
            </a:r>
            <a:r>
              <a:rPr lang="en-US" b="1" dirty="0" err="1" smtClean="0"/>
              <a:t>ချယ်ရီ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6251" y="152400"/>
            <a:ext cx="8476749" cy="6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သစ်စိမ်းမြေဩဇာအဖြစ</a:t>
            </a:r>
            <a:r>
              <a:rPr lang="en-US" sz="2400" b="1" dirty="0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် </a:t>
            </a:r>
            <a:r>
              <a:rPr lang="en-US" sz="2400" b="1" dirty="0" err="1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အသုံးပြုနိုင်သော</a:t>
            </a:r>
            <a:r>
              <a:rPr lang="my-MM" sz="2400" b="1" dirty="0" smtClean="0">
                <a:latin typeface="Pyidaungsu" pitchFamily="34" charset="0"/>
                <a:ea typeface="Calibri" pitchFamily="34" charset="0"/>
                <a:cs typeface="Pyidaungsu" pitchFamily="34" charset="0"/>
              </a:rPr>
              <a:t>ပ</a:t>
            </a:r>
            <a:r>
              <a:rPr lang="my-MM" sz="2400" b="1" dirty="0">
                <a:latin typeface="Pyidaungsu" pitchFamily="34" charset="0"/>
                <a:ea typeface="Calibri" pitchFamily="34" charset="0"/>
                <a:cs typeface="Pyidaungsu" pitchFamily="34" charset="0"/>
              </a:rPr>
              <a:t>ဲမျိုးစုံသီးနှံများ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0788"/>
            <a:ext cx="8610600" cy="54938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 smtClean="0"/>
              <a:t>သီးနှံအထွက်နှုန်းများ</a:t>
            </a:r>
            <a:r>
              <a:rPr lang="en-US" dirty="0" smtClean="0"/>
              <a:t> </a:t>
            </a:r>
            <a:r>
              <a:rPr lang="en-US" dirty="0" err="1" smtClean="0"/>
              <a:t>တည်ငြိမ်တိုးတက်စေရန်နှင</a:t>
            </a:r>
            <a:r>
              <a:rPr lang="en-US" dirty="0" smtClean="0"/>
              <a:t>့် </a:t>
            </a:r>
            <a:r>
              <a:rPr lang="en-US" dirty="0" err="1" smtClean="0"/>
              <a:t>စိုက်ပျိုးသူတောင်သူများ</a:t>
            </a:r>
            <a:r>
              <a:rPr lang="en-US" dirty="0" smtClean="0"/>
              <a:t> </a:t>
            </a:r>
            <a:r>
              <a:rPr lang="en-US" dirty="0" err="1" smtClean="0"/>
              <a:t>အမြတ်အစွန်း</a:t>
            </a:r>
            <a:r>
              <a:rPr lang="en-US" dirty="0" smtClean="0"/>
              <a:t> </a:t>
            </a:r>
            <a:r>
              <a:rPr lang="en-US" dirty="0" err="1" smtClean="0"/>
              <a:t>ရရှိနိုင်ရန်အတွက</a:t>
            </a:r>
            <a:r>
              <a:rPr lang="en-US" dirty="0" smtClean="0"/>
              <a:t>် </a:t>
            </a:r>
            <a:r>
              <a:rPr lang="en-US" dirty="0" err="1" smtClean="0"/>
              <a:t>မြေသားဖွဲ့စည်း</a:t>
            </a:r>
            <a:r>
              <a:rPr lang="en-US" dirty="0" smtClean="0"/>
              <a:t> </a:t>
            </a:r>
            <a:r>
              <a:rPr lang="en-US" dirty="0" err="1" smtClean="0"/>
              <a:t>တည်ဆောက်မှုကို</a:t>
            </a:r>
            <a:r>
              <a:rPr lang="en-US" dirty="0" smtClean="0"/>
              <a:t> </a:t>
            </a:r>
            <a:r>
              <a:rPr lang="en-US" dirty="0" err="1" smtClean="0"/>
              <a:t>ကောင်းမွန်စေသည</a:t>
            </a:r>
            <a:r>
              <a:rPr lang="en-US" dirty="0" smtClean="0"/>
              <a:t>့် </a:t>
            </a:r>
            <a:r>
              <a:rPr lang="en-US" dirty="0" err="1" smtClean="0"/>
              <a:t>ထွန်ယက်စိုက်ပျိုး</a:t>
            </a:r>
            <a:r>
              <a:rPr lang="en-US" dirty="0" smtClean="0"/>
              <a:t> </a:t>
            </a:r>
            <a:r>
              <a:rPr lang="en-US" dirty="0" err="1" smtClean="0"/>
              <a:t>မှုပုံစံနှင</a:t>
            </a:r>
            <a:r>
              <a:rPr lang="en-US" dirty="0" smtClean="0"/>
              <a:t>့် </a:t>
            </a:r>
            <a:r>
              <a:rPr lang="en-US" dirty="0" err="1" smtClean="0"/>
              <a:t>သီးနှံပင်အက</a:t>
            </a:r>
            <a:r>
              <a:rPr lang="en-US" dirty="0" smtClean="0"/>
              <a:t>ြွ</a:t>
            </a:r>
            <a:r>
              <a:rPr lang="en-US" dirty="0" err="1" smtClean="0"/>
              <a:t>င်းအကျန်များ</a:t>
            </a:r>
            <a:r>
              <a:rPr lang="en-US" dirty="0" smtClean="0"/>
              <a:t> </a:t>
            </a:r>
            <a:r>
              <a:rPr lang="en-US" dirty="0" err="1" smtClean="0"/>
              <a:t>မြေတွင်းသို</a:t>
            </a:r>
            <a:r>
              <a:rPr lang="en-US" dirty="0" smtClean="0"/>
              <a:t>့ </a:t>
            </a:r>
            <a:r>
              <a:rPr lang="en-US" dirty="0" err="1" smtClean="0"/>
              <a:t>ပြန်လည်ထည</a:t>
            </a:r>
            <a:r>
              <a:rPr lang="en-US" dirty="0" smtClean="0"/>
              <a:t>့်</a:t>
            </a:r>
            <a:r>
              <a:rPr lang="en-US" dirty="0" err="1" smtClean="0"/>
              <a:t>သွင်းစိုက်ပျိုးခြင်းကို</a:t>
            </a:r>
            <a:r>
              <a:rPr lang="en-US" dirty="0" smtClean="0"/>
              <a:t> </a:t>
            </a:r>
            <a:r>
              <a:rPr lang="en-US" dirty="0" err="1" smtClean="0"/>
              <a:t>ဆောင</a:t>
            </a:r>
            <a:r>
              <a:rPr lang="en-US" dirty="0" smtClean="0"/>
              <a:t>် </a:t>
            </a:r>
            <a:r>
              <a:rPr lang="en-US" dirty="0" err="1" smtClean="0"/>
              <a:t>ရွက်ရန</a:t>
            </a:r>
            <a:r>
              <a:rPr lang="en-US" dirty="0" smtClean="0"/>
              <a:t>် </a:t>
            </a:r>
            <a:r>
              <a:rPr lang="en-US" dirty="0" err="1" smtClean="0"/>
              <a:t>လိုအပ်လာပါသည</a:t>
            </a:r>
            <a:r>
              <a:rPr lang="en-US" dirty="0" smtClean="0"/>
              <a:t>်။ </a:t>
            </a:r>
            <a:r>
              <a:rPr lang="en-US" dirty="0" err="1" smtClean="0">
                <a:solidFill>
                  <a:schemeClr val="tx1"/>
                </a:solidFill>
                <a:latin typeface="Pyidaungsu" pitchFamily="34" charset="0"/>
                <a:cs typeface="Pyidaungsu" pitchFamily="34" charset="0"/>
              </a:rPr>
              <a:t>သို့မှသာ</a:t>
            </a:r>
            <a:r>
              <a:rPr lang="en-US" dirty="0" smtClean="0">
                <a:solidFill>
                  <a:schemeClr val="tx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yidaungsu" pitchFamily="34" charset="0"/>
                <a:cs typeface="Pyidaungsu" pitchFamily="34" charset="0"/>
              </a:rPr>
              <a:t>မိမိမ</a:t>
            </a:r>
            <a:r>
              <a:rPr lang="en-US" dirty="0" smtClean="0">
                <a:solidFill>
                  <a:schemeClr val="tx1"/>
                </a:solidFill>
                <a:latin typeface="Pyidaungsu" pitchFamily="34" charset="0"/>
                <a:cs typeface="Pyidaungsu" pitchFamily="34" charset="0"/>
              </a:rPr>
              <a:t>ျှ</a:t>
            </a:r>
            <a:r>
              <a:rPr lang="en-US" dirty="0" err="1" smtClean="0">
                <a:solidFill>
                  <a:schemeClr val="tx1"/>
                </a:solidFill>
                <a:latin typeface="Pyidaungsu" pitchFamily="34" charset="0"/>
                <a:cs typeface="Pyidaungsu" pitchFamily="34" charset="0"/>
              </a:rPr>
              <a:t>ော်မှန်းထားသော</a:t>
            </a:r>
            <a:r>
              <a:rPr lang="en-US" dirty="0" smtClean="0">
                <a:solidFill>
                  <a:schemeClr val="tx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yidaungsu" pitchFamily="34" charset="0"/>
                <a:cs typeface="Pyidaungsu" pitchFamily="34" charset="0"/>
              </a:rPr>
              <a:t>ပန်းတိုင်အထွက်ကို</a:t>
            </a:r>
            <a:r>
              <a:rPr lang="en-US" dirty="0" smtClean="0">
                <a:solidFill>
                  <a:schemeClr val="tx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yidaungsu" pitchFamily="34" charset="0"/>
                <a:cs typeface="Pyidaungsu" pitchFamily="34" charset="0"/>
              </a:rPr>
              <a:t>ရရှိနိုင်မည</a:t>
            </a:r>
            <a:r>
              <a:rPr lang="en-US" dirty="0" smtClean="0">
                <a:solidFill>
                  <a:schemeClr val="tx1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dirty="0" err="1" smtClean="0">
                <a:solidFill>
                  <a:schemeClr val="tx1"/>
                </a:solidFill>
                <a:latin typeface="Pyidaungsu" pitchFamily="34" charset="0"/>
                <a:cs typeface="Pyidaungsu" pitchFamily="34" charset="0"/>
              </a:rPr>
              <a:t>ဖြစ်ပါသည</a:t>
            </a:r>
            <a:r>
              <a:rPr lang="en-US" dirty="0" smtClean="0">
                <a:solidFill>
                  <a:schemeClr val="tx1"/>
                </a:solidFill>
                <a:latin typeface="Pyidaungsu" pitchFamily="34" charset="0"/>
                <a:cs typeface="Pyidaungsu" pitchFamily="34" charset="0"/>
              </a:rPr>
              <a:t>်။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 smtClean="0"/>
              <a:t>ထို့အပြင</a:t>
            </a:r>
            <a:r>
              <a:rPr lang="en-US" dirty="0" smtClean="0"/>
              <a:t>် </a:t>
            </a:r>
            <a:r>
              <a:rPr lang="en-US" dirty="0" err="1" smtClean="0"/>
              <a:t>အပေ</a:t>
            </a:r>
            <a:r>
              <a:rPr lang="en-US" dirty="0" smtClean="0"/>
              <a:t>ါ်</a:t>
            </a:r>
            <a:r>
              <a:rPr lang="en-US" dirty="0" err="1" smtClean="0"/>
              <a:t>ယံမြေသားများ</a:t>
            </a:r>
            <a:r>
              <a:rPr lang="en-US" dirty="0" smtClean="0"/>
              <a:t> </a:t>
            </a:r>
            <a:r>
              <a:rPr lang="en-US" dirty="0" err="1" smtClean="0"/>
              <a:t>တိုက်စားပျက်စီး</a:t>
            </a:r>
            <a:r>
              <a:rPr lang="en-US" dirty="0" smtClean="0"/>
              <a:t> </a:t>
            </a:r>
            <a:r>
              <a:rPr lang="en-US" dirty="0" err="1" smtClean="0"/>
              <a:t>ဆုံးရှုံးခြင်းများကို</a:t>
            </a:r>
            <a:r>
              <a:rPr lang="en-US" dirty="0" smtClean="0"/>
              <a:t> </a:t>
            </a:r>
            <a:r>
              <a:rPr lang="en-US" dirty="0" err="1" smtClean="0"/>
              <a:t>ကာကွယ်ပေးခြင်း</a:t>
            </a:r>
            <a:r>
              <a:rPr lang="en-US" dirty="0" smtClean="0"/>
              <a:t>၊ </a:t>
            </a:r>
            <a:r>
              <a:rPr lang="en-US" dirty="0" err="1" smtClean="0"/>
              <a:t>သစ်ဆ</a:t>
            </a:r>
            <a:r>
              <a:rPr lang="en-US" dirty="0" err="1" smtClean="0"/>
              <a:t>ွေးဓ</a:t>
            </a:r>
            <a:r>
              <a:rPr lang="en-US" dirty="0" err="1" smtClean="0"/>
              <a:t>ာတ်များ</a:t>
            </a:r>
            <a:r>
              <a:rPr lang="en-US" dirty="0" smtClean="0"/>
              <a:t> </a:t>
            </a:r>
            <a:r>
              <a:rPr lang="en-US" dirty="0" err="1" smtClean="0"/>
              <a:t>လုံလောက်အောင်ထည</a:t>
            </a:r>
            <a:r>
              <a:rPr lang="en-US" dirty="0" smtClean="0"/>
              <a:t>့်</a:t>
            </a:r>
            <a:r>
              <a:rPr lang="en-US" dirty="0" err="1" smtClean="0"/>
              <a:t>သွင်းပေးခြင်းနှင</a:t>
            </a:r>
            <a:r>
              <a:rPr lang="en-US" dirty="0" smtClean="0"/>
              <a:t>့် </a:t>
            </a:r>
            <a:r>
              <a:rPr lang="en-US" dirty="0" err="1" smtClean="0"/>
              <a:t>မြေဆီလ</a:t>
            </a:r>
            <a:r>
              <a:rPr lang="en-US" dirty="0" smtClean="0"/>
              <a:t>ွှ</a:t>
            </a:r>
            <a:r>
              <a:rPr lang="en-US" dirty="0" err="1" smtClean="0"/>
              <a:t>ာအတွင်းရှိ</a:t>
            </a:r>
            <a:r>
              <a:rPr lang="en-US" dirty="0" smtClean="0"/>
              <a:t> </a:t>
            </a:r>
            <a:r>
              <a:rPr lang="en-US" dirty="0" err="1" smtClean="0"/>
              <a:t>အကျိုးပြု</a:t>
            </a:r>
            <a:r>
              <a:rPr lang="en-US" dirty="0" smtClean="0"/>
              <a:t> </a:t>
            </a:r>
            <a:r>
              <a:rPr lang="en-US" dirty="0" err="1" smtClean="0"/>
              <a:t>ဇီဝသက်ရှိများနှင</a:t>
            </a:r>
            <a:r>
              <a:rPr lang="en-US" dirty="0" smtClean="0"/>
              <a:t>့် </a:t>
            </a:r>
            <a:r>
              <a:rPr lang="en-US" dirty="0" err="1" smtClean="0"/>
              <a:t>အပင်အာဟာရဓာတ</a:t>
            </a:r>
            <a:r>
              <a:rPr lang="en-US" dirty="0" smtClean="0"/>
              <a:t>် </a:t>
            </a:r>
            <a:r>
              <a:rPr lang="en-US" dirty="0" err="1" smtClean="0"/>
              <a:t>လှည</a:t>
            </a:r>
            <a:r>
              <a:rPr lang="en-US" dirty="0" smtClean="0"/>
              <a:t>့်</a:t>
            </a:r>
            <a:r>
              <a:rPr lang="en-US" dirty="0" err="1" smtClean="0"/>
              <a:t>ပတ်မှုပုံစံ</a:t>
            </a:r>
            <a:r>
              <a:rPr lang="en-US" dirty="0" smtClean="0"/>
              <a:t>  </a:t>
            </a:r>
            <a:r>
              <a:rPr lang="en-US" dirty="0" err="1" smtClean="0"/>
              <a:t>ပိုမိုကောင်းမွန်အောင</a:t>
            </a:r>
            <a:r>
              <a:rPr lang="en-US" dirty="0" smtClean="0"/>
              <a:t>် </a:t>
            </a:r>
            <a:r>
              <a:rPr lang="en-US" dirty="0" err="1" smtClean="0"/>
              <a:t>ဆောင်ရွက</a:t>
            </a:r>
            <a:r>
              <a:rPr lang="en-US" dirty="0" smtClean="0"/>
              <a:t>် </a:t>
            </a:r>
            <a:r>
              <a:rPr lang="en-US" dirty="0" err="1" smtClean="0"/>
              <a:t>ခြင</a:t>
            </a:r>
            <a:r>
              <a:rPr lang="en-US" dirty="0" err="1" smtClean="0"/>
              <a:t>်းမ</a:t>
            </a:r>
            <a:r>
              <a:rPr lang="en-US" dirty="0" err="1" smtClean="0"/>
              <a:t>ျားကို</a:t>
            </a:r>
            <a:r>
              <a:rPr lang="en-US" dirty="0" smtClean="0"/>
              <a:t> </a:t>
            </a:r>
            <a:r>
              <a:rPr lang="en-US" dirty="0" err="1" smtClean="0"/>
              <a:t>အဓိကထား၍လည်း</a:t>
            </a:r>
            <a:r>
              <a:rPr lang="en-US" dirty="0" smtClean="0"/>
              <a:t> </a:t>
            </a:r>
            <a:r>
              <a:rPr lang="en-US" dirty="0" err="1" smtClean="0"/>
              <a:t>ဆောင်ရွက်သင</a:t>
            </a:r>
            <a:r>
              <a:rPr lang="en-US" dirty="0" smtClean="0"/>
              <a:t>့်</a:t>
            </a:r>
            <a:r>
              <a:rPr lang="en-US" dirty="0" err="1" smtClean="0"/>
              <a:t>ပါသည</a:t>
            </a:r>
            <a:r>
              <a:rPr lang="en-US" dirty="0" smtClean="0"/>
              <a:t>်။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/>
              <a:t>ထိုသ</a:t>
            </a:r>
            <a:r>
              <a:rPr lang="en-US" dirty="0" err="1" smtClean="0"/>
              <a:t>ို့ဆ</a:t>
            </a:r>
            <a:r>
              <a:rPr lang="en-US" dirty="0" err="1"/>
              <a:t>ောင်ရွက်ရာတွင</a:t>
            </a:r>
            <a:r>
              <a:rPr lang="en-US" dirty="0"/>
              <a:t>် </a:t>
            </a:r>
            <a:r>
              <a:rPr lang="en-US" dirty="0" err="1"/>
              <a:t>သစ</a:t>
            </a:r>
            <a:r>
              <a:rPr lang="en-US" dirty="0" err="1" smtClean="0"/>
              <a:t>်စ</a:t>
            </a:r>
            <a:r>
              <a:rPr lang="en-US" dirty="0" err="1"/>
              <a:t>ိမ်းမြေဩဇာစိုက်ပျိုးခြင်းသည်လည်း</a:t>
            </a:r>
            <a:r>
              <a:rPr lang="en-US" dirty="0"/>
              <a:t> </a:t>
            </a:r>
            <a:r>
              <a:rPr lang="en-US" dirty="0" err="1"/>
              <a:t>နည်းလမ်းတစ်ခုအဖြစ</a:t>
            </a:r>
            <a:r>
              <a:rPr lang="en-US" dirty="0"/>
              <a:t>် </a:t>
            </a:r>
            <a:r>
              <a:rPr lang="en-US" dirty="0" err="1"/>
              <a:t>ပါဝင</a:t>
            </a:r>
            <a:r>
              <a:rPr lang="en-US" dirty="0" err="1" smtClean="0"/>
              <a:t>်လ</a:t>
            </a:r>
            <a:r>
              <a:rPr lang="en-US" dirty="0" err="1"/>
              <a:t>ျက်ရှိပါသည</a:t>
            </a:r>
            <a:r>
              <a:rPr lang="en-US" dirty="0"/>
              <a:t>်။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71735"/>
            <a:ext cx="1219200" cy="6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Pyidaungsu" pitchFamily="34" charset="0"/>
                <a:cs typeface="Pyidaungsu" pitchFamily="34" charset="0"/>
              </a:rPr>
              <a:t>နိဒါန်း</a:t>
            </a:r>
            <a:endParaRPr lang="en-US" sz="24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၂</a:t>
            </a:r>
          </a:p>
        </p:txBody>
      </p:sp>
    </p:spTree>
    <p:extLst>
      <p:ext uri="{BB962C8B-B14F-4D97-AF65-F5344CB8AC3E}">
        <p14:creationId xmlns:p14="http://schemas.microsoft.com/office/powerpoint/2010/main" val="9521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၂၈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858869"/>
            <a:ext cx="7467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latin typeface="Pyidaungsu" pitchFamily="34" charset="0"/>
                <a:cs typeface="Pyidaungsu" pitchFamily="34" charset="0"/>
              </a:rPr>
              <a:t>မြေဆီဩဇာတည်တံ့ဖို</a:t>
            </a:r>
            <a:r>
              <a:rPr lang="en-US" sz="2400" b="1" dirty="0" smtClean="0">
                <a:latin typeface="Pyidaungsu" pitchFamily="34" charset="0"/>
                <a:cs typeface="Pyidaungsu" pitchFamily="34" charset="0"/>
              </a:rPr>
              <a:t>့ </a:t>
            </a:r>
            <a:r>
              <a:rPr lang="en-US" sz="2400" b="1" dirty="0" err="1" smtClean="0">
                <a:latin typeface="Pyidaungsu" pitchFamily="34" charset="0"/>
                <a:cs typeface="Pyidaungsu" pitchFamily="34" charset="0"/>
              </a:rPr>
              <a:t>သစ်စိမ်းစိုက်ပြီးထိန်းသိမ်းစို</a:t>
            </a:r>
            <a:r>
              <a:rPr lang="en-US" sz="2400" b="1" dirty="0" smtClean="0">
                <a:latin typeface="Pyidaungsu" pitchFamily="34" charset="0"/>
                <a:cs typeface="Pyidaungsu" pitchFamily="34" charset="0"/>
              </a:rPr>
              <a:t>့</a:t>
            </a:r>
            <a:endParaRPr lang="en-US" sz="2400" b="1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743200" y="1447800"/>
            <a:ext cx="3657600" cy="7620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Pyidaungsu" pitchFamily="34" charset="0"/>
                <a:cs typeface="Pyidaungsu" pitchFamily="34" charset="0"/>
              </a:rPr>
              <a:t>အိမ်ပြန်အမှာစကား</a:t>
            </a:r>
            <a:endParaRPr lang="en-US" sz="2800" dirty="0">
              <a:solidFill>
                <a:schemeClr val="tx1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0"/>
            <a:ext cx="3505200" cy="854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Pyidaungsu" pitchFamily="34" charset="0"/>
                <a:cs typeface="Pyidaungsu" pitchFamily="34" charset="0"/>
              </a:rPr>
              <a:t>သစ်စိမ်းမြေဩဇ</a:t>
            </a:r>
            <a:r>
              <a:rPr lang="en-US" sz="3600" dirty="0" err="1" smtClean="0">
                <a:latin typeface="Pyidaungsu" pitchFamily="34" charset="0"/>
                <a:cs typeface="Pyidaungsu" pitchFamily="34" charset="0"/>
              </a:rPr>
              <a:t>ာ</a:t>
            </a:r>
            <a:r>
              <a:rPr lang="en-US" sz="3600" dirty="0" smtClean="0">
                <a:latin typeface="Pyidaungsu" pitchFamily="34" charset="0"/>
                <a:cs typeface="Pyidaungsu" pitchFamily="34" charset="0"/>
              </a:rPr>
              <a:t>?</a:t>
            </a:r>
            <a:r>
              <a:rPr lang="en-US" sz="3600" b="1" dirty="0" smtClean="0">
                <a:solidFill>
                  <a:srgbClr val="FF0000"/>
                </a:solidFill>
                <a:latin typeface="Pyidaungsu" pitchFamily="34" charset="0"/>
                <a:cs typeface="Pyidaungsu" pitchFamily="34" charset="0"/>
              </a:rPr>
              <a:t>          </a:t>
            </a:r>
            <a:endParaRPr lang="en-US" sz="36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 dirty="0"/>
              <a:t>မြေဆီလွှာသိပ္ပံသုတေသနဌာနစု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၃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05000" y="1752600"/>
            <a:ext cx="51054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162413"/>
            <a:ext cx="4419600" cy="33239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y-MM" sz="2000" b="1" dirty="0">
                <a:solidFill>
                  <a:srgbClr val="FF0000"/>
                </a:solidFill>
              </a:rPr>
              <a:t>အကြီးမြန</a:t>
            </a:r>
            <a:r>
              <a:rPr lang="my-MM" sz="2000" b="1" dirty="0" smtClean="0">
                <a:solidFill>
                  <a:srgbClr val="FF0000"/>
                </a:solidFill>
              </a:rPr>
              <a:t>်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my-MM" sz="2000" b="1" dirty="0" smtClean="0">
                <a:solidFill>
                  <a:srgbClr val="FF0000"/>
                </a:solidFill>
              </a:rPr>
              <a:t>ဆ</a:t>
            </a:r>
            <a:r>
              <a:rPr lang="my-MM" sz="2000" b="1" dirty="0">
                <a:solidFill>
                  <a:srgbClr val="FF0000"/>
                </a:solidFill>
              </a:rPr>
              <a:t>ွေးမြေ့လွယ်</a:t>
            </a:r>
            <a:r>
              <a:rPr lang="my-MM" sz="2000" b="1" dirty="0" smtClean="0">
                <a:solidFill>
                  <a:srgbClr val="FF0000"/>
                </a:solidFill>
              </a:rPr>
              <a:t>၍ </a:t>
            </a:r>
            <a:r>
              <a:rPr lang="en-US" sz="2000" b="1" dirty="0" err="1" smtClean="0">
                <a:solidFill>
                  <a:srgbClr val="FF0000"/>
                </a:solidFill>
              </a:rPr>
              <a:t>သစ်စိမ်း</a:t>
            </a:r>
            <a:r>
              <a:rPr lang="en-US" sz="2000" b="1" dirty="0" smtClean="0">
                <a:solidFill>
                  <a:srgbClr val="FF0000"/>
                </a:solidFill>
              </a:rPr>
              <a:t>‌</a:t>
            </a:r>
            <a:r>
              <a:rPr lang="my-MM" sz="2000" b="1" dirty="0" smtClean="0">
                <a:solidFill>
                  <a:srgbClr val="FF0000"/>
                </a:solidFill>
              </a:rPr>
              <a:t>ဒြ</a:t>
            </a:r>
            <a:r>
              <a:rPr lang="my-MM" sz="2000" b="1" dirty="0">
                <a:solidFill>
                  <a:srgbClr val="FF0000"/>
                </a:solidFill>
              </a:rPr>
              <a:t>ပ်ထု အထွက်များများ ရရ</a:t>
            </a:r>
            <a:r>
              <a:rPr lang="my-MM" sz="2000" b="1" dirty="0" smtClean="0">
                <a:solidFill>
                  <a:srgbClr val="FF0000"/>
                </a:solidFill>
              </a:rPr>
              <a:t>ှိသ</a:t>
            </a:r>
            <a:r>
              <a:rPr lang="my-MM" sz="2000" b="1" dirty="0">
                <a:solidFill>
                  <a:srgbClr val="FF0000"/>
                </a:solidFill>
              </a:rPr>
              <a:t>ော အပင်မျိုးများကို ကြဲပက်စိုက်ပျိုးကာ ထယ်ထိုးမြေမြှုပ်ခြင</a:t>
            </a:r>
            <a:r>
              <a:rPr lang="my-MM" sz="2000" b="1" dirty="0" smtClean="0">
                <a:solidFill>
                  <a:srgbClr val="FF0000"/>
                </a:solidFill>
              </a:rPr>
              <a:t>်း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my-MM" sz="2000" b="1" dirty="0" smtClean="0">
                <a:solidFill>
                  <a:srgbClr val="FF0000"/>
                </a:solidFill>
              </a:rPr>
              <a:t>အားဖ</a:t>
            </a:r>
            <a:r>
              <a:rPr lang="my-MM" sz="2000" b="1" dirty="0">
                <a:solidFill>
                  <a:srgbClr val="FF0000"/>
                </a:solidFill>
              </a:rPr>
              <a:t>ြင့် မြေဆီလွှာ၏ ရုပ်ဂုဏ်သတ္တိနှင့် ဓာတ</a:t>
            </a:r>
            <a:r>
              <a:rPr lang="my-MM" sz="2000" b="1" dirty="0" smtClean="0">
                <a:solidFill>
                  <a:srgbClr val="FF0000"/>
                </a:solidFill>
              </a:rPr>
              <a:t>်ဂ</a:t>
            </a:r>
            <a:r>
              <a:rPr lang="my-MM" sz="2000" b="1" dirty="0">
                <a:solidFill>
                  <a:srgbClr val="FF0000"/>
                </a:solidFill>
              </a:rPr>
              <a:t>ုဏ်သတ္တိများကို ပြောင်းလဲပေး၍ မြေဆီလွှာ</a:t>
            </a:r>
            <a:r>
              <a:rPr lang="my-MM" sz="2000" b="1" dirty="0" smtClean="0">
                <a:solidFill>
                  <a:srgbClr val="FF0000"/>
                </a:solidFill>
              </a:rPr>
              <a:t>၏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my-MM" sz="2000" b="1" dirty="0" smtClean="0">
                <a:solidFill>
                  <a:srgbClr val="FF0000"/>
                </a:solidFill>
              </a:rPr>
              <a:t>အ</a:t>
            </a:r>
            <a:r>
              <a:rPr lang="my-MM" sz="2000" b="1" dirty="0">
                <a:solidFill>
                  <a:srgbClr val="FF0000"/>
                </a:solidFill>
              </a:rPr>
              <a:t>ာဟာရဓာတ်က</a:t>
            </a:r>
            <a:r>
              <a:rPr lang="my-MM" sz="2000" b="1" dirty="0" smtClean="0">
                <a:solidFill>
                  <a:srgbClr val="FF0000"/>
                </a:solidFill>
              </a:rPr>
              <a:t>ို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my-MM" sz="2000" b="1" dirty="0" smtClean="0">
                <a:solidFill>
                  <a:srgbClr val="FF0000"/>
                </a:solidFill>
              </a:rPr>
              <a:t>ဖ</a:t>
            </a:r>
            <a:r>
              <a:rPr lang="my-MM" sz="2000" b="1" dirty="0">
                <a:solidFill>
                  <a:srgbClr val="FF0000"/>
                </a:solidFill>
              </a:rPr>
              <a:t>ြည့်တင</a:t>
            </a:r>
            <a:r>
              <a:rPr lang="my-MM" sz="2000" b="1" dirty="0" smtClean="0">
                <a:solidFill>
                  <a:srgbClr val="FF0000"/>
                </a:solidFill>
              </a:rPr>
              <a:t>်း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my-MM" sz="2000" b="1" dirty="0" smtClean="0">
                <a:solidFill>
                  <a:srgbClr val="FF0000"/>
                </a:solidFill>
              </a:rPr>
              <a:t>ပေးသော </a:t>
            </a:r>
            <a:r>
              <a:rPr lang="my-MM" sz="2000" b="1" dirty="0">
                <a:solidFill>
                  <a:srgbClr val="FF0000"/>
                </a:solidFill>
              </a:rPr>
              <a:t>သဘာဝမြေဩဇာ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6705600" cy="62314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သ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ီးနှံမ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ျားမစ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ိုက်ပျိုးမီ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 (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သို့မဟုတ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်) 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သီးနှံရိတ်သိမ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်း</a:t>
            </a:r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ပ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ြီး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ခေတ္တမြေလှပ်ချိန်တွင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အကြီးမြန်သော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ပဲမျိုးရင်းဝင်အပင်များကို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ကြဲပက်စိုက်ပျိုးထ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ား</a:t>
            </a:r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ပ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ြီး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ပန်းမပွင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မ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ီအခ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ျိန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်တ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ွင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ထယ်ထ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ိုးမ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ြေမ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ြှ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ုပ</a:t>
            </a:r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ပ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ေး</a:t>
            </a:r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ခ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ြင်းဖြင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နောက်စိုက်ပျိုးမည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သီးနှံအတွက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လ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ို</a:t>
            </a:r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အပ်သ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ော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နိုက်ထရိုဂျင်ဓာတ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်၊ 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ဖော့စ်ဖရပ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်ဓ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ာတ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်၊ 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ပိုတက်ရ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ှ်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ဓာတ်များနှင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သစ်ဆွေးဓာတ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်များ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ကို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ရရ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ှိ</a:t>
            </a:r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စ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ေပါသည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်</a:t>
            </a:r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။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ထိုသို့ဆောင်ရွက်ခြင်း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ကို</a:t>
            </a:r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သစ်စိမ်းမြေဩဇာက</a:t>
            </a:r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ျွ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ေး</a:t>
            </a:r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400" dirty="0" err="1" smtClean="0">
                <a:latin typeface="Pyidaungsu" pitchFamily="34" charset="0"/>
                <a:cs typeface="Pyidaungsu" pitchFamily="34" charset="0"/>
              </a:rPr>
              <a:t>ခ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ြင်းဟုခေ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ါ်</a:t>
            </a:r>
            <a:r>
              <a:rPr lang="en-US" sz="2400" dirty="0" err="1">
                <a:latin typeface="Pyidaungsu" pitchFamily="34" charset="0"/>
                <a:cs typeface="Pyidaungsu" pitchFamily="34" charset="0"/>
              </a:rPr>
              <a:t>ဆိုပါသည</a:t>
            </a:r>
            <a:r>
              <a:rPr lang="en-US" sz="2400" dirty="0">
                <a:latin typeface="Pyidaungsu" pitchFamily="34" charset="0"/>
                <a:cs typeface="Pyidaungsu" pitchFamily="34" charset="0"/>
              </a:rPr>
              <a:t>်</a:t>
            </a:r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။</a:t>
            </a:r>
            <a:endParaRPr lang="en-US" sz="24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 dirty="0"/>
              <a:t>မြေဆီလွှာသိပ္ပံသုတေသနဌာနစု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၃</a:t>
            </a:r>
          </a:p>
        </p:txBody>
      </p:sp>
    </p:spTree>
    <p:extLst>
      <p:ext uri="{BB962C8B-B14F-4D97-AF65-F5344CB8AC3E}">
        <p14:creationId xmlns:p14="http://schemas.microsoft.com/office/powerpoint/2010/main" val="27318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99" y="228600"/>
            <a:ext cx="8305800" cy="62825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 err="1" smtClean="0">
                <a:latin typeface="Pyidaungsu" pitchFamily="34" charset="0"/>
                <a:cs typeface="Pyidaungsu" pitchFamily="34" charset="0"/>
              </a:rPr>
              <a:t>သစ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်စိမ်းမြေဩဇာအဖြစ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ပဲမျိုးရင်းဝင်အပင်များဖြစ်သည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ပဲလွမ်း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ပဲတီစိမ်းနှင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မတ်ပဲ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စသည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တို့အပြင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ပိုက်ဆံလ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ျှ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ော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်၊  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ဆူးမဲ့ထိကရုန်း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အစရှိသည်တို့ကို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သစ်စိမ်းမြေဩဇာအပင်များ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အဖြစ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အသုံးပြုနို</a:t>
            </a:r>
            <a:r>
              <a:rPr lang="en-US" sz="2200" dirty="0" err="1" smtClean="0">
                <a:latin typeface="Pyidaungsu" pitchFamily="34" charset="0"/>
                <a:cs typeface="Pyidaungsu" pitchFamily="34" charset="0"/>
              </a:rPr>
              <a:t>င</a:t>
            </a:r>
            <a:r>
              <a:rPr lang="en-US" sz="2200" dirty="0" smtClean="0"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 smtClean="0">
                <a:latin typeface="Pyidaungsu" pitchFamily="34" charset="0"/>
                <a:cs typeface="Pyidaungsu" pitchFamily="34" charset="0"/>
              </a:rPr>
              <a:t>ပ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ါသည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်။</a:t>
            </a:r>
          </a:p>
          <a:p>
            <a:pPr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my-MM" sz="2200" dirty="0" smtClean="0">
                <a:latin typeface="Pyidaungsu" pitchFamily="34" charset="0"/>
                <a:cs typeface="Pyidaungsu" pitchFamily="34" charset="0"/>
              </a:rPr>
              <a:t>သက</a:t>
            </a:r>
            <a:r>
              <a:rPr lang="my-MM" sz="2200" dirty="0">
                <a:latin typeface="Pyidaungsu" pitchFamily="34" charset="0"/>
                <a:cs typeface="Pyidaungsu" pitchFamily="34" charset="0"/>
              </a:rPr>
              <a:t>်တမ်းကြာလေ ဇီဝဒြပ်ထ</a:t>
            </a:r>
            <a:r>
              <a:rPr lang="my-MM" sz="2200" dirty="0" smtClean="0">
                <a:latin typeface="Pyidaungsu" pitchFamily="34" charset="0"/>
                <a:cs typeface="Pyidaungsu" pitchFamily="34" charset="0"/>
              </a:rPr>
              <a:t>ုအထ</a:t>
            </a:r>
            <a:r>
              <a:rPr lang="my-MM" sz="2200" dirty="0">
                <a:latin typeface="Pyidaungsu" pitchFamily="34" charset="0"/>
                <a:cs typeface="Pyidaungsu" pitchFamily="34" charset="0"/>
              </a:rPr>
              <a:t>ွက်ပမာဏ ပိုများနိုင်လေ ဖြစ်ပ</a:t>
            </a:r>
            <a:r>
              <a:rPr lang="my-MM" sz="2200" dirty="0" smtClean="0">
                <a:latin typeface="Pyidaungsu" pitchFamily="34" charset="0"/>
                <a:cs typeface="Pyidaungsu" pitchFamily="34" charset="0"/>
              </a:rPr>
              <a:t>ါ</a:t>
            </a:r>
            <a:r>
              <a:rPr lang="en-US" sz="2200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 smtClean="0">
                <a:latin typeface="Pyidaungsu" pitchFamily="34" charset="0"/>
                <a:cs typeface="Pyidaungsu" pitchFamily="34" charset="0"/>
              </a:rPr>
              <a:t>သည</a:t>
            </a:r>
            <a:r>
              <a:rPr lang="my-MM" sz="2200" dirty="0">
                <a:latin typeface="Pyidaungsu" pitchFamily="34" charset="0"/>
                <a:cs typeface="Pyidaungsu" pitchFamily="34" charset="0"/>
              </a:rPr>
              <a:t>်။ </a:t>
            </a:r>
            <a:endParaRPr lang="en-US" sz="2200" dirty="0" smtClean="0">
              <a:latin typeface="Pyidaungsu" pitchFamily="34" charset="0"/>
              <a:cs typeface="Pyidaungsu" pitchFamily="34" charset="0"/>
            </a:endParaRPr>
          </a:p>
          <a:p>
            <a:pPr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my-MM" sz="2200" dirty="0" smtClean="0">
                <a:latin typeface="Pyidaungsu" pitchFamily="34" charset="0"/>
                <a:cs typeface="Pyidaungsu" pitchFamily="34" charset="0"/>
              </a:rPr>
              <a:t>သ</a:t>
            </a:r>
            <a:r>
              <a:rPr lang="my-MM" sz="2200" dirty="0">
                <a:latin typeface="Pyidaungsu" pitchFamily="34" charset="0"/>
                <a:cs typeface="Pyidaungsu" pitchFamily="34" charset="0"/>
              </a:rPr>
              <a:t>ို့ရာတွင် သက်တမ်းကြာလာသည်နှင့်အမျှ အပင်အစိတ်အပိုင်းများ ပိုမ</a:t>
            </a:r>
            <a:r>
              <a:rPr lang="my-MM" sz="2200" dirty="0" smtClean="0">
                <a:latin typeface="Pyidaungsu" pitchFamily="34" charset="0"/>
                <a:cs typeface="Pyidaungsu" pitchFamily="34" charset="0"/>
              </a:rPr>
              <a:t>ိုရင</a:t>
            </a:r>
            <a:r>
              <a:rPr lang="my-MM" sz="2200" dirty="0">
                <a:latin typeface="Pyidaungsu" pitchFamily="34" charset="0"/>
                <a:cs typeface="Pyidaungsu" pitchFamily="34" charset="0"/>
              </a:rPr>
              <a:t>့်မ</a:t>
            </a:r>
            <a:r>
              <a:rPr lang="my-MM" sz="2200" dirty="0" smtClean="0">
                <a:latin typeface="Pyidaungsu" pitchFamily="34" charset="0"/>
                <a:cs typeface="Pyidaungsu" pitchFamily="34" charset="0"/>
              </a:rPr>
              <a:t>ာလ</a:t>
            </a:r>
            <a:r>
              <a:rPr lang="my-MM" sz="2200" dirty="0">
                <a:latin typeface="Pyidaungsu" pitchFamily="34" charset="0"/>
                <a:cs typeface="Pyidaungsu" pitchFamily="34" charset="0"/>
              </a:rPr>
              <a:t>ာသဖြင့် ထယ်ထိုးနစ်မြှုပ်ပါက ဆွေးမြေ့ချိန် ပိုမိုကြာနိုင</a:t>
            </a:r>
            <a:r>
              <a:rPr lang="my-MM" sz="2200" dirty="0" smtClean="0">
                <a:latin typeface="Pyidaungsu" pitchFamily="34" charset="0"/>
                <a:cs typeface="Pyidaungsu" pitchFamily="34" charset="0"/>
              </a:rPr>
              <a:t>်</a:t>
            </a:r>
            <a:r>
              <a:rPr lang="en-US" sz="2200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 smtClean="0">
                <a:latin typeface="Pyidaungsu" pitchFamily="34" charset="0"/>
                <a:cs typeface="Pyidaungsu" pitchFamily="34" charset="0"/>
              </a:rPr>
              <a:t>မည</a:t>
            </a:r>
            <a:r>
              <a:rPr lang="my-MM" sz="2200" dirty="0">
                <a:latin typeface="Pyidaungsu" pitchFamily="34" charset="0"/>
                <a:cs typeface="Pyidaungsu" pitchFamily="34" charset="0"/>
              </a:rPr>
              <a:t>်ဖြစ်ပါသည်။ </a:t>
            </a:r>
            <a:endParaRPr lang="en-US" sz="2200" dirty="0" smtClean="0">
              <a:latin typeface="Pyidaungsu" pitchFamily="34" charset="0"/>
              <a:cs typeface="Pyidaungsu" pitchFamily="34" charset="0"/>
            </a:endParaRPr>
          </a:p>
          <a:p>
            <a:pPr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 err="1" smtClean="0">
                <a:latin typeface="Pyidaungsu" pitchFamily="34" charset="0"/>
                <a:cs typeface="Pyidaungsu" pitchFamily="34" charset="0"/>
              </a:rPr>
              <a:t>ထယ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်ထိုးနစ်မ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ြှ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ုပ်ထားပြီး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 ၁၀ 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ရက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် မှ ၁၄ 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ရက်အကြာတွင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ကောင</a:t>
            </a:r>
            <a:r>
              <a:rPr lang="en-US" sz="2200" dirty="0" err="1" smtClean="0">
                <a:latin typeface="Pyidaungsu" pitchFamily="34" charset="0"/>
                <a:cs typeface="Pyidaungsu" pitchFamily="34" charset="0"/>
              </a:rPr>
              <a:t>်း</a:t>
            </a:r>
            <a:r>
              <a:rPr lang="en-US" sz="2200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latin typeface="Pyidaungsu" pitchFamily="34" charset="0"/>
                <a:cs typeface="Pyidaungsu" pitchFamily="34" charset="0"/>
              </a:rPr>
              <a:t>စွာဆ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ွေးမ</a:t>
            </a:r>
            <a:r>
              <a:rPr lang="en-US" sz="2200" dirty="0" err="1" smtClean="0">
                <a:latin typeface="Pyidaungsu" pitchFamily="34" charset="0"/>
                <a:cs typeface="Pyidaungsu" pitchFamily="34" charset="0"/>
              </a:rPr>
              <a:t>ြေ့ပြီးမ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ှသာလ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ျှင် 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နောက်သီးနှံကို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စိုက်ပျိုးသင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dirty="0" err="1">
                <a:latin typeface="Pyidaungsu" pitchFamily="34" charset="0"/>
                <a:cs typeface="Pyidaungsu" pitchFamily="34" charset="0"/>
              </a:rPr>
              <a:t>ပါသည</a:t>
            </a:r>
            <a:r>
              <a:rPr lang="en-US" sz="2200" dirty="0">
                <a:latin typeface="Pyidaungsu" pitchFamily="34" charset="0"/>
                <a:cs typeface="Pyidaungsu" pitchFamily="34" charset="0"/>
              </a:rPr>
              <a:t>်</a:t>
            </a:r>
            <a:r>
              <a:rPr lang="en-US" sz="2200" dirty="0" smtClean="0">
                <a:latin typeface="Pyidaungsu" pitchFamily="34" charset="0"/>
                <a:cs typeface="Pyidaungsu" pitchFamily="34" charset="0"/>
              </a:rPr>
              <a:t>။</a:t>
            </a:r>
            <a:endParaRPr lang="en-US" sz="22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၃</a:t>
            </a:r>
          </a:p>
        </p:txBody>
      </p:sp>
    </p:spTree>
    <p:extLst>
      <p:ext uri="{BB962C8B-B14F-4D97-AF65-F5344CB8AC3E}">
        <p14:creationId xmlns:p14="http://schemas.microsoft.com/office/powerpoint/2010/main" val="6102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8305800" cy="57207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မ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ြေဆီလွှာအတွင်းရှိ အစိုဓာတ်ကို ထိန်းသိမ်းပေးသည်သာမက သစ်ဆ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ွေး</a:t>
            </a:r>
            <a:r>
              <a:rPr lang="en-US" sz="2000" b="1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ဓ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ာတ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်က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ိုလည်း တိုးတက်စေကာ မြေသားဖွဲ့စည်းမှုကိုလည်း တိုးတက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်</a:t>
            </a:r>
            <a:r>
              <a:rPr lang="en-US" sz="2000" b="1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က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ောင်းမွန်စ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ေပ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ါသည်။</a:t>
            </a:r>
            <a:endParaRPr lang="en-US" sz="2000" b="1" dirty="0">
              <a:latin typeface="Pyidaungsu" pitchFamily="34" charset="0"/>
              <a:cs typeface="Pyidaungsu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လ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ေထုထဲမ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ှ</a:t>
            </a:r>
            <a:r>
              <a:rPr lang="en-US" sz="2000" b="1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န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ိုက်ထရိုဂျင်က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ို</a:t>
            </a:r>
            <a:r>
              <a:rPr lang="en-US" sz="2000" b="1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ဖမ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်းယူပေးသည့်အတွက် မြေဆီလွှာအတွင်း နိုက်ထရိုဂျင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်</a:t>
            </a:r>
            <a:r>
              <a:rPr lang="en-US" sz="2000" b="1" dirty="0"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ဓ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ာတ် ဖြည့်တင်းပေးရာရောက်ပါသည်။</a:t>
            </a:r>
            <a:endParaRPr lang="en-US" sz="2000" b="1" dirty="0">
              <a:latin typeface="Pyidaungsu" pitchFamily="34" charset="0"/>
              <a:cs typeface="Pyidaungsu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မ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ြေဆီလွှာအတွင်းရှိ အပင်အာဟာရဓာတ်များအား မြေအောက်သို့ စိမ့်ဝင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်</a:t>
            </a:r>
            <a:r>
              <a:rPr lang="en-US" sz="2000" b="1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ဆ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ုံးရ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ှုံးခ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ြင်းမှ ကာကွယ်ပေးသည်။</a:t>
            </a:r>
            <a:endParaRPr lang="en-US" sz="2000" b="1" dirty="0">
              <a:latin typeface="Pyidaungsu" pitchFamily="34" charset="0"/>
              <a:cs typeface="Pyidaungsu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မ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ြေဆီလွှာတိုက်စားမှုကို လျော့နည်းစေပြီး အပေါ်ယံမြေလွှာများ ပျက်စီးမ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ှု</a:t>
            </a:r>
            <a:r>
              <a:rPr lang="en-US" sz="2000" b="1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က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ို ကာကွ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ယ်</a:t>
            </a:r>
            <a:r>
              <a:rPr lang="en-US" sz="2000" b="1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ပေးပ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ါသည်။</a:t>
            </a:r>
            <a:endParaRPr lang="en-US" sz="2000" b="1" dirty="0">
              <a:latin typeface="Pyidaungsu" pitchFamily="34" charset="0"/>
              <a:cs typeface="Pyidaungsu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မ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ြေညံ့များတွင် စိုက်ပျိုးပြီး ထွန်ယက်မြေမြှုပ်ပေးပါက မြေဆီအရည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်</a:t>
            </a:r>
            <a:r>
              <a:rPr lang="en-US" sz="2000" b="1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အသ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ွေးကို တိုးတက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်စ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ေပ</a:t>
            </a:r>
            <a:r>
              <a:rPr lang="my-MM" sz="2000" b="1" dirty="0">
                <a:latin typeface="Pyidaungsu" pitchFamily="34" charset="0"/>
                <a:cs typeface="Pyidaungsu" pitchFamily="34" charset="0"/>
              </a:rPr>
              <a:t>ါသည်</a:t>
            </a:r>
            <a:r>
              <a:rPr lang="my-MM" sz="2000" b="1" dirty="0" smtClean="0">
                <a:latin typeface="Pyidaungsu" pitchFamily="34" charset="0"/>
                <a:cs typeface="Pyidaungsu" pitchFamily="34" charset="0"/>
              </a:rPr>
              <a:t>။</a:t>
            </a:r>
            <a:endParaRPr lang="en-US" sz="2000" b="1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76200"/>
            <a:ext cx="8382000" cy="6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y-MM" sz="2400" b="1" dirty="0">
                <a:latin typeface="Pyidaungsu" pitchFamily="34" charset="0"/>
                <a:cs typeface="Pyidaungsu" pitchFamily="34" charset="0"/>
              </a:rPr>
              <a:t>သစ်စိမ်းစိုက်ပျိုး၍ မြေမြှုပ်ပေးခြင်းဖြင့် ရရှိနိုင်သော အကျိုးကျေးဇ</a:t>
            </a:r>
            <a:r>
              <a:rPr lang="my-MM" sz="2400" b="1" dirty="0" smtClean="0">
                <a:latin typeface="Pyidaungsu" pitchFamily="34" charset="0"/>
                <a:cs typeface="Pyidaungsu" pitchFamily="34" charset="0"/>
              </a:rPr>
              <a:t>ူးများ</a:t>
            </a:r>
            <a:endParaRPr lang="en-US" sz="2400" b="1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၆</a:t>
            </a:r>
          </a:p>
        </p:txBody>
      </p:sp>
      <p:pic>
        <p:nvPicPr>
          <p:cNvPr id="10" name="Picture 9" descr="C:\Users\VCC\Desktop\Sunnhemp\20210629_09410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9"/>
          <a:stretch/>
        </p:blipFill>
        <p:spPr bwMode="auto">
          <a:xfrm>
            <a:off x="304800" y="1837592"/>
            <a:ext cx="4191000" cy="3344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VCC\Desktop\Sunnhemp\20210624_1144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0"/>
          <a:stretch/>
        </p:blipFill>
        <p:spPr bwMode="auto">
          <a:xfrm>
            <a:off x="4724400" y="1828800"/>
            <a:ext cx="4114800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5800" y="685800"/>
            <a:ext cx="7772400" cy="5155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/>
              <a:t>ပိုက်ဆံလ</a:t>
            </a:r>
            <a:r>
              <a:rPr lang="en-US" sz="2000" b="1" dirty="0"/>
              <a:t>ျှ</a:t>
            </a:r>
            <a:r>
              <a:rPr lang="en-US" sz="2000" b="1" dirty="0" err="1"/>
              <a:t>ော်စိုက်ခင်း</a:t>
            </a:r>
            <a:r>
              <a:rPr lang="en-US" sz="2000" b="1" dirty="0"/>
              <a:t> </a:t>
            </a:r>
            <a:r>
              <a:rPr lang="en-US" sz="2000" b="1" dirty="0" err="1"/>
              <a:t>ထယ်ထိုးမြေမ</a:t>
            </a:r>
            <a:r>
              <a:rPr lang="en-US" sz="2000" b="1" dirty="0"/>
              <a:t>ြှ</a:t>
            </a:r>
            <a:r>
              <a:rPr lang="en-US" sz="2000" b="1" dirty="0" err="1"/>
              <a:t>ုပ်နေပုံနှင</a:t>
            </a:r>
            <a:r>
              <a:rPr lang="en-US" sz="2000" b="1" dirty="0"/>
              <a:t>့် </a:t>
            </a:r>
            <a:r>
              <a:rPr lang="en-US" sz="2000" b="1" dirty="0" err="1"/>
              <a:t>မြေမ</a:t>
            </a:r>
            <a:r>
              <a:rPr lang="en-US" sz="2000" b="1" dirty="0"/>
              <a:t>ြှ</a:t>
            </a:r>
            <a:r>
              <a:rPr lang="en-US" sz="2000" b="1" dirty="0" err="1"/>
              <a:t>ုပ်ပြီးအခြေအနေ</a:t>
            </a:r>
            <a:endParaRPr lang="en-US" sz="2000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y-MM" smtClean="0"/>
              <a:t>မြေဆီလွှာသိပ္ပံသုတေသနဌာနစု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7" name="Picture 3" descr="IMG_20180515_0753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27" y="152400"/>
            <a:ext cx="4073673" cy="2997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_20200812_072628 (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205778" cy="2997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liricidia-fo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4648200" cy="2833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Diagonal Corner Rectangle 3"/>
          <p:cNvSpPr/>
          <p:nvPr/>
        </p:nvSpPr>
        <p:spPr>
          <a:xfrm>
            <a:off x="224742" y="4038600"/>
            <a:ext cx="3585258" cy="1752600"/>
          </a:xfrm>
          <a:prstGeom prst="round2Diag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4267200"/>
            <a:ext cx="3352800" cy="1338828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err="1" smtClean="0">
                <a:latin typeface="Pyidaungsu" pitchFamily="34" charset="0"/>
                <a:cs typeface="Pyidaungsu" pitchFamily="34" charset="0"/>
              </a:rPr>
              <a:t>မြေနိမ</a:t>
            </a:r>
            <a:r>
              <a:rPr lang="en-US" b="1" dirty="0" smtClean="0"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b="1" dirty="0" err="1" smtClean="0">
                <a:latin typeface="Pyidaungsu" pitchFamily="34" charset="0"/>
                <a:cs typeface="Pyidaungsu" pitchFamily="34" charset="0"/>
              </a:rPr>
              <a:t>ချယ်ရီအပင်များအား</a:t>
            </a:r>
            <a:r>
              <a:rPr lang="en-US" b="1" dirty="0" smtClean="0">
                <a:latin typeface="Pyidaungsu" pitchFamily="34" charset="0"/>
                <a:cs typeface="Pyidaungsu" pitchFamily="34" charset="0"/>
              </a:rPr>
              <a:t> </a:t>
            </a:r>
            <a:r>
              <a:rPr lang="en-US" b="1" dirty="0" err="1" smtClean="0">
                <a:latin typeface="Pyidaungsu" pitchFamily="34" charset="0"/>
                <a:cs typeface="Pyidaungsu" pitchFamily="34" charset="0"/>
              </a:rPr>
              <a:t>ကိုင်း</a:t>
            </a:r>
            <a:endParaRPr lang="en-US" b="1" dirty="0" smtClean="0">
              <a:latin typeface="Pyidaungsu" pitchFamily="34" charset="0"/>
              <a:cs typeface="Pyidaungsu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latin typeface="Pyidaungsu" pitchFamily="34" charset="0"/>
                <a:cs typeface="Pyidaungsu" pitchFamily="34" charset="0"/>
              </a:rPr>
              <a:t>ခုတ</a:t>
            </a:r>
            <a:r>
              <a:rPr lang="en-US" b="1" dirty="0" smtClean="0">
                <a:latin typeface="Pyidaungsu" pitchFamily="34" charset="0"/>
                <a:cs typeface="Pyidaungsu" pitchFamily="34" charset="0"/>
              </a:rPr>
              <a:t>်၍ </a:t>
            </a:r>
            <a:r>
              <a:rPr lang="en-US" b="1" dirty="0" err="1" smtClean="0">
                <a:latin typeface="Pyidaungsu" pitchFamily="34" charset="0"/>
                <a:cs typeface="Pyidaungsu" pitchFamily="34" charset="0"/>
              </a:rPr>
              <a:t>ယာခင်းနှင</a:t>
            </a:r>
            <a:r>
              <a:rPr lang="en-US" b="1" dirty="0" smtClean="0"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b="1" dirty="0" err="1" smtClean="0">
                <a:latin typeface="Pyidaungsu" pitchFamily="34" charset="0"/>
                <a:cs typeface="Pyidaungsu" pitchFamily="34" charset="0"/>
              </a:rPr>
              <a:t>လယ်ခင်းထဲ</a:t>
            </a:r>
            <a:endParaRPr lang="en-US" b="1" dirty="0" smtClean="0">
              <a:latin typeface="Pyidaungsu" pitchFamily="34" charset="0"/>
              <a:cs typeface="Pyidaungsu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latin typeface="Pyidaungsu" pitchFamily="34" charset="0"/>
                <a:cs typeface="Pyidaungsu" pitchFamily="34" charset="0"/>
              </a:rPr>
              <a:t>ထည</a:t>
            </a:r>
            <a:r>
              <a:rPr lang="en-US" b="1" dirty="0" smtClean="0"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b="1" dirty="0" err="1" smtClean="0">
                <a:latin typeface="Pyidaungsu" pitchFamily="34" charset="0"/>
                <a:cs typeface="Pyidaungsu" pitchFamily="34" charset="0"/>
              </a:rPr>
              <a:t>သွင်းနေပုံ</a:t>
            </a:r>
            <a:endParaRPr lang="en-US" b="1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59165" y="6280150"/>
            <a:ext cx="2847975" cy="365125"/>
          </a:xfrm>
        </p:spPr>
        <p:txBody>
          <a:bodyPr/>
          <a:lstStyle/>
          <a:p>
            <a:r>
              <a:rPr lang="my-MM"/>
              <a:t>မြေဆီလွှာသိပ္ပံသုတေသနဌာနစု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543278" y="6280150"/>
            <a:ext cx="561975" cy="365125"/>
          </a:xfrm>
        </p:spPr>
        <p:txBody>
          <a:bodyPr/>
          <a:lstStyle/>
          <a:p>
            <a:r>
              <a:rPr lang="en-US" dirty="0"/>
              <a:t>၇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39352"/>
              </p:ext>
            </p:extLst>
          </p:nvPr>
        </p:nvGraphicFramePr>
        <p:xfrm>
          <a:off x="152400" y="914400"/>
          <a:ext cx="8762998" cy="464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928"/>
                <a:gridCol w="1355272"/>
                <a:gridCol w="1295400"/>
                <a:gridCol w="1219200"/>
                <a:gridCol w="1143000"/>
                <a:gridCol w="1295400"/>
                <a:gridCol w="914400"/>
                <a:gridCol w="914398"/>
              </a:tblGrid>
              <a:tr h="88937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စဉ်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သီးနှံအမည်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မျိုးစေ့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နှုန်းထား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my-MM" sz="1800" dirty="0">
                          <a:effectLst/>
                        </a:rPr>
                        <a:t>ကီလ</a:t>
                      </a:r>
                      <a:r>
                        <a:rPr lang="my-MM" sz="1800" dirty="0" smtClean="0">
                          <a:effectLst/>
                        </a:rPr>
                        <a:t>ို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 smtClean="0">
                          <a:effectLst/>
                        </a:rPr>
                        <a:t>ဂရမ</a:t>
                      </a:r>
                      <a:r>
                        <a:rPr lang="my-MM" sz="1800" dirty="0">
                          <a:effectLst/>
                        </a:rPr>
                        <a:t>်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my-MM" sz="1800" dirty="0">
                          <a:effectLst/>
                        </a:rPr>
                        <a:t>ဧက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သစ်စိမ်းအထွက်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my-MM" sz="1800" dirty="0">
                          <a:effectLst/>
                        </a:rPr>
                        <a:t>တန်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my-MM" sz="1800" dirty="0">
                          <a:effectLst/>
                        </a:rPr>
                        <a:t>ဧက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my-MM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မြေမှရရှိနိုင်မည့် အာဟာရဓာတ်ပမာဏ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my-MM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ပေါင်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my-MM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ဧက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14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အစ</a:t>
                      </a:r>
                      <a:r>
                        <a:rPr lang="my-MM" sz="1800" dirty="0" smtClean="0">
                          <a:effectLst/>
                        </a:rPr>
                        <a:t>ို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 smtClean="0">
                          <a:effectLst/>
                        </a:rPr>
                        <a:t>အလ</a:t>
                      </a:r>
                      <a:r>
                        <a:rPr lang="my-MM" sz="1800" dirty="0">
                          <a:effectLst/>
                        </a:rPr>
                        <a:t>ေးချိန်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အခြောက်အလေးချိန်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y-MM" sz="18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Pyidaungsu"/>
                        </a:rPr>
                        <a:t>နိုက်ထရိုဂျင်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y-MM" sz="18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Pyidaungsu"/>
                        </a:rPr>
                        <a:t>ဖော့</a:t>
                      </a:r>
                      <a:r>
                        <a:rPr lang="my-MM" sz="18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Pyidaungsu"/>
                        </a:rPr>
                        <a:t>စ်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y-MM" sz="18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Pyidaungsu"/>
                        </a:rPr>
                        <a:t>ပရပ</a:t>
                      </a:r>
                      <a:r>
                        <a:rPr lang="my-MM" sz="18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Pyidaungsu"/>
                        </a:rPr>
                        <a:t>်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y-MM" sz="18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Pyidaungsu"/>
                        </a:rPr>
                        <a:t>ပိုတက်ရှ်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  <a:tr h="480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၁။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ပိုက်ဆံလျှော်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၁၅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my-MM" sz="1800" dirty="0">
                          <a:effectLst/>
                        </a:rPr>
                        <a:t>၂၈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၈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my-MM" sz="1800" dirty="0">
                          <a:effectLst/>
                        </a:rPr>
                        <a:t>၀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</a:rPr>
                        <a:t>၁</a:t>
                      </a:r>
                      <a:r>
                        <a:rPr lang="en-US" sz="1800">
                          <a:effectLst/>
                        </a:rPr>
                        <a:t>.</a:t>
                      </a:r>
                      <a:r>
                        <a:rPr lang="my-MM" sz="1800">
                          <a:effectLst/>
                        </a:rPr>
                        <a:t>၄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94.1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5.4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46.7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  <a:tr h="480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၂။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ပဲပိစပ်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၁၅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my-MM" sz="1800" dirty="0">
                          <a:effectLst/>
                        </a:rPr>
                        <a:t>၅၁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၇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my-MM" sz="1800" dirty="0">
                          <a:effectLst/>
                        </a:rPr>
                        <a:t>၂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၁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my-MM" sz="1800" dirty="0">
                          <a:effectLst/>
                        </a:rPr>
                        <a:t>၂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83.2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4.4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33.5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  <a:tr h="724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၃။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ပဲထောပတ်ဖြူ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၁၄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my-MM" sz="1800" dirty="0">
                          <a:effectLst/>
                        </a:rPr>
                        <a:t>၀၀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၄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my-MM" sz="1800" dirty="0">
                          <a:effectLst/>
                        </a:rPr>
                        <a:t>၈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၀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my-MM" sz="1800" dirty="0">
                          <a:effectLst/>
                        </a:rPr>
                        <a:t>၉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62.4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4.2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29.2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  <a:tr h="480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၄။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ပဲလိပ်ပြာ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</a:rPr>
                        <a:t>၁၄</a:t>
                      </a:r>
                      <a:r>
                        <a:rPr lang="en-US" sz="1800">
                          <a:effectLst/>
                        </a:rPr>
                        <a:t>.</a:t>
                      </a:r>
                      <a:r>
                        <a:rPr lang="my-MM" sz="1800">
                          <a:effectLst/>
                        </a:rPr>
                        <a:t>၂၉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၇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my-MM" sz="1800" dirty="0">
                          <a:effectLst/>
                        </a:rPr>
                        <a:t>၂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၁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my-MM" sz="1800" dirty="0">
                          <a:effectLst/>
                        </a:rPr>
                        <a:t>၄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76.4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5.0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42.0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  <a:tr h="480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၅။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မတ်ပဲ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</a:rPr>
                        <a:t>၁၅</a:t>
                      </a:r>
                      <a:r>
                        <a:rPr lang="en-US" sz="1800">
                          <a:effectLst/>
                        </a:rPr>
                        <a:t>.</a:t>
                      </a:r>
                      <a:r>
                        <a:rPr lang="my-MM" sz="1800">
                          <a:effectLst/>
                        </a:rPr>
                        <a:t>၃၃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၆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my-MM" sz="1800" dirty="0">
                          <a:effectLst/>
                        </a:rPr>
                        <a:t>၈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</a:rPr>
                        <a:t>၁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my-MM" sz="1800" dirty="0">
                          <a:effectLst/>
                        </a:rPr>
                        <a:t>၃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46215" marR="46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88.7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5.3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Pyidaungsu Numbers"/>
                          <a:ea typeface="Calibri"/>
                          <a:cs typeface="Pyidaungsu"/>
                        </a:rPr>
                        <a:t>62.1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54114"/>
            <a:ext cx="77724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my-MM" sz="2000" b="1" dirty="0"/>
              <a:t>ပဲမျိုးအလိုက် ရက်</a:t>
            </a:r>
            <a:r>
              <a:rPr lang="en-US" sz="2000" b="1" dirty="0"/>
              <a:t>(</a:t>
            </a:r>
            <a:r>
              <a:rPr lang="my-MM" sz="2000" b="1" dirty="0"/>
              <a:t>၅၅</a:t>
            </a:r>
            <a:r>
              <a:rPr lang="en-US" sz="2000" b="1" dirty="0"/>
              <a:t>)</a:t>
            </a:r>
            <a:r>
              <a:rPr lang="my-MM" sz="2000" b="1" dirty="0"/>
              <a:t>သားတွင် ရိတ်သိမ်းရရှိသည</a:t>
            </a:r>
            <a:r>
              <a:rPr lang="my-MM" sz="2000" b="1" dirty="0" smtClean="0"/>
              <a:t>့်</a:t>
            </a:r>
            <a:r>
              <a:rPr lang="en-US" sz="2000" b="1" dirty="0" smtClean="0"/>
              <a:t> </a:t>
            </a:r>
            <a:r>
              <a:rPr lang="my-MM" sz="2000" b="1" dirty="0" smtClean="0"/>
              <a:t>သစ</a:t>
            </a:r>
            <a:r>
              <a:rPr lang="my-MM" sz="2000" b="1" dirty="0"/>
              <a:t>်စိမ်းပမာဏ(တန်/ဧက</a:t>
            </a:r>
            <a:r>
              <a:rPr lang="my-MM" sz="2000" b="1" dirty="0" smtClean="0"/>
              <a:t>)</a:t>
            </a:r>
            <a:r>
              <a:rPr lang="my-MM" sz="2000" b="1" dirty="0"/>
              <a:t> </a:t>
            </a:r>
            <a:r>
              <a:rPr lang="en-US" sz="2000" b="1" dirty="0" err="1" smtClean="0"/>
              <a:t>နှင</a:t>
            </a:r>
            <a:r>
              <a:rPr lang="en-US" sz="2000" b="1" dirty="0" smtClean="0"/>
              <a:t>့် </a:t>
            </a:r>
            <a:r>
              <a:rPr lang="my-MM" sz="2000" b="1" dirty="0" smtClean="0"/>
              <a:t>အ</a:t>
            </a:r>
            <a:r>
              <a:rPr lang="my-MM" sz="2000" b="1" dirty="0"/>
              <a:t>ာဟာရဓာတ်ရရှိမှု အခြေအန</a:t>
            </a:r>
            <a:r>
              <a:rPr lang="my-MM" sz="2000" b="1" dirty="0" smtClean="0"/>
              <a:t>ေ</a:t>
            </a:r>
            <a:r>
              <a:rPr lang="en-US" sz="2000" b="1" dirty="0" smtClean="0"/>
              <a:t> (၂၀၂၃ </a:t>
            </a:r>
            <a:r>
              <a:rPr lang="en-US" sz="2000" b="1" dirty="0" err="1" smtClean="0"/>
              <a:t>ခုနှစ</a:t>
            </a:r>
            <a:r>
              <a:rPr lang="en-US" sz="2000" b="1" dirty="0" smtClean="0"/>
              <a:t>်)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52400" y="5638800"/>
            <a:ext cx="8763000" cy="1107996"/>
          </a:xfrm>
          <a:prstGeom prst="rect">
            <a:avLst/>
          </a:prstGeom>
          <a:solidFill>
            <a:srgbClr val="FEF6F0"/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*</a:t>
            </a:r>
            <a:r>
              <a:rPr lang="my-MM" sz="1600" dirty="0" smtClean="0"/>
              <a:t>ဤတ</a:t>
            </a:r>
            <a:r>
              <a:rPr lang="my-MM" sz="1600" dirty="0"/>
              <a:t>ွက်ချက်မှုပမာဏတို့သည် မြေဆီလွှာအတွင်းရှိ အဏုဇီဝသက်ရှိတို့၏ လှုပ်ရ</a:t>
            </a:r>
            <a:r>
              <a:rPr lang="my-MM" sz="1600" dirty="0" smtClean="0"/>
              <a:t>ှားဆ</a:t>
            </a:r>
            <a:r>
              <a:rPr lang="my-MM" sz="1600" dirty="0"/>
              <a:t>ောင</a:t>
            </a:r>
            <a:r>
              <a:rPr lang="my-MM" sz="1600" dirty="0" smtClean="0"/>
              <a:t>်ရ</a:t>
            </a:r>
            <a:r>
              <a:rPr lang="my-MM" sz="1600" dirty="0"/>
              <a:t>ွ</a:t>
            </a:r>
            <a:r>
              <a:rPr lang="my-MM" sz="1600" dirty="0" smtClean="0"/>
              <a:t>က်</a:t>
            </a:r>
            <a:r>
              <a:rPr lang="en-US" sz="1600" dirty="0" smtClean="0"/>
              <a:t> </a:t>
            </a:r>
            <a:r>
              <a:rPr lang="my-MM" sz="1600" dirty="0" smtClean="0"/>
              <a:t>မှုမ</a:t>
            </a:r>
            <a:r>
              <a:rPr lang="my-MM" sz="1600" dirty="0"/>
              <a:t>ျား၊ အပင်မ</a:t>
            </a:r>
            <a:r>
              <a:rPr lang="my-MM" sz="1600" dirty="0" smtClean="0"/>
              <a:t>ှရယ</a:t>
            </a:r>
            <a:r>
              <a:rPr lang="my-MM" sz="1600" dirty="0"/>
              <a:t>ူနိုင်မှု၊ မြေ၏အပူချိန်နှင့် ရာသီဥတုများအပ</a:t>
            </a:r>
            <a:r>
              <a:rPr lang="my-MM" sz="1600" dirty="0" smtClean="0"/>
              <a:t>ေါ်မ</a:t>
            </a:r>
            <a:r>
              <a:rPr lang="my-MM" sz="1600" dirty="0"/>
              <a:t>ူတည်၍ အာဟ</a:t>
            </a:r>
            <a:r>
              <a:rPr lang="my-MM" sz="1600" dirty="0" smtClean="0"/>
              <a:t>ာရဓ</a:t>
            </a:r>
            <a:r>
              <a:rPr lang="my-MM" sz="1600" dirty="0"/>
              <a:t>ါတ်ရရှိမှု ကွာခ</a:t>
            </a:r>
            <a:r>
              <a:rPr lang="my-MM" sz="1600" dirty="0" smtClean="0"/>
              <a:t>ြားန</a:t>
            </a:r>
            <a:r>
              <a:rPr lang="my-MM" sz="1600" dirty="0"/>
              <a:t>ို</a:t>
            </a:r>
            <a:r>
              <a:rPr lang="my-MM" sz="1600" dirty="0" smtClean="0"/>
              <a:t>င်</a:t>
            </a:r>
            <a:r>
              <a:rPr lang="en-US" sz="1600" dirty="0" smtClean="0"/>
              <a:t> </a:t>
            </a:r>
            <a:r>
              <a:rPr lang="my-MM" sz="1600" dirty="0" smtClean="0"/>
              <a:t>ပါသည</a:t>
            </a:r>
            <a:r>
              <a:rPr lang="my-MM" sz="1600" dirty="0"/>
              <a:t>်။ သို့ရာတွင် စိုက်ပျိုးရာသ</a:t>
            </a:r>
            <a:r>
              <a:rPr lang="my-MM" sz="1600" dirty="0" smtClean="0"/>
              <a:t>ီနေ့</a:t>
            </a:r>
            <a:r>
              <a:rPr lang="my-MM" sz="1600" dirty="0"/>
              <a:t>တ</a:t>
            </a:r>
            <a:r>
              <a:rPr lang="my-MM" sz="1600" dirty="0" smtClean="0"/>
              <a:t>ာအတ</a:t>
            </a:r>
            <a:r>
              <a:rPr lang="my-MM" sz="1600" dirty="0"/>
              <a:t>ိုအရှည်အလိုက် အပင</a:t>
            </a:r>
            <a:r>
              <a:rPr lang="my-MM" sz="1600" dirty="0" smtClean="0"/>
              <a:t>်ဖ</a:t>
            </a:r>
            <a:r>
              <a:rPr lang="my-MM" sz="1600" dirty="0"/>
              <a:t>ြစ</a:t>
            </a:r>
            <a:r>
              <a:rPr lang="my-MM" sz="1600" dirty="0" smtClean="0"/>
              <a:t>်ထ</a:t>
            </a:r>
            <a:r>
              <a:rPr lang="my-MM" sz="1600" dirty="0"/>
              <a:t>ွန</a:t>
            </a:r>
            <a:r>
              <a:rPr lang="my-MM" sz="1600" dirty="0" smtClean="0"/>
              <a:t>်းမှုအပ</a:t>
            </a:r>
            <a:r>
              <a:rPr lang="my-MM" sz="1600" dirty="0"/>
              <a:t>ေါ်မူတည်၍ ထွက်ရ</a:t>
            </a:r>
            <a:r>
              <a:rPr lang="my-MM" sz="1600" dirty="0" smtClean="0"/>
              <a:t>ှိသော</a:t>
            </a:r>
            <a:r>
              <a:rPr lang="en-US" sz="1600" dirty="0" smtClean="0"/>
              <a:t> </a:t>
            </a:r>
            <a:r>
              <a:rPr lang="my-MM" sz="1600" dirty="0" smtClean="0"/>
              <a:t>သစ</a:t>
            </a:r>
            <a:r>
              <a:rPr lang="my-MM" sz="1600" dirty="0"/>
              <a:t>်စိမ်းပမာဏ ကွာခြားနိုင်ပါသည်။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92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1602</TotalTime>
  <Words>3692</Words>
  <Application>Microsoft Office PowerPoint</Application>
  <PresentationFormat>On-screen Show (4:3)</PresentationFormat>
  <Paragraphs>293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Executive</vt:lpstr>
      <vt:lpstr>စိုက်ပျိုးရေး၊ မွေးမြူရေးနှင့် ဆည်မြောင်းဝန်ကြီးဌာန စိုက်ပျိုးရေးသုတေသနဦးစီးဌာန စိုက်ပျိုးရေးဆိုင်ရာ သဘာဝအရင်းအမြစ်များသုတေသနဌာနခွဲ မြေဆီလွှာသိပ္ပံသုတေသနဌာနစု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L1</dc:creator>
  <cp:lastModifiedBy>L1</cp:lastModifiedBy>
  <cp:revision>220</cp:revision>
  <cp:lastPrinted>2023-09-04T05:39:10Z</cp:lastPrinted>
  <dcterms:created xsi:type="dcterms:W3CDTF">2006-08-16T00:00:00Z</dcterms:created>
  <dcterms:modified xsi:type="dcterms:W3CDTF">2024-08-01T07:06:30Z</dcterms:modified>
</cp:coreProperties>
</file>