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handoutMasterIdLst>
    <p:handoutMasterId r:id="rId35"/>
  </p:handoutMasterIdLst>
  <p:sldIdLst>
    <p:sldId id="256" r:id="rId4"/>
    <p:sldId id="337" r:id="rId5"/>
    <p:sldId id="338" r:id="rId6"/>
    <p:sldId id="336" r:id="rId7"/>
    <p:sldId id="351" r:id="rId8"/>
    <p:sldId id="352" r:id="rId9"/>
    <p:sldId id="323" r:id="rId10"/>
    <p:sldId id="297" r:id="rId11"/>
    <p:sldId id="298" r:id="rId12"/>
    <p:sldId id="325" r:id="rId13"/>
    <p:sldId id="31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02" r:id="rId26"/>
    <p:sldId id="331" r:id="rId27"/>
    <p:sldId id="332" r:id="rId28"/>
    <p:sldId id="311" r:id="rId29"/>
    <p:sldId id="312" r:id="rId30"/>
    <p:sldId id="313" r:id="rId31"/>
    <p:sldId id="303" r:id="rId32"/>
    <p:sldId id="259" r:id="rId33"/>
    <p:sldId id="306" r:id="rId34"/>
  </p:sldIdLst>
  <p:sldSz cx="9144000" cy="6858000" type="screen4x3"/>
  <p:notesSz cx="9869488" cy="6735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FF0000"/>
    <a:srgbClr val="006600"/>
    <a:srgbClr val="003300"/>
    <a:srgbClr val="008000"/>
    <a:srgbClr val="660066"/>
    <a:srgbClr val="9966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34567" autoAdjust="0"/>
    <p:restoredTop sz="86522" autoAdjust="0"/>
  </p:normalViewPr>
  <p:slideViewPr>
    <p:cSldViewPr>
      <p:cViewPr varScale="1">
        <p:scale>
          <a:sx n="85" d="100"/>
          <a:sy n="85" d="100"/>
        </p:scale>
        <p:origin x="797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92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ableStyles" Target="tableStyle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com\Desktop\Aunty%20Cho%20(Oil%20Seed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794608085868063"/>
          <c:y val="4.0173519976669569E-2"/>
          <c:w val="0.87456331392506337"/>
          <c:h val="0.710756415864683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'Area&amp;Production'!$B$3</c:f>
              <c:strCache>
                <c:ptCount val="1"/>
                <c:pt idx="0">
                  <c:v>‌စိုက်ဧရိယာ (ထောင်ပေါင်း)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998091962339688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my-MM" dirty="0"/>
                      <a:t>၂၈၅၁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49-4044-958C-A8A2C9D30E4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my-MM" dirty="0"/>
                      <a:t>၃၇၇၆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49-4044-958C-A8A2C9D30E45}"/>
                </c:ext>
              </c:extLst>
            </c:dLbl>
            <c:dLbl>
              <c:idx val="2"/>
              <c:layout>
                <c:manualLayout>
                  <c:x val="1.4869888475836463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my-MM" dirty="0"/>
                      <a:t>၁၀၈၉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49-4044-958C-A8A2C9D30E45}"/>
                </c:ext>
              </c:extLst>
            </c:dLbl>
            <c:dLbl>
              <c:idx val="3"/>
              <c:layout>
                <c:manualLayout>
                  <c:x val="9.2114266111357705E-3"/>
                  <c:y val="-9.6618357487923048E-3"/>
                </c:manualLayout>
              </c:layout>
              <c:tx>
                <c:rich>
                  <a:bodyPr/>
                  <a:lstStyle/>
                  <a:p>
                    <a:r>
                      <a:rPr lang="my-MM" dirty="0"/>
                      <a:t>၁၀၈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49-4044-958C-A8A2C9D30E45}"/>
                </c:ext>
              </c:extLst>
            </c:dLbl>
            <c:dLbl>
              <c:idx val="4"/>
              <c:layout>
                <c:manualLayout>
                  <c:x val="1.2720440157277763E-2"/>
                  <c:y val="-2.4154589371980567E-3"/>
                </c:manualLayout>
              </c:layout>
              <c:tx>
                <c:rich>
                  <a:bodyPr/>
                  <a:lstStyle/>
                  <a:p>
                    <a:r>
                      <a:rPr lang="my-MM" dirty="0"/>
                      <a:t>၃၀၀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49-4044-958C-A8A2C9D30E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Pyidaungsu" panose="020B0502040204020203" pitchFamily="34" charset="0"/>
                    <a:ea typeface="Myanmar3" panose="02020603050405020304" pitchFamily="18" charset="0"/>
                    <a:cs typeface="Pyidaungsu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'Area&amp;Production'!$A$4:$A$8</c:f>
              <c:strCache>
                <c:ptCount val="5"/>
                <c:pt idx="0">
                  <c:v>‌မြေပဲ</c:v>
                </c:pt>
                <c:pt idx="1">
                  <c:v>နှမ်း</c:v>
                </c:pt>
                <c:pt idx="2">
                  <c:v>‌နေကြာ</c:v>
                </c:pt>
                <c:pt idx="3">
                  <c:v>မုန်ညင်း</c:v>
                </c:pt>
                <c:pt idx="4">
                  <c:v>ပန်းနှမ်း</c:v>
                </c:pt>
              </c:strCache>
            </c:strRef>
          </c:cat>
          <c:val>
            <c:numRef>
              <c:f>'Area&amp;Production'!$B$4:$B$8</c:f>
              <c:numCache>
                <c:formatCode>[$-10000455]0</c:formatCode>
                <c:ptCount val="5"/>
                <c:pt idx="0">
                  <c:v>2346</c:v>
                </c:pt>
                <c:pt idx="1">
                  <c:v>3905</c:v>
                </c:pt>
                <c:pt idx="2">
                  <c:v>1195</c:v>
                </c:pt>
                <c:pt idx="3">
                  <c:v>146</c:v>
                </c:pt>
                <c:pt idx="4">
                  <c:v>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D49-4044-958C-A8A2C9D30E45}"/>
            </c:ext>
          </c:extLst>
        </c:ser>
        <c:ser>
          <c:idx val="1"/>
          <c:order val="1"/>
          <c:tx>
            <c:strRef>
              <c:f>'Area&amp;Production'!$C$3</c:f>
              <c:strCache>
                <c:ptCount val="1"/>
                <c:pt idx="0">
                  <c:v>ဆီထွက် (မက်ထရစ်တန်)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737379537786288E-2"/>
                  <c:y val="-1.1908563321129629E-2"/>
                </c:manualLayout>
              </c:layout>
              <c:tx>
                <c:rich>
                  <a:bodyPr/>
                  <a:lstStyle/>
                  <a:p>
                    <a:r>
                      <a:rPr lang="my-MM" dirty="0"/>
                      <a:t>၄၀၃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49-4044-958C-A8A2C9D30E45}"/>
                </c:ext>
              </c:extLst>
            </c:dLbl>
            <c:dLbl>
              <c:idx val="1"/>
              <c:layout>
                <c:manualLayout>
                  <c:x val="2.0013090094433996E-2"/>
                  <c:y val="-1.790238392401455E-2"/>
                </c:manualLayout>
              </c:layout>
              <c:tx>
                <c:rich>
                  <a:bodyPr/>
                  <a:lstStyle/>
                  <a:p>
                    <a:r>
                      <a:rPr lang="my-MM" dirty="0"/>
                      <a:t>၂၄၃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49-4044-958C-A8A2C9D30E45}"/>
                </c:ext>
              </c:extLst>
            </c:dLbl>
            <c:dLbl>
              <c:idx val="2"/>
              <c:layout>
                <c:manualLayout>
                  <c:x val="1.4869894061019417E-2"/>
                  <c:y val="-1.2077294685990338E-2"/>
                </c:manualLayout>
              </c:layout>
              <c:tx>
                <c:rich>
                  <a:bodyPr/>
                  <a:lstStyle/>
                  <a:p>
                    <a:r>
                      <a:rPr lang="my-MM" dirty="0"/>
                      <a:t>၈၅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49-4044-958C-A8A2C9D30E45}"/>
                </c:ext>
              </c:extLst>
            </c:dLbl>
            <c:dLbl>
              <c:idx val="3"/>
              <c:layout>
                <c:manualLayout>
                  <c:x val="1.7161701709434589E-2"/>
                  <c:y val="-7.2463768115942889E-3"/>
                </c:manualLayout>
              </c:layout>
              <c:tx>
                <c:rich>
                  <a:bodyPr/>
                  <a:lstStyle/>
                  <a:p>
                    <a:r>
                      <a:rPr lang="my-MM" dirty="0"/>
                      <a:t>၁၀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49-4044-958C-A8A2C9D30E45}"/>
                </c:ext>
              </c:extLst>
            </c:dLbl>
            <c:dLbl>
              <c:idx val="4"/>
              <c:layout>
                <c:manualLayout>
                  <c:x val="1.0099729002040281E-2"/>
                  <c:y val="-1.5745368785423583E-2"/>
                </c:manualLayout>
              </c:layout>
              <c:tx>
                <c:rich>
                  <a:bodyPr/>
                  <a:lstStyle/>
                  <a:p>
                    <a:r>
                      <a:rPr lang="my-MM" dirty="0"/>
                      <a:t>၂၇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D49-4044-958C-A8A2C9D30E4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>
                    <a:latin typeface="Pyidaungsu" panose="020B0502040204020203" pitchFamily="34" charset="0"/>
                    <a:ea typeface="Myanmar3" panose="02020603050405020304" pitchFamily="18" charset="0"/>
                    <a:cs typeface="Pyidaungsu" panose="020B0502040204020203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'Area&amp;Production'!$A$4:$A$8</c:f>
              <c:strCache>
                <c:ptCount val="5"/>
                <c:pt idx="0">
                  <c:v>‌မြေပဲ</c:v>
                </c:pt>
                <c:pt idx="1">
                  <c:v>နှမ်း</c:v>
                </c:pt>
                <c:pt idx="2">
                  <c:v>‌နေကြာ</c:v>
                </c:pt>
                <c:pt idx="3">
                  <c:v>မုန်ညင်း</c:v>
                </c:pt>
                <c:pt idx="4">
                  <c:v>ပန်းနှမ်း</c:v>
                </c:pt>
              </c:strCache>
            </c:strRef>
          </c:cat>
          <c:val>
            <c:numRef>
              <c:f>'Area&amp;Production'!$C$4:$C$8</c:f>
              <c:numCache>
                <c:formatCode>[$-10000455]0</c:formatCode>
                <c:ptCount val="5"/>
                <c:pt idx="0">
                  <c:v>349</c:v>
                </c:pt>
                <c:pt idx="1">
                  <c:v>346</c:v>
                </c:pt>
                <c:pt idx="2">
                  <c:v>122</c:v>
                </c:pt>
                <c:pt idx="3">
                  <c:v>14</c:v>
                </c:pt>
                <c:pt idx="4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D49-4044-958C-A8A2C9D30E4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ylinder"/>
        <c:axId val="201190400"/>
        <c:axId val="201200384"/>
        <c:axId val="0"/>
      </c:bar3DChart>
      <c:catAx>
        <c:axId val="20119040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Pyidaungsu" panose="020B0502040204020203" pitchFamily="34" charset="0"/>
                <a:ea typeface="Myanmar3" panose="02020603050405020304" pitchFamily="18" charset="0"/>
                <a:cs typeface="Pyidaungsu" panose="020B0502040204020203" pitchFamily="34" charset="0"/>
              </a:defRPr>
            </a:pPr>
            <a:endParaRPr lang="en-US"/>
          </a:p>
        </c:txPr>
        <c:crossAx val="201200384"/>
        <c:crosses val="autoZero"/>
        <c:auto val="1"/>
        <c:lblAlgn val="ctr"/>
        <c:lblOffset val="100"/>
        <c:noMultiLvlLbl val="0"/>
      </c:catAx>
      <c:valAx>
        <c:axId val="201200384"/>
        <c:scaling>
          <c:orientation val="minMax"/>
        </c:scaling>
        <c:delete val="0"/>
        <c:axPos val="l"/>
        <c:numFmt formatCode="[$-10000455]0" sourceLinked="1"/>
        <c:majorTickMark val="none"/>
        <c:minorTickMark val="none"/>
        <c:tickLblPos val="nextTo"/>
        <c:txPr>
          <a:bodyPr/>
          <a:lstStyle/>
          <a:p>
            <a:pPr>
              <a:defRPr sz="1600">
                <a:latin typeface="Pyidaungsu" panose="020B0502040204020203" pitchFamily="34" charset="0"/>
                <a:ea typeface="Myanmar3" panose="02020603050405020304" pitchFamily="18" charset="0"/>
                <a:cs typeface="Pyidaungsu" panose="020B0502040204020203" pitchFamily="34" charset="0"/>
              </a:defRPr>
            </a:pPr>
            <a:endParaRPr lang="en-US"/>
          </a:p>
        </c:txPr>
        <c:crossAx val="2011904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0.80139</cdr:x>
      <cdr:y>0.82609</cdr:y>
    </cdr:from>
    <cdr:to>
      <cdr:x>0.91587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400801" y="502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0.72507</cdr:x>
      <cdr:y>0.82609</cdr:y>
    </cdr:from>
    <cdr:to>
      <cdr:x>0.83955</cdr:x>
      <cdr:y>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791201" y="50292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0.0477</cdr:x>
      <cdr:y>0.82609</cdr:y>
    </cdr:from>
    <cdr:to>
      <cdr:x>0.78231</cdr:x>
      <cdr:y>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381001" y="4343400"/>
          <a:ext cx="5867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0.18127</cdr:x>
      <cdr:y>0.875</cdr:y>
    </cdr:from>
    <cdr:to>
      <cdr:x>0.88725</cdr:x>
      <cdr:y>0.94578</cdr:y>
    </cdr:to>
    <cdr:sp macro="" textlink="">
      <cdr:nvSpPr>
        <cdr:cNvPr id="6" name="TextBox 12"/>
        <cdr:cNvSpPr txBox="1"/>
      </cdr:nvSpPr>
      <cdr:spPr>
        <a:xfrm xmlns:a="http://schemas.openxmlformats.org/drawingml/2006/main">
          <a:off x="1535729" y="4946073"/>
          <a:ext cx="5981102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9pPr>
        </a:lstStyle>
        <a:p xmlns:a="http://schemas.openxmlformats.org/drawingml/2006/main">
          <a:r>
            <a: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cs typeface="Pyidaungsu" panose="020B0502040204020203" pitchFamily="34" charset="0"/>
            </a:rPr>
            <a:t>   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ea typeface="Myanmar3" pitchFamily="18" charset="0"/>
              <a:cs typeface="Pyidaungsu" panose="020B0502040204020203" pitchFamily="34" charset="0"/>
            </a:rPr>
            <a:t>စိုက်ဧရိယာ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ea typeface="Myanmar3" pitchFamily="18" charset="0"/>
              <a:cs typeface="Pyidaungsu" panose="020B0502040204020203" pitchFamily="34" charset="0"/>
            </a:rPr>
            <a:t> (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ea typeface="Myanmar3" pitchFamily="18" charset="0"/>
              <a:cs typeface="Pyidaungsu" panose="020B0502040204020203" pitchFamily="34" charset="0"/>
            </a:rPr>
            <a:t>ထောင်ပေါင်း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ea typeface="Myanmar3" pitchFamily="18" charset="0"/>
              <a:cs typeface="Pyidaungsu" panose="020B0502040204020203" pitchFamily="34" charset="0"/>
            </a:rPr>
            <a:t>)      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ea typeface="Myanmar3" pitchFamily="18" charset="0"/>
              <a:cs typeface="Pyidaungsu" panose="020B0502040204020203" pitchFamily="34" charset="0"/>
            </a:rPr>
            <a:t>ဆီထွက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ea typeface="Myanmar3" pitchFamily="18" charset="0"/>
              <a:cs typeface="Pyidaungsu" panose="020B0502040204020203" pitchFamily="34" charset="0"/>
            </a:rPr>
            <a:t>်(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ea typeface="Myanmar3" pitchFamily="18" charset="0"/>
              <a:cs typeface="Pyidaungsu" panose="020B0502040204020203" pitchFamily="34" charset="0"/>
            </a:rPr>
            <a:t>မက်ထရစ်တန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ea typeface="Myanmar3" pitchFamily="18" charset="0"/>
              <a:cs typeface="Pyidaungsu" panose="020B0502040204020203" pitchFamily="34" charset="0"/>
            </a:rPr>
            <a:t>် </a:t>
          </a:r>
          <a:r>
            <a:rPr lang="en-US" sz="16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ea typeface="Myanmar3" pitchFamily="18" charset="0"/>
              <a:cs typeface="Pyidaungsu" panose="020B0502040204020203" pitchFamily="34" charset="0"/>
            </a:rPr>
            <a:t>ထောင်ပေါင်း</a:t>
          </a:r>
          <a:r>
            <a: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ea typeface="Myanmar3" pitchFamily="18" charset="0"/>
              <a:cs typeface="Pyidaungsu" panose="020B0502040204020203" pitchFamily="34" charset="0"/>
            </a:rPr>
            <a:t>)</a:t>
          </a:r>
          <a:endParaRPr lang="en-US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Pyidaungsu" panose="020B0502040204020203" pitchFamily="34" charset="0"/>
            <a:cs typeface="Pyidaungsu" panose="020B0502040204020203" pitchFamily="34" charset="0"/>
          </a:endParaRPr>
        </a:p>
      </cdr:txBody>
    </cdr:sp>
  </cdr:relSizeAnchor>
  <cdr:relSizeAnchor xmlns:cdr="http://schemas.openxmlformats.org/drawingml/2006/chartDrawing">
    <cdr:from>
      <cdr:x>0.20035</cdr:x>
      <cdr:y>0.88889</cdr:y>
    </cdr:from>
    <cdr:to>
      <cdr:x>0.21943</cdr:x>
      <cdr:y>0.91667</cdr:y>
    </cdr:to>
    <cdr:sp macro="" textlink="">
      <cdr:nvSpPr>
        <cdr:cNvPr id="7" name="Flowchart: Process 6"/>
        <cdr:cNvSpPr/>
      </cdr:nvSpPr>
      <cdr:spPr>
        <a:xfrm xmlns:a="http://schemas.openxmlformats.org/drawingml/2006/main" flipH="1">
          <a:off x="1697376" y="5024589"/>
          <a:ext cx="161647" cy="157030"/>
        </a:xfrm>
        <a:prstGeom xmlns:a="http://schemas.openxmlformats.org/drawingml/2006/main" prst="flowChartProcess">
          <a:avLst/>
        </a:prstGeom>
        <a:solidFill xmlns:a="http://schemas.openxmlformats.org/drawingml/2006/main">
          <a:srgbClr val="2DA2BF"/>
        </a:solidFill>
        <a:ln xmlns:a="http://schemas.openxmlformats.org/drawingml/2006/main" w="9525" cap="flat" cmpd="sng" algn="ctr">
          <a:solidFill>
            <a:srgbClr val="2DA2BF"/>
          </a:solidFill>
          <a:prstDash val="solid"/>
        </a:ln>
        <a:effectLst xmlns:a="http://schemas.openxmlformats.org/drawingml/2006/main">
          <a:outerShdw blurRad="50800" dist="38100" dir="5400000" rotWithShape="0">
            <a:srgbClr val="000000">
              <a:alpha val="35000"/>
            </a:srgbClr>
          </a:outerShdw>
        </a:effectLst>
      </cdr:spPr>
      <cdr:style>
        <a:lnRef xmlns:a="http://schemas.openxmlformats.org/drawingml/2006/main" idx="1">
          <a:schemeClr val="accent4"/>
        </a:lnRef>
        <a:fillRef xmlns:a="http://schemas.openxmlformats.org/drawingml/2006/main" idx="1001">
          <a:schemeClr val="lt1"/>
        </a:fillRef>
        <a:effectRef xmlns:a="http://schemas.openxmlformats.org/drawingml/2006/main" idx="1">
          <a:schemeClr val="accent4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1pPr>
          <a:lvl2pPr marL="457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2pPr>
          <a:lvl3pPr marL="914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3pPr>
          <a:lvl4pPr marL="1371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4pPr>
          <a:lvl5pPr marL="18288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5pPr>
          <a:lvl6pPr marL="22860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6pPr>
          <a:lvl7pPr marL="27432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7pPr>
          <a:lvl8pPr marL="32004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8pPr>
          <a:lvl9pPr marL="3657600" algn="l" defTabSz="914400" rtl="0" eaLnBrk="1" latinLnBrk="0" hangingPunct="1">
            <a:defRPr sz="1800" kern="1200">
              <a:solidFill>
                <a:sysClr val="windowText" lastClr="000000"/>
              </a:solidFill>
              <a:latin typeface="Lucida Sans Unicode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926" cy="3368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1239" y="0"/>
            <a:ext cx="4275926" cy="33684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4D15BA-D788-43C9-AF74-2E9A2DD14A51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397838"/>
            <a:ext cx="4275926" cy="336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1239" y="6397838"/>
            <a:ext cx="4275926" cy="336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1F796-9670-4080-A418-ADC9FEE939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36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91C-B067-46B7-9AE4-9B93A5723A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870-981A-4918-8939-29F5D7F47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38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91C-B067-46B7-9AE4-9B93A5723A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870-981A-4918-8939-29F5D7F47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76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91C-B067-46B7-9AE4-9B93A5723A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870-981A-4918-8939-29F5D7F47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3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12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sz="1200">
                <a:solidFill>
                  <a:schemeClr val="tx2"/>
                </a:solidFill>
                <a:latin typeface="Pyidaungsu" panose="020B0502040204020203" pitchFamily="34" charset="0"/>
                <a:cs typeface="Pyidaungsu" panose="020B0502040204020203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2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2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sz="1200">
                <a:solidFill>
                  <a:prstClr val="white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defRPr>
            </a:lvl1pPr>
            <a:extLst/>
          </a:lstStyle>
          <a:p>
            <a:fld id="{2D6B6596-C21B-4737-955A-E6F9087C23E2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tint val="2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defRPr>
            </a:lvl1pPr>
            <a:extLst/>
          </a:lstStyle>
          <a:p>
            <a:fld id="{AB7728F2-FEE6-480E-B979-6EF0D89EB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94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>
                <a:latin typeface="Pyidaungsu" panose="020B0502040204020203" pitchFamily="34" charset="0"/>
                <a:cs typeface="Pyidaungsu" panose="020B0502040204020203" pitchFamily="34" charset="0"/>
              </a:defRPr>
            </a:lvl1pPr>
            <a:lvl2pPr>
              <a:defRPr sz="1200">
                <a:latin typeface="Pyidaungsu" panose="020B0502040204020203" pitchFamily="34" charset="0"/>
                <a:cs typeface="Pyidaungsu" panose="020B0502040204020203" pitchFamily="34" charset="0"/>
              </a:defRPr>
            </a:lvl2pPr>
            <a:lvl3pPr>
              <a:defRPr sz="1200">
                <a:latin typeface="Pyidaungsu" panose="020B0502040204020203" pitchFamily="34" charset="0"/>
                <a:cs typeface="Pyidaungsu" panose="020B0502040204020203" pitchFamily="34" charset="0"/>
              </a:defRPr>
            </a:lvl3pPr>
            <a:lvl4pPr>
              <a:defRPr sz="1200">
                <a:latin typeface="Pyidaungsu" panose="020B0502040204020203" pitchFamily="34" charset="0"/>
                <a:cs typeface="Pyidaungsu" panose="020B0502040204020203" pitchFamily="34" charset="0"/>
              </a:defRPr>
            </a:lvl4pPr>
            <a:lvl5pPr>
              <a:defRPr sz="1200">
                <a:latin typeface="Pyidaungsu" panose="020B0502040204020203" pitchFamily="34" charset="0"/>
                <a:cs typeface="Pyidaungsu" panose="020B0502040204020203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Pyidaungsu" panose="020B0502040204020203" pitchFamily="34" charset="0"/>
                <a:cs typeface="Pyidaungsu" panose="020B0502040204020203" pitchFamily="34" charset="0"/>
              </a:defRPr>
            </a:lvl1pPr>
          </a:lstStyle>
          <a:p>
            <a:fld id="{2D6B6596-C21B-4737-955A-E6F9087C23E2}" type="datetimeFigureOut">
              <a:rPr lang="en-US" smtClean="0">
                <a:solidFill>
                  <a:prstClr val="black"/>
                </a:solidFill>
              </a:rPr>
              <a:pPr/>
              <a:t>5/3/2024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Pyidaungsu" panose="020B0502040204020203" pitchFamily="34" charset="0"/>
                <a:cs typeface="Pyidaungsu" panose="020B0502040204020203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Pyidaungsu" panose="020B0502040204020203" pitchFamily="34" charset="0"/>
                <a:cs typeface="Pyidaungsu" panose="020B0502040204020203" pitchFamily="34" charset="0"/>
              </a:defRPr>
            </a:lvl1pPr>
          </a:lstStyle>
          <a:p>
            <a:fld id="{AB7728F2-FEE6-480E-B979-6EF0D89EBF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1200">
                <a:latin typeface="Pyidaungsu" panose="020B0502040204020203" pitchFamily="34" charset="0"/>
                <a:cs typeface="Pyidaungsu" panose="020B050204020402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89522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96-C21B-4737-955A-E6F9087C23E2}" type="datetimeFigureOut">
              <a:rPr lang="en-US" smtClean="0">
                <a:solidFill>
                  <a:prstClr val="white"/>
                </a:solidFill>
              </a:rPr>
              <a:pPr/>
              <a:t>5/3/2024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8F2-FEE6-480E-B979-6EF0D89EBF9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334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96-C21B-4737-955A-E6F9087C23E2}" type="datetimeFigureOut">
              <a:rPr lang="en-US" smtClean="0">
                <a:solidFill>
                  <a:prstClr val="white"/>
                </a:solidFill>
              </a:rPr>
              <a:pPr/>
              <a:t>5/3/2024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8F2-FEE6-480E-B979-6EF0D89EBF9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47802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96-C21B-4737-955A-E6F9087C23E2}" type="datetimeFigureOut">
              <a:rPr lang="en-US" smtClean="0">
                <a:solidFill>
                  <a:prstClr val="black"/>
                </a:solidFill>
              </a:rPr>
              <a:pPr/>
              <a:t>5/3/2024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8F2-FEE6-480E-B979-6EF0D89EBF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3152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96-C21B-4737-955A-E6F9087C23E2}" type="datetimeFigureOut">
              <a:rPr lang="en-US" smtClean="0">
                <a:solidFill>
                  <a:prstClr val="white"/>
                </a:solidFill>
              </a:rPr>
              <a:pPr/>
              <a:t>5/3/2024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8F2-FEE6-480E-B979-6EF0D89EBF9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74981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96-C21B-4737-955A-E6F9087C23E2}" type="datetimeFigureOut">
              <a:rPr lang="en-US" smtClean="0">
                <a:solidFill>
                  <a:prstClr val="black"/>
                </a:solidFill>
              </a:rPr>
              <a:pPr/>
              <a:t>5/3/2024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8F2-FEE6-480E-B979-6EF0D89EBF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34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D6B6596-C21B-4737-955A-E6F9087C23E2}" type="datetimeFigureOut">
              <a:rPr lang="en-US" smtClean="0">
                <a:solidFill>
                  <a:prstClr val="black"/>
                </a:solidFill>
              </a:rPr>
              <a:pPr/>
              <a:t>5/3/2024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8F2-FEE6-480E-B979-6EF0D89EBF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642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91C-B067-46B7-9AE4-9B93A5723A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870-981A-4918-8939-29F5D7F47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892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6B6596-C21B-4737-955A-E6F9087C23E2}" type="datetimeFigureOut">
              <a:rPr lang="en-US" smtClean="0">
                <a:solidFill>
                  <a:prstClr val="white"/>
                </a:solidFill>
              </a:rPr>
              <a:pPr/>
              <a:t>5/3/2024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7728F2-FEE6-480E-B979-6EF0D89EBF9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3840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96-C21B-4737-955A-E6F9087C23E2}" type="datetimeFigureOut">
              <a:rPr lang="en-US" smtClean="0">
                <a:solidFill>
                  <a:prstClr val="black"/>
                </a:solidFill>
              </a:rPr>
              <a:pPr/>
              <a:t>5/3/2024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8F2-FEE6-480E-B979-6EF0D89EBF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798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96-C21B-4737-955A-E6F9087C23E2}" type="datetimeFigureOut">
              <a:rPr lang="en-US" smtClean="0">
                <a:solidFill>
                  <a:prstClr val="black"/>
                </a:solidFill>
              </a:rPr>
              <a:pPr/>
              <a:t>5/3/2024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8F2-FEE6-480E-B979-6EF0D89EBF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273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200">
              <a:solidFill>
                <a:prstClr val="white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12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defRPr>
            </a:lvl1pPr>
            <a:extLst/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 sz="1200">
                <a:solidFill>
                  <a:schemeClr val="tx2"/>
                </a:solidFill>
                <a:latin typeface="Pyidaungsu" panose="020B0502040204020203" pitchFamily="34" charset="0"/>
                <a:cs typeface="Pyidaungsu" panose="020B0502040204020203" pitchFamily="34" charset="0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2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sz="1200">
                <a:solidFill>
                  <a:prstClr val="black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/>
              <a:endParaRPr lang="en-US" sz="1200">
                <a:solidFill>
                  <a:prstClr val="white"/>
                </a:solidFill>
                <a:latin typeface="Pyidaungsu" panose="020B0502040204020203" pitchFamily="34" charset="0"/>
                <a:cs typeface="Pyidaungsu" panose="020B0502040204020203" pitchFamily="34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defRPr>
            </a:lvl1pPr>
            <a:extLst/>
          </a:lstStyle>
          <a:p>
            <a:fld id="{2D6B6596-C21B-4737-955A-E6F9087C23E2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solidFill>
                  <a:schemeClr val="accent1">
                    <a:tint val="2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defRPr>
            </a:lvl1pPr>
            <a:extLst/>
          </a:lstStyle>
          <a:p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FFFFFF"/>
                </a:solidFill>
                <a:latin typeface="Pyidaungsu" panose="020B0502040204020203" pitchFamily="34" charset="0"/>
                <a:cs typeface="Pyidaungsu" panose="020B0502040204020203" pitchFamily="34" charset="0"/>
              </a:defRPr>
            </a:lvl1pPr>
            <a:extLst/>
          </a:lstStyle>
          <a:p>
            <a:fld id="{AB7728F2-FEE6-480E-B979-6EF0D89EBF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450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200">
                <a:latin typeface="Pyidaungsu" panose="020B0502040204020203" pitchFamily="34" charset="0"/>
                <a:cs typeface="Pyidaungsu" panose="020B0502040204020203" pitchFamily="34" charset="0"/>
              </a:defRPr>
            </a:lvl1pPr>
            <a:lvl2pPr>
              <a:defRPr sz="1200">
                <a:latin typeface="Pyidaungsu" panose="020B0502040204020203" pitchFamily="34" charset="0"/>
                <a:cs typeface="Pyidaungsu" panose="020B0502040204020203" pitchFamily="34" charset="0"/>
              </a:defRPr>
            </a:lvl2pPr>
            <a:lvl3pPr>
              <a:defRPr sz="1200">
                <a:latin typeface="Pyidaungsu" panose="020B0502040204020203" pitchFamily="34" charset="0"/>
                <a:cs typeface="Pyidaungsu" panose="020B0502040204020203" pitchFamily="34" charset="0"/>
              </a:defRPr>
            </a:lvl3pPr>
            <a:lvl4pPr>
              <a:defRPr sz="1200">
                <a:latin typeface="Pyidaungsu" panose="020B0502040204020203" pitchFamily="34" charset="0"/>
                <a:cs typeface="Pyidaungsu" panose="020B0502040204020203" pitchFamily="34" charset="0"/>
              </a:defRPr>
            </a:lvl4pPr>
            <a:lvl5pPr>
              <a:defRPr sz="1200">
                <a:latin typeface="Pyidaungsu" panose="020B0502040204020203" pitchFamily="34" charset="0"/>
                <a:cs typeface="Pyidaungsu" panose="020B0502040204020203" pitchFamily="34" charset="0"/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Pyidaungsu" panose="020B0502040204020203" pitchFamily="34" charset="0"/>
                <a:cs typeface="Pyidaungsu" panose="020B0502040204020203" pitchFamily="34" charset="0"/>
              </a:defRPr>
            </a:lvl1pPr>
          </a:lstStyle>
          <a:p>
            <a:fld id="{2D6B6596-C21B-4737-955A-E6F9087C23E2}" type="datetimeFigureOut">
              <a:rPr lang="en-US" smtClean="0">
                <a:solidFill>
                  <a:prstClr val="black"/>
                </a:solidFill>
              </a:rPr>
              <a:pPr/>
              <a:t>5/3/2024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>
                <a:latin typeface="Pyidaungsu" panose="020B0502040204020203" pitchFamily="34" charset="0"/>
                <a:cs typeface="Pyidaungsu" panose="020B0502040204020203" pitchFamily="34" charset="0"/>
              </a:defRPr>
            </a:lvl1pPr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latin typeface="Pyidaungsu" panose="020B0502040204020203" pitchFamily="34" charset="0"/>
                <a:cs typeface="Pyidaungsu" panose="020B0502040204020203" pitchFamily="34" charset="0"/>
              </a:defRPr>
            </a:lvl1pPr>
          </a:lstStyle>
          <a:p>
            <a:fld id="{AB7728F2-FEE6-480E-B979-6EF0D89EBF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1200">
                <a:latin typeface="Pyidaungsu" panose="020B0502040204020203" pitchFamily="34" charset="0"/>
                <a:cs typeface="Pyidaungsu" panose="020B0502040204020203" pitchFamily="34" charset="0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66029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96-C21B-4737-955A-E6F9087C23E2}" type="datetimeFigureOut">
              <a:rPr lang="en-US" smtClean="0">
                <a:solidFill>
                  <a:prstClr val="white"/>
                </a:solidFill>
              </a:rPr>
              <a:pPr/>
              <a:t>5/3/2024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8F2-FEE6-480E-B979-6EF0D89EBF9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971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96-C21B-4737-955A-E6F9087C23E2}" type="datetimeFigureOut">
              <a:rPr lang="en-US" smtClean="0">
                <a:solidFill>
                  <a:prstClr val="white"/>
                </a:solidFill>
              </a:rPr>
              <a:pPr/>
              <a:t>5/3/2024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8F2-FEE6-480E-B979-6EF0D89EBF9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494246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96-C21B-4737-955A-E6F9087C23E2}" type="datetimeFigureOut">
              <a:rPr lang="en-US" smtClean="0">
                <a:solidFill>
                  <a:prstClr val="black"/>
                </a:solidFill>
              </a:rPr>
              <a:pPr/>
              <a:t>5/3/2024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8F2-FEE6-480E-B979-6EF0D89EBF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926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96-C21B-4737-955A-E6F9087C23E2}" type="datetimeFigureOut">
              <a:rPr lang="en-US" smtClean="0">
                <a:solidFill>
                  <a:prstClr val="white"/>
                </a:solidFill>
              </a:rPr>
              <a:pPr/>
              <a:t>5/3/2024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8F2-FEE6-480E-B979-6EF0D89EBF9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5589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96-C21B-4737-955A-E6F9087C23E2}" type="datetimeFigureOut">
              <a:rPr lang="en-US" smtClean="0">
                <a:solidFill>
                  <a:prstClr val="black"/>
                </a:solidFill>
              </a:rPr>
              <a:pPr/>
              <a:t>5/3/2024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8F2-FEE6-480E-B979-6EF0D89EBF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71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91C-B067-46B7-9AE4-9B93A5723A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870-981A-4918-8939-29F5D7F47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120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2D6B6596-C21B-4737-955A-E6F9087C23E2}" type="datetimeFigureOut">
              <a:rPr lang="en-US" smtClean="0">
                <a:solidFill>
                  <a:prstClr val="black"/>
                </a:solidFill>
              </a:rPr>
              <a:pPr/>
              <a:t>5/3/2024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8F2-FEE6-480E-B979-6EF0D89EBF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3544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D6B6596-C21B-4737-955A-E6F9087C23E2}" type="datetimeFigureOut">
              <a:rPr lang="en-US" smtClean="0">
                <a:solidFill>
                  <a:prstClr val="white"/>
                </a:solidFill>
              </a:rPr>
              <a:pPr/>
              <a:t>5/3/2024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B7728F2-FEE6-480E-B979-6EF0D89EBF9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63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96-C21B-4737-955A-E6F9087C23E2}" type="datetimeFigureOut">
              <a:rPr lang="en-US" smtClean="0">
                <a:solidFill>
                  <a:prstClr val="black"/>
                </a:solidFill>
              </a:rPr>
              <a:pPr/>
              <a:t>5/3/2024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8F2-FEE6-480E-B979-6EF0D89EBF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224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6596-C21B-4737-955A-E6F9087C23E2}" type="datetimeFigureOut">
              <a:rPr lang="en-US" smtClean="0">
                <a:solidFill>
                  <a:prstClr val="black"/>
                </a:solidFill>
              </a:rPr>
              <a:pPr/>
              <a:t>5/3/2024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7728F2-FEE6-480E-B979-6EF0D89EBF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744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91C-B067-46B7-9AE4-9B93A5723A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870-981A-4918-8939-29F5D7F47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80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91C-B067-46B7-9AE4-9B93A5723A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870-981A-4918-8939-29F5D7F47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33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91C-B067-46B7-9AE4-9B93A5723A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870-981A-4918-8939-29F5D7F47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91C-B067-46B7-9AE4-9B93A5723A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870-981A-4918-8939-29F5D7F47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17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91C-B067-46B7-9AE4-9B93A5723A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870-981A-4918-8939-29F5D7F47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62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AE91C-B067-46B7-9AE4-9B93A5723A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2D6870-981A-4918-8939-29F5D7F47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539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AE91C-B067-46B7-9AE4-9B93A5723A1A}" type="datetimeFigureOut">
              <a:rPr lang="en-US" smtClean="0"/>
              <a:pPr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2D6870-981A-4918-8939-29F5D7F473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200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6B6596-C21B-4737-955A-E6F9087C23E2}" type="datetimeFigureOut">
              <a:rPr lang="en-US" smtClean="0">
                <a:solidFill>
                  <a:prstClr val="black"/>
                </a:solidFill>
              </a:rPr>
              <a:pPr/>
              <a:t>5/3/2024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B7728F2-FEE6-480E-B979-6EF0D89EBF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1510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D6B6596-C21B-4737-955A-E6F9087C23E2}" type="datetimeFigureOut">
              <a:rPr lang="en-US" smtClean="0">
                <a:solidFill>
                  <a:prstClr val="black"/>
                </a:solidFill>
              </a:rPr>
              <a:pPr/>
              <a:t>5/3/2024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B7728F2-FEE6-480E-B979-6EF0D89EBF94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900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95600"/>
          </a:xfrm>
        </p:spPr>
        <p:txBody>
          <a:bodyPr>
            <a:noAutofit/>
          </a:bodyPr>
          <a:lstStyle/>
          <a:p>
            <a:r>
              <a:rPr 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/>
                <a:ea typeface="Myanmar3" pitchFamily="18" charset="0"/>
                <a:cs typeface="Pyidaungsu" pitchFamily="34" charset="0"/>
              </a:rPr>
              <a:t>စိုက်ပျိုးရေး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/>
                <a:ea typeface="Myanmar3" pitchFamily="18" charset="0"/>
                <a:cs typeface="Pyidaungsu" pitchFamily="34" charset="0"/>
              </a:rPr>
              <a:t>၊ </a:t>
            </a:r>
            <a:r>
              <a:rPr 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/>
                <a:ea typeface="Myanmar3" pitchFamily="18" charset="0"/>
                <a:cs typeface="Pyidaungsu" pitchFamily="34" charset="0"/>
              </a:rPr>
              <a:t>မွေးမြူရေးနှင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/>
                <a:ea typeface="Myanmar3" pitchFamily="18" charset="0"/>
                <a:cs typeface="Pyidaungsu" pitchFamily="34" charset="0"/>
              </a:rPr>
              <a:t>့် </a:t>
            </a:r>
            <a:r>
              <a:rPr 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/>
                <a:ea typeface="Myanmar3" pitchFamily="18" charset="0"/>
                <a:cs typeface="Pyidaungsu" pitchFamily="34" charset="0"/>
              </a:rPr>
              <a:t>ဆည်မြောင်းဝန်ကြီးဌာန</a:t>
            </a:r>
            <a:b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/>
                <a:ea typeface="Myanmar3" pitchFamily="18" charset="0"/>
                <a:cs typeface="Pyidaungsu" pitchFamily="34" charset="0"/>
              </a:rPr>
            </a:br>
            <a:r>
              <a:rPr 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/>
                <a:ea typeface="Myanmar3" pitchFamily="18" charset="0"/>
                <a:cs typeface="Pyidaungsu" pitchFamily="34" charset="0"/>
              </a:rPr>
              <a:t>စိုက်ပျိုးရေးဦးစီးဌာန</a:t>
            </a:r>
            <a:b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/>
                <a:ea typeface="Myanmar3" pitchFamily="18" charset="0"/>
                <a:cs typeface="Pyidaungsu" pitchFamily="34" charset="0"/>
              </a:rPr>
            </a:br>
            <a:r>
              <a:rPr 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/>
                <a:ea typeface="Myanmar3" pitchFamily="18" charset="0"/>
                <a:cs typeface="Pyidaungsu" pitchFamily="34" charset="0"/>
              </a:rPr>
              <a:t>စိုက်ပျိုးပညာပေးရေးဌာနခွဲ</a:t>
            </a:r>
            <a:br>
              <a:rPr lang="en-US" sz="2400" b="1" dirty="0">
                <a:solidFill>
                  <a:srgbClr val="006600"/>
                </a:solidFill>
                <a:latin typeface="Pyidaungsu"/>
                <a:ea typeface="Myanmar3" pitchFamily="18" charset="0"/>
                <a:cs typeface="Pyidaungsu" pitchFamily="34" charset="0"/>
              </a:rPr>
            </a:br>
            <a:br>
              <a:rPr lang="en-US" sz="2400" b="1" dirty="0">
                <a:solidFill>
                  <a:srgbClr val="008000"/>
                </a:solidFill>
                <a:latin typeface="Pyidaungsu"/>
                <a:ea typeface="Myanmar3" pitchFamily="18" charset="0"/>
                <a:cs typeface="Pyidaungsu" pitchFamily="34" charset="0"/>
              </a:rPr>
            </a:br>
            <a:r>
              <a:rPr lang="en-US" sz="28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/>
                <a:ea typeface="Myanmar3" pitchFamily="18" charset="0"/>
                <a:cs typeface="Pyidaungsu" pitchFamily="34" charset="0"/>
              </a:rPr>
              <a:t>ဆီထွက်သီးနှံ</a:t>
            </a:r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/>
                <a:ea typeface="Myanmar3" pitchFamily="18" charset="0"/>
                <a:cs typeface="Pyidaungsu" pitchFamily="34" charset="0"/>
              </a:rPr>
              <a:t> (</a:t>
            </a:r>
            <a:r>
              <a:rPr lang="en-US" sz="28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/>
                <a:ea typeface="Myanmar3" pitchFamily="18" charset="0"/>
                <a:cs typeface="Pyidaungsu" pitchFamily="34" charset="0"/>
              </a:rPr>
              <a:t>မြေပဲ</a:t>
            </a:r>
            <a: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/>
                <a:ea typeface="Myanmar3" pitchFamily="18" charset="0"/>
                <a:cs typeface="Pyidaungsu" pitchFamily="34" charset="0"/>
              </a:rPr>
              <a:t>) </a:t>
            </a:r>
            <a:br>
              <a:rPr lang="en-US" sz="28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/>
                <a:ea typeface="Myanmar3" pitchFamily="18" charset="0"/>
                <a:cs typeface="Pyidaungsu" pitchFamily="34" charset="0"/>
              </a:rPr>
            </a:br>
            <a:r>
              <a:rPr lang="en-US" sz="28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/>
                <a:ea typeface="Myanmar3" pitchFamily="18" charset="0"/>
                <a:cs typeface="Pyidaungsu" pitchFamily="34" charset="0"/>
              </a:rPr>
              <a:t>စိုက်ပျိုးရေးဆိုင်ရာနည်းစနစ်ကောင်းများ</a:t>
            </a:r>
            <a:endParaRPr lang="en-US" sz="2800" b="1" dirty="0">
              <a:solidFill>
                <a:srgbClr val="66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3200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400" b="1" dirty="0">
              <a:solidFill>
                <a:srgbClr val="7030A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7030A0"/>
              </a:solidFill>
              <a:latin typeface="Pyidaungsu"/>
              <a:ea typeface="Myanmar3" pitchFamily="18" charset="0"/>
              <a:cs typeface="Myanmar3" pitchFamily="18" charset="0"/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7030A0"/>
              </a:solidFill>
              <a:latin typeface="Pyidaungsu"/>
              <a:ea typeface="Myanmar3" pitchFamily="18" charset="0"/>
              <a:cs typeface="Myanmar3" pitchFamily="18" charset="0"/>
            </a:endParaRPr>
          </a:p>
          <a:p>
            <a:pPr marL="0" indent="0" algn="ctr">
              <a:buNone/>
            </a:pP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/>
                <a:ea typeface="Myanmar3" pitchFamily="18" charset="0"/>
                <a:cs typeface="Myanmar3" pitchFamily="18" charset="0"/>
              </a:rPr>
              <a:t>ဒေ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/>
                <a:ea typeface="Myanmar3" pitchFamily="18" charset="0"/>
                <a:cs typeface="Myanmar3" pitchFamily="18" charset="0"/>
              </a:rPr>
              <a:t>ါ်</a:t>
            </a: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/>
                <a:ea typeface="Myanmar3" pitchFamily="18" charset="0"/>
                <a:cs typeface="Myanmar3" pitchFamily="18" charset="0"/>
              </a:rPr>
              <a:t>ချိုချိုခိုင</a:t>
            </a:r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/>
                <a:ea typeface="Myanmar3" pitchFamily="18" charset="0"/>
                <a:cs typeface="Myanmar3" pitchFamily="18" charset="0"/>
              </a:rPr>
              <a:t>်</a:t>
            </a:r>
          </a:p>
          <a:p>
            <a:pPr marL="0" indent="0" algn="ctr">
              <a:buNone/>
            </a:pPr>
            <a:r>
              <a:rPr lang="en-US" sz="24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/>
                <a:ea typeface="Myanmar3" pitchFamily="18" charset="0"/>
                <a:cs typeface="Myanmar3" pitchFamily="18" charset="0"/>
              </a:rPr>
              <a:t>ဦးစီးအရာရှိ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/>
              <a:ea typeface="Myanmar3" pitchFamily="18" charset="0"/>
              <a:cs typeface="Myanmar3" pitchFamily="18" charset="0"/>
            </a:endParaRPr>
          </a:p>
          <a:p>
            <a:pPr marL="0" indent="0" algn="ctr">
              <a:buNone/>
            </a:pPr>
            <a:r>
              <a:rPr lang="en-US" sz="2400" b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ဆီထွက်သီးနှံဌာနစိတ</a:t>
            </a:r>
            <a:r>
              <a:rPr lang="en-US" sz="2400" b="1" dirty="0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</a:p>
          <a:p>
            <a:pPr marL="0" indent="0" algn="ctr">
              <a:buNone/>
            </a:pPr>
            <a:endParaRPr lang="en-US" sz="400" b="1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solidFill>
                  <a:srgbClr val="C0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၂၀၂၄ </a:t>
            </a:r>
            <a:r>
              <a:rPr lang="en-US" sz="1800" b="1" dirty="0" err="1">
                <a:solidFill>
                  <a:srgbClr val="C0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ခုနှစ</a:t>
            </a:r>
            <a:r>
              <a:rPr lang="en-US" sz="1800" b="1" dirty="0">
                <a:solidFill>
                  <a:srgbClr val="C0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်၊ </a:t>
            </a:r>
            <a:r>
              <a:rPr lang="en-US" sz="1800" b="1" dirty="0" err="1">
                <a:solidFill>
                  <a:srgbClr val="C0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မေလ</a:t>
            </a:r>
            <a:endParaRPr lang="en-US" sz="1800" b="1" dirty="0">
              <a:solidFill>
                <a:srgbClr val="C0000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rgbClr val="C0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rgbClr val="C0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rgbClr val="C0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rgbClr val="C0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rgbClr val="C0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rgbClr val="C0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0" indent="0" algn="ctr">
              <a:buNone/>
            </a:pPr>
            <a:endParaRPr lang="en-US" sz="1800" b="1" dirty="0">
              <a:solidFill>
                <a:srgbClr val="C000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0" indent="0" algn="ctr">
              <a:buNone/>
            </a:pPr>
            <a:endParaRPr lang="en-US" sz="1800" b="1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0" indent="0" algn="ctr">
              <a:buNone/>
            </a:pPr>
            <a:endParaRPr lang="en-US" sz="1800" b="1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0" indent="0" algn="ctr">
              <a:buNone/>
            </a:pPr>
            <a:endParaRPr lang="en-US" sz="1800" b="1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marL="0" indent="0" algn="ctr">
              <a:buNone/>
            </a:pPr>
            <a:endParaRPr lang="en-US" sz="1800" b="1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pic>
        <p:nvPicPr>
          <p:cNvPr id="5" name="Picture 4" descr="C:\Users\User\Desktop\FB_IMG_147273183168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9200"/>
            <a:ext cx="1094133" cy="105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/>
          <a:srcRect l="26818" t="3737" r="26851" b="13523"/>
          <a:stretch>
            <a:fillRect/>
          </a:stretch>
        </p:blipFill>
        <p:spPr bwMode="auto">
          <a:xfrm>
            <a:off x="7620000" y="1143000"/>
            <a:ext cx="121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gnut photo\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43200"/>
            <a:ext cx="3200400" cy="4114800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67400" y="2743200"/>
            <a:ext cx="32766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419890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10600" cy="715962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</a:br>
            <a:br>
              <a:rPr lang="en-US" sz="36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</a:br>
            <a:br>
              <a:rPr lang="en-US" sz="36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</a:br>
            <a:br>
              <a:rPr lang="en-US" sz="36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</a:br>
            <a:r>
              <a:rPr lang="en-US" sz="3300" b="1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မြေပဲသီးနှံစိုက်ပျိုးရေးဆိုင်ရာအလေ့အကျင</a:t>
            </a:r>
            <a:r>
              <a:rPr lang="en-US" sz="3300" b="1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3300" b="1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ကောင်းများ</a:t>
            </a:r>
            <a:br>
              <a:rPr lang="en-US" sz="3300" b="1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</a:br>
            <a:br>
              <a:rPr lang="en-US" sz="3100" b="1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</a:br>
            <a:br>
              <a:rPr lang="en-US" sz="31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</a:br>
            <a:r>
              <a:rPr lang="en-US" sz="36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 </a:t>
            </a:r>
            <a:br>
              <a:rPr lang="en-US" dirty="0">
                <a:latin typeface="Pyidaungsu" pitchFamily="34" charset="0"/>
                <a:cs typeface="Pyidaungsu" pitchFamily="34" charset="0"/>
              </a:rPr>
            </a:br>
            <a:endParaRPr lang="en-US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r>
              <a:rPr lang="en-US" sz="22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  </a:t>
            </a:r>
            <a:r>
              <a:rPr lang="en-US" sz="22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မြန်မာအမည</a:t>
            </a:r>
            <a:r>
              <a:rPr lang="en-US" sz="22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	- </a:t>
            </a:r>
            <a:r>
              <a:rPr lang="en-US" sz="22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</a:t>
            </a:r>
            <a:endParaRPr lang="en-US" sz="2200" b="1" dirty="0"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r>
              <a:rPr lang="en-US" sz="22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  </a:t>
            </a:r>
            <a:r>
              <a:rPr lang="en-US" sz="22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အင</a:t>
            </a:r>
            <a:r>
              <a:rPr lang="en-US" sz="22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်္</a:t>
            </a:r>
            <a:r>
              <a:rPr lang="en-US" sz="22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ဂလိပ်အမည</a:t>
            </a:r>
            <a:r>
              <a:rPr lang="en-US" sz="22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	- Groundnut , Peanut, Monkey nut,   			                  Earth nut</a:t>
            </a:r>
          </a:p>
          <a:p>
            <a:r>
              <a:rPr lang="en-US" sz="22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 </a:t>
            </a:r>
            <a:r>
              <a:rPr lang="en-US" sz="22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သိပ္ပံအမည</a:t>
            </a:r>
            <a:r>
              <a:rPr lang="en-US" sz="22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  		- </a:t>
            </a:r>
            <a:r>
              <a:rPr lang="en-US" sz="2200" b="1" i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Arachis</a:t>
            </a:r>
            <a:r>
              <a:rPr lang="en-US" sz="2200" b="1" i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200" b="1" i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hypogaea</a:t>
            </a:r>
            <a:r>
              <a:rPr lang="en-US" sz="2200" b="1" i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 L.</a:t>
            </a:r>
            <a:endParaRPr lang="en-US" sz="2200" b="1" dirty="0"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r>
              <a:rPr lang="en-US" sz="22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 </a:t>
            </a:r>
            <a:r>
              <a:rPr lang="en-US" sz="22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မျိုးရင်း</a:t>
            </a:r>
            <a:r>
              <a:rPr lang="en-US" sz="22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		- </a:t>
            </a:r>
            <a:r>
              <a:rPr lang="en-US" sz="22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Leguminaceae</a:t>
            </a:r>
            <a:endParaRPr lang="en-US" sz="2200" b="1" dirty="0"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>
              <a:buNone/>
            </a:pPr>
            <a:endParaRPr lang="en-AU" sz="1200" dirty="0">
              <a:solidFill>
                <a:srgbClr val="9900CC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AU" sz="18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-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မြန်မာနိုင်ငံ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AU" sz="2000" b="1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</a:t>
            </a:r>
            <a:r>
              <a:rPr lang="en-AU" sz="2000" b="1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ပျမ်းမ</a:t>
            </a:r>
            <a:r>
              <a:rPr lang="en-AU" sz="2000" b="1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ျှ)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မြေပဲစိုက်ဧက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စုစုပေါင်း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(၃.၁၆)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သန်းကျော်နှင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့်</a:t>
            </a:r>
          </a:p>
          <a:p>
            <a:pPr>
              <a:lnSpc>
                <a:spcPct val="150000"/>
              </a:lnSpc>
              <a:buNone/>
            </a:pP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-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မိုးမြေပဲ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(၁.၈၅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ဧက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သန်း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)၊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ဆောင်းမြေပဲ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(၁.၃၁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ဧကသန်း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) </a:t>
            </a:r>
          </a:p>
          <a:p>
            <a:pPr>
              <a:lnSpc>
                <a:spcPct val="150000"/>
              </a:lnSpc>
              <a:buNone/>
            </a:pP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-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ပင်ထောင်မြေပဲ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( ၈၀ %)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နှင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့် ၊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ပင်ပြန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(၂၀ %)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ခန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့်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စိုက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</a:p>
          <a:p>
            <a:pPr>
              <a:lnSpc>
                <a:spcPct val="150000"/>
              </a:lnSpc>
              <a:buNone/>
            </a:pP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-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မြေပဲအတောင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ထွက်ရှိမှု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AU" sz="2000" b="1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(</a:t>
            </a:r>
            <a:r>
              <a:rPr lang="en-AU" sz="2000" b="1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ပျမ်းမ</a:t>
            </a:r>
            <a:r>
              <a:rPr lang="en-AU" sz="2000" b="1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ျှ) 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တန်ချိန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(၁.၆၂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သန်း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)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ကျော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ထွက်ရှိပြီး</a:t>
            </a:r>
            <a:endParaRPr lang="en-AU" sz="2000" dirty="0">
              <a:solidFill>
                <a:srgbClr val="9900CC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-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နိုင်ငံခြားသို့တင်ပို့မှု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မှာ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 (၂၀၂၃-၂၀၂၄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ခုနှစ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်)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တွင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</a:p>
          <a:p>
            <a:pPr>
              <a:lnSpc>
                <a:spcPct val="150000"/>
              </a:lnSpc>
              <a:buNone/>
            </a:pP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-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မြေပဲအဆံတန်ချိန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(</a:t>
            </a:r>
            <a:r>
              <a:rPr lang="en-AU" sz="2000" dirty="0">
                <a:solidFill>
                  <a:srgbClr val="FF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၁.၆ </a:t>
            </a:r>
            <a:r>
              <a:rPr lang="en-AU" sz="2000" dirty="0" err="1">
                <a:solidFill>
                  <a:srgbClr val="FF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သောင်း</a:t>
            </a:r>
            <a:r>
              <a:rPr lang="en-AU" sz="2000" dirty="0">
                <a:solidFill>
                  <a:srgbClr val="FF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) </a:t>
            </a:r>
            <a:r>
              <a:rPr lang="en-AU" sz="2000" dirty="0" err="1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ကျော်ဖြစ်သည</a:t>
            </a:r>
            <a:r>
              <a:rPr lang="en-AU" sz="2000" dirty="0">
                <a:solidFill>
                  <a:srgbClr val="9900CC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်။</a:t>
            </a:r>
            <a:endParaRPr lang="en-US" sz="2000" dirty="0">
              <a:solidFill>
                <a:srgbClr val="9900CC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>
              <a:buNone/>
            </a:pPr>
            <a:endParaRPr lang="en-US" sz="2400" dirty="0"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458200" cy="86836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3399"/>
                </a:solidFill>
                <a:latin typeface="Pyidaungsu" pitchFamily="34" charset="0"/>
                <a:cs typeface="Pyidaungsu" pitchFamily="34" charset="0"/>
              </a:rPr>
              <a:t>မြေပဲမျိုးရွေးချယ်စိုက်ပျိုးခြင်း</a:t>
            </a:r>
            <a:endParaRPr lang="en-US" sz="3200" b="1" dirty="0">
              <a:solidFill>
                <a:srgbClr val="003399"/>
              </a:solidFill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48684"/>
            <a:ext cx="8229600" cy="4800600"/>
          </a:xfrm>
        </p:spPr>
        <p:txBody>
          <a:bodyPr/>
          <a:lstStyle/>
          <a:p>
            <a:pPr>
              <a:buNone/>
            </a:pPr>
            <a:r>
              <a:rPr lang="en-US" b="1" dirty="0">
                <a:latin typeface="Myanmar3" pitchFamily="18" charset="0"/>
                <a:cs typeface="Myanmar3" pitchFamily="18" charset="0"/>
              </a:rPr>
              <a:t>                     </a:t>
            </a:r>
            <a:endParaRPr lang="en-US" sz="1600" b="1" dirty="0">
              <a:latin typeface="Myanmar3" pitchFamily="18" charset="0"/>
              <a:cs typeface="Myanmar3" pitchFamily="18" charset="0"/>
            </a:endParaRPr>
          </a:p>
          <a:p>
            <a:endParaRPr lang="en-US" b="1" dirty="0">
              <a:latin typeface="Myanmar3" pitchFamily="18" charset="0"/>
              <a:cs typeface="Myanmar3" pitchFamily="18" charset="0"/>
            </a:endParaRPr>
          </a:p>
          <a:p>
            <a:endParaRPr lang="en-US" b="1" dirty="0">
              <a:latin typeface="Myanmar2.2" pitchFamily="34" charset="0"/>
              <a:cs typeface="Myanmar2.2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690299"/>
              </p:ext>
            </p:extLst>
          </p:nvPr>
        </p:nvGraphicFramePr>
        <p:xfrm>
          <a:off x="228600" y="914400"/>
          <a:ext cx="8686799" cy="5556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679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စဉ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မျိုး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အမည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အသက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</a:p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ရက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အစေ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့(၁၀၀)</a:t>
                      </a:r>
                    </a:p>
                    <a:p>
                      <a:pPr algn="ctr"/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အလေးချိန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် (</a:t>
                      </a:r>
                      <a:r>
                        <a:rPr lang="en-US" sz="1800" b="1" baseline="0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ဂရမ</a:t>
                      </a:r>
                      <a:r>
                        <a:rPr lang="en-US" sz="1800" b="1" baseline="0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်)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အထွက်နှုန်း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တင်း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/</a:t>
                      </a:r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ဧက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အဆံ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ထွက်နှုန်း</a:t>
                      </a:r>
                      <a:endParaRPr lang="en-US" sz="1800" b="1" dirty="0">
                        <a:solidFill>
                          <a:srgbClr val="002060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ဆီထွက</a:t>
                      </a:r>
                      <a:r>
                        <a:rPr lang="en-US" sz="18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်%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94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ဆင်းပဒေသာ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-၅</a:t>
                      </a:r>
                    </a:p>
                    <a:p>
                      <a:pPr algn="l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မိုးများဒဏ်ခံ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၁၁၀- ၁၂၀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၃၆-၄၀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၆၀-၈၀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၇၄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၅၁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4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ဆင်းပဒေသာ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-၆</a:t>
                      </a:r>
                    </a:p>
                    <a:p>
                      <a:pPr algn="l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ရေငတ်ခံ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၁၀၅- ၁၁၅</a:t>
                      </a:r>
                    </a:p>
                    <a:p>
                      <a:pPr algn="ctr"/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ရေငတ်ခံ</a:t>
                      </a:r>
                      <a:endParaRPr lang="en-US" sz="1600" b="1" dirty="0">
                        <a:solidFill>
                          <a:srgbClr val="002060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၄၀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၇၀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၇၄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၄၉-၅၁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94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ဆင်းပဒေသာ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-၇</a:t>
                      </a:r>
                    </a:p>
                    <a:p>
                      <a:pPr algn="l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ဆောင်း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၉၅-၁၀၀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၄၀-၄၅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၅၀-၈၀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၇၄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၄၀-၅၀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41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ဆင်းပဒေသာ</a:t>
                      </a:r>
                      <a:r>
                        <a:rPr lang="en-US" sz="1600" b="1" baseline="0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-၈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(</a:t>
                      </a:r>
                      <a:r>
                        <a:rPr lang="en-US" sz="1600" b="1" dirty="0" err="1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မိုး</a:t>
                      </a:r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၁၀၀- ၁၀၅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၃၆-၃၈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၅၅-၆၀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၇၂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၄၉-၅၀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39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ဆင်းပဒေသာ-၁၁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၁၀၅- ၁၁၀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၄၅-၅၀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၅၅-၈၀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၇၃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၄၉-၅၀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3995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ဆင်းပဒေသာ-၁၂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၁၀၅- ၁၁၀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၃၀-၄၀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၅၀-၈၀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၇၀-၇၂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rgbClr val="00206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3810000" cy="86836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0000CC"/>
                </a:solidFill>
              </a:rPr>
              <a:t>မြေပဲစိုက်ပျိုးခြင်း</a:t>
            </a:r>
            <a:endParaRPr lang="en-US" sz="2400" b="1" dirty="0">
              <a:solidFill>
                <a:srgbClr val="0000CC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943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1800" b="1" dirty="0">
                <a:solidFill>
                  <a:srgbClr val="000099"/>
                </a:solidFill>
              </a:rPr>
              <a:t>   </a:t>
            </a:r>
            <a:r>
              <a:rPr lang="en-US" sz="2000" b="1" dirty="0" err="1">
                <a:solidFill>
                  <a:srgbClr val="000099"/>
                </a:solidFill>
              </a:rPr>
              <a:t>မြေအမျိုးအစား</a:t>
            </a:r>
            <a:r>
              <a:rPr lang="en-US" sz="2000" b="1" dirty="0">
                <a:solidFill>
                  <a:srgbClr val="000099"/>
                </a:solidFill>
              </a:rPr>
              <a:t> </a:t>
            </a:r>
            <a:endParaRPr lang="en-US" sz="1800" b="1" dirty="0">
              <a:solidFill>
                <a:srgbClr val="000099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1800" dirty="0"/>
              <a:t>(p</a:t>
            </a:r>
            <a:r>
              <a:rPr lang="en-US" sz="1800" baseline="30000" dirty="0"/>
              <a:t>H</a:t>
            </a:r>
            <a:r>
              <a:rPr lang="en-US" sz="1800" dirty="0"/>
              <a:t> ၅.၅ - ၇ )  </a:t>
            </a:r>
            <a:r>
              <a:rPr lang="en-US" sz="1800" dirty="0" err="1"/>
              <a:t>အတွင်း</a:t>
            </a:r>
            <a:r>
              <a:rPr lang="en-US" sz="1800" dirty="0"/>
              <a:t> </a:t>
            </a:r>
            <a:r>
              <a:rPr lang="en-US" sz="1800" dirty="0" err="1"/>
              <a:t>စိုက်ပျိုးနိုင</a:t>
            </a:r>
            <a:r>
              <a:rPr lang="en-US" sz="1800" dirty="0"/>
              <a:t>်၊ (၆ - ၆.၅) </a:t>
            </a:r>
            <a:r>
              <a:rPr lang="en-US" sz="1800" dirty="0" err="1"/>
              <a:t>တွင</a:t>
            </a:r>
            <a:r>
              <a:rPr lang="en-US" sz="1800" dirty="0"/>
              <a:t>် </a:t>
            </a:r>
            <a:r>
              <a:rPr lang="en-US" sz="1800" dirty="0" err="1"/>
              <a:t>အထူးဖြစ်ထွန်း</a:t>
            </a:r>
            <a:endParaRPr lang="en-US" sz="1800" dirty="0"/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1800" dirty="0" err="1"/>
              <a:t>နုန်းမြေ</a:t>
            </a:r>
            <a:r>
              <a:rPr lang="en-US" sz="1800" dirty="0"/>
              <a:t>၊ </a:t>
            </a:r>
            <a:r>
              <a:rPr lang="en-US" sz="1800" dirty="0" err="1"/>
              <a:t>သဲနုန်းမြေ</a:t>
            </a:r>
            <a:r>
              <a:rPr lang="en-US" sz="1800" dirty="0"/>
              <a:t>၊ </a:t>
            </a:r>
            <a:r>
              <a:rPr lang="en-US" sz="1800" dirty="0" err="1"/>
              <a:t>နုံးစနယ်မြေ</a:t>
            </a:r>
            <a:r>
              <a:rPr lang="en-US" sz="1800" dirty="0"/>
              <a:t> </a:t>
            </a:r>
          </a:p>
          <a:p>
            <a:pPr marL="109728" indent="0">
              <a:lnSpc>
                <a:spcPct val="170000"/>
              </a:lnSpc>
              <a:buNone/>
            </a:pPr>
            <a:r>
              <a:rPr lang="en-US" sz="2000" b="1" dirty="0">
                <a:solidFill>
                  <a:srgbClr val="000099"/>
                </a:solidFill>
              </a:rPr>
              <a:t>   </a:t>
            </a:r>
            <a:r>
              <a:rPr lang="en-US" sz="2000" b="1" dirty="0" err="1">
                <a:solidFill>
                  <a:srgbClr val="000099"/>
                </a:solidFill>
              </a:rPr>
              <a:t>မိုးရေချိန</a:t>
            </a:r>
            <a:r>
              <a:rPr lang="en-US" sz="2000" b="1" dirty="0"/>
              <a:t>်  </a:t>
            </a:r>
            <a:r>
              <a:rPr lang="en-US" sz="1800" b="1" dirty="0"/>
              <a:t>-     </a:t>
            </a:r>
            <a:r>
              <a:rPr lang="en-US" sz="1800" dirty="0" err="1"/>
              <a:t>တစ်နှစ်ပ</a:t>
            </a:r>
            <a:r>
              <a:rPr lang="en-US" sz="1800" dirty="0"/>
              <a:t>ျှ</a:t>
            </a:r>
            <a:r>
              <a:rPr lang="en-US" sz="1800" dirty="0" err="1"/>
              <a:t>မ်းမ</a:t>
            </a:r>
            <a:r>
              <a:rPr lang="en-US" sz="1800" dirty="0"/>
              <a:t>ျှ( ၂၀-၅၀) </a:t>
            </a:r>
            <a:r>
              <a:rPr lang="en-US" sz="1800" dirty="0" err="1"/>
              <a:t>လက္မ</a:t>
            </a:r>
            <a:r>
              <a:rPr lang="en-US" sz="1800" dirty="0"/>
              <a:t> </a:t>
            </a:r>
          </a:p>
          <a:p>
            <a:pPr>
              <a:buFont typeface="Wingdings" pitchFamily="2" charset="2"/>
              <a:buChar char="v"/>
            </a:pPr>
            <a:endParaRPr lang="en-US" sz="700" dirty="0"/>
          </a:p>
          <a:p>
            <a:pPr>
              <a:buNone/>
            </a:pPr>
            <a:r>
              <a:rPr lang="en-US" sz="1800" b="1" dirty="0">
                <a:solidFill>
                  <a:srgbClr val="000099"/>
                </a:solidFill>
              </a:rPr>
              <a:t>   </a:t>
            </a:r>
            <a:r>
              <a:rPr lang="en-US" sz="2000" b="1" dirty="0" err="1">
                <a:solidFill>
                  <a:srgbClr val="000099"/>
                </a:solidFill>
              </a:rPr>
              <a:t>အပူချိန</a:t>
            </a:r>
            <a:r>
              <a:rPr lang="en-US" sz="2000" b="1" dirty="0">
                <a:solidFill>
                  <a:srgbClr val="000099"/>
                </a:solidFill>
              </a:rPr>
              <a:t>်- </a:t>
            </a:r>
          </a:p>
          <a:p>
            <a:pPr>
              <a:buNone/>
            </a:pPr>
            <a:endParaRPr lang="en-US" sz="600" b="1" dirty="0">
              <a:solidFill>
                <a:srgbClr val="000099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1800" dirty="0" err="1"/>
              <a:t>ပင်ပိုင်းကြီးထွားမှု</a:t>
            </a:r>
            <a:r>
              <a:rPr lang="en-US" sz="1800" dirty="0"/>
              <a:t>  -   (၂၇ - ၃၀) </a:t>
            </a:r>
            <a:r>
              <a:rPr lang="en-US" sz="1800" dirty="0" err="1"/>
              <a:t>ဒီဂရီစင်တီဂရိတ</a:t>
            </a:r>
            <a:r>
              <a:rPr lang="en-US" sz="1800" dirty="0"/>
              <a:t>်</a:t>
            </a:r>
            <a:endParaRPr lang="en-US" sz="1800" dirty="0">
              <a:solidFill>
                <a:srgbClr val="FF0000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1800" dirty="0" err="1"/>
              <a:t>ပန်းပွင</a:t>
            </a:r>
            <a:r>
              <a:rPr lang="en-US" sz="1800" dirty="0"/>
              <a:t>့်</a:t>
            </a:r>
            <a:r>
              <a:rPr lang="en-US" sz="1800" dirty="0" err="1"/>
              <a:t>ချိန</a:t>
            </a:r>
            <a:r>
              <a:rPr lang="en-US" sz="1800" dirty="0"/>
              <a:t>်            -   (၂၄ - ၂၇) </a:t>
            </a:r>
            <a:r>
              <a:rPr lang="en-US" sz="1800" dirty="0" err="1"/>
              <a:t>ဒီဂရီစင်တီဂရိတ</a:t>
            </a:r>
            <a:r>
              <a:rPr lang="en-US" sz="1800" dirty="0"/>
              <a:t>်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1800" dirty="0" err="1">
                <a:ea typeface="Myanmar3" pitchFamily="18" charset="0"/>
              </a:rPr>
              <a:t>စွယ်ချချိန</a:t>
            </a:r>
            <a:r>
              <a:rPr lang="en-US" sz="1800" dirty="0">
                <a:ea typeface="Myanmar3" pitchFamily="18" charset="0"/>
              </a:rPr>
              <a:t>်                  </a:t>
            </a:r>
            <a:r>
              <a:rPr lang="en-US" sz="1800" dirty="0"/>
              <a:t>-   (၁၉ - ၂၃) </a:t>
            </a:r>
            <a:r>
              <a:rPr lang="en-US" sz="1800" dirty="0" err="1"/>
              <a:t>ဒီဂရီစင်တီဂရိတ</a:t>
            </a:r>
            <a:r>
              <a:rPr lang="en-US" sz="1800" dirty="0"/>
              <a:t>်</a:t>
            </a:r>
          </a:p>
          <a:p>
            <a:pPr>
              <a:lnSpc>
                <a:spcPct val="170000"/>
              </a:lnSpc>
              <a:buFont typeface="Wingdings" pitchFamily="2" charset="2"/>
              <a:buChar char="v"/>
            </a:pPr>
            <a:r>
              <a:rPr lang="en-US" sz="1800" dirty="0" err="1"/>
              <a:t>သီးတောင</a:t>
            </a:r>
            <a:r>
              <a:rPr lang="en-US" sz="1800" dirty="0"/>
              <a:t>့်</a:t>
            </a:r>
            <a:r>
              <a:rPr lang="en-US" sz="1800" dirty="0" err="1"/>
              <a:t>ဖွံဖြိုး</a:t>
            </a:r>
            <a:r>
              <a:rPr lang="en-US" sz="1800" dirty="0"/>
              <a:t>     -   (၃၀ - ၃၄) </a:t>
            </a:r>
            <a:r>
              <a:rPr lang="en-US" sz="1800" dirty="0" err="1"/>
              <a:t>ဒီဂရီစင်တီဂရိတ</a:t>
            </a:r>
            <a:r>
              <a:rPr lang="en-US" sz="1800" dirty="0"/>
              <a:t>် (</a:t>
            </a:r>
            <a:r>
              <a:rPr lang="en-US" sz="1800" dirty="0" err="1"/>
              <a:t>ဆီပါဝင်မှုမြင</a:t>
            </a:r>
            <a:r>
              <a:rPr lang="en-US" sz="1800" dirty="0"/>
              <a:t>့်</a:t>
            </a:r>
            <a:r>
              <a:rPr lang="en-US" sz="1800" dirty="0" err="1"/>
              <a:t>မားစေ</a:t>
            </a:r>
            <a:r>
              <a:rPr lang="en-US" sz="1800" dirty="0"/>
              <a:t>)</a:t>
            </a:r>
          </a:p>
          <a:p>
            <a:pPr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sz="1800" b="1" dirty="0"/>
              <a:t>   </a:t>
            </a:r>
            <a:r>
              <a:rPr lang="en-US" sz="2000" b="1" dirty="0" err="1">
                <a:solidFill>
                  <a:srgbClr val="000099"/>
                </a:solidFill>
              </a:rPr>
              <a:t>စိုက်ချိန</a:t>
            </a:r>
            <a:r>
              <a:rPr lang="en-US" sz="2000" b="1" dirty="0">
                <a:solidFill>
                  <a:srgbClr val="000099"/>
                </a:solidFill>
              </a:rPr>
              <a:t>် </a:t>
            </a:r>
            <a:r>
              <a:rPr lang="en-US" sz="1800" dirty="0"/>
              <a:t>- </a:t>
            </a:r>
            <a:r>
              <a:rPr lang="en-US" sz="1800" dirty="0" err="1"/>
              <a:t>မိုး</a:t>
            </a:r>
            <a:r>
              <a:rPr lang="en-US" sz="1800" dirty="0"/>
              <a:t>           -   </a:t>
            </a:r>
            <a:r>
              <a:rPr lang="en-US" sz="1800" dirty="0" err="1"/>
              <a:t>မေ</a:t>
            </a:r>
            <a:r>
              <a:rPr lang="en-US" sz="1800" dirty="0"/>
              <a:t> - </a:t>
            </a:r>
            <a:r>
              <a:rPr lang="en-US" sz="1800" dirty="0" err="1"/>
              <a:t>ဇွန</a:t>
            </a:r>
            <a:r>
              <a:rPr lang="en-US" sz="1800" dirty="0"/>
              <a:t>်၊    </a:t>
            </a:r>
            <a:r>
              <a:rPr lang="my-MM" sz="1800" dirty="0"/>
              <a:t>              </a:t>
            </a:r>
            <a:r>
              <a:rPr lang="en-US" sz="1800" dirty="0"/>
              <a:t> </a:t>
            </a:r>
            <a:r>
              <a:rPr lang="en-US" sz="1800" dirty="0" err="1"/>
              <a:t>မိုးလယ</a:t>
            </a:r>
            <a:r>
              <a:rPr lang="en-US" sz="1800" dirty="0"/>
              <a:t>် - </a:t>
            </a:r>
            <a:r>
              <a:rPr lang="en-US" sz="1800" dirty="0" err="1"/>
              <a:t>သြဂုတ်လလယ</a:t>
            </a:r>
            <a:r>
              <a:rPr lang="en-US" sz="1800" dirty="0"/>
              <a:t>်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စက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ပဲ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None/>
            </a:pPr>
            <a:r>
              <a:rPr lang="en-US" sz="1800" dirty="0"/>
              <a:t>                 </a:t>
            </a:r>
            <a:r>
              <a:rPr lang="en-US" sz="1800" dirty="0" err="1"/>
              <a:t>ဆောင်း</a:t>
            </a:r>
            <a:r>
              <a:rPr lang="en-US" sz="1800" dirty="0"/>
              <a:t>    -   </a:t>
            </a:r>
            <a:r>
              <a:rPr lang="en-US" sz="1800" dirty="0" err="1"/>
              <a:t>စက်တင်ဘာလလယ</a:t>
            </a:r>
            <a:r>
              <a:rPr lang="en-US" sz="1800" dirty="0"/>
              <a:t>် - </a:t>
            </a:r>
            <a:r>
              <a:rPr lang="en-US" sz="1800" dirty="0" err="1"/>
              <a:t>နိုဝင်ဘာ</a:t>
            </a:r>
            <a:endParaRPr lang="en-US" sz="1800" dirty="0"/>
          </a:p>
          <a:p>
            <a:pPr>
              <a:buNone/>
            </a:pPr>
            <a:r>
              <a:rPr lang="en-US" sz="1800" b="1" dirty="0"/>
              <a:t>   </a:t>
            </a:r>
            <a:r>
              <a:rPr lang="en-US" sz="2000" b="1" dirty="0" err="1">
                <a:solidFill>
                  <a:srgbClr val="000099"/>
                </a:solidFill>
              </a:rPr>
              <a:t>မျိုးစေ့နှုန်း</a:t>
            </a:r>
            <a:r>
              <a:rPr lang="en-US" sz="2000" b="1" dirty="0">
                <a:solidFill>
                  <a:srgbClr val="000099"/>
                </a:solidFill>
              </a:rPr>
              <a:t>              </a:t>
            </a:r>
            <a:r>
              <a:rPr lang="en-US" sz="1800" dirty="0">
                <a:solidFill>
                  <a:srgbClr val="000099"/>
                </a:solidFill>
              </a:rPr>
              <a:t>-</a:t>
            </a:r>
            <a:r>
              <a:rPr lang="en-US" sz="1800" dirty="0"/>
              <a:t>   </a:t>
            </a:r>
            <a:r>
              <a:rPr lang="en-US" sz="1800" dirty="0" err="1"/>
              <a:t>အတောင</a:t>
            </a:r>
            <a:r>
              <a:rPr lang="en-US" sz="1800" dirty="0"/>
              <a:t>့် (၆-၈) </a:t>
            </a:r>
            <a:r>
              <a:rPr lang="en-US" sz="1800" dirty="0" err="1"/>
              <a:t>တင်း</a:t>
            </a:r>
            <a:endParaRPr lang="en-US" sz="1800" dirty="0"/>
          </a:p>
          <a:p>
            <a:pPr>
              <a:buNone/>
            </a:pPr>
            <a:endParaRPr lang="en-US" sz="1400" b="1" dirty="0"/>
          </a:p>
        </p:txBody>
      </p:sp>
      <p:pic>
        <p:nvPicPr>
          <p:cNvPr id="2050" name="Picture 2" descr="D:\Photos of Oilseed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676400"/>
            <a:ext cx="2743200" cy="3124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0371013"/>
      </p:ext>
    </p:extLst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400" b="1" dirty="0"/>
              <a:t>(၁) </a:t>
            </a:r>
            <a:r>
              <a:rPr lang="en-US" sz="2400" dirty="0" err="1"/>
              <a:t>တစ်ဧကရှိအပင်ဦးရေ</a:t>
            </a:r>
            <a:r>
              <a:rPr lang="en-US" sz="2400" dirty="0"/>
              <a:t> (</a:t>
            </a:r>
            <a:r>
              <a:rPr lang="en-US" sz="2400" dirty="0" err="1"/>
              <a:t>တစ်သိန်း</a:t>
            </a:r>
            <a:r>
              <a:rPr lang="en-US" sz="2400" dirty="0"/>
              <a:t>)</a:t>
            </a:r>
          </a:p>
          <a:p>
            <a:pPr>
              <a:buNone/>
            </a:pPr>
            <a:r>
              <a:rPr lang="en-US" sz="2400" dirty="0"/>
              <a:t>(၂) </a:t>
            </a:r>
            <a:r>
              <a:rPr lang="en-US" sz="2400" dirty="0" err="1"/>
              <a:t>တပင်ပါအောင်တောင</a:t>
            </a:r>
            <a:r>
              <a:rPr lang="en-US" sz="2400" dirty="0"/>
              <a:t>့်</a:t>
            </a:r>
            <a:r>
              <a:rPr lang="en-US" sz="2400" dirty="0" err="1"/>
              <a:t>အရေအတွက</a:t>
            </a:r>
            <a:r>
              <a:rPr lang="en-US" sz="2400" dirty="0"/>
              <a:t>်</a:t>
            </a:r>
          </a:p>
          <a:p>
            <a:pPr>
              <a:buNone/>
            </a:pPr>
            <a:r>
              <a:rPr lang="en-US" sz="2400" dirty="0"/>
              <a:t>(၃) </a:t>
            </a:r>
            <a:r>
              <a:rPr lang="en-US" sz="2400" dirty="0" err="1"/>
              <a:t>အဆံထွက်ရာနှုန်း</a:t>
            </a:r>
            <a:endParaRPr lang="en-US" sz="2400" dirty="0"/>
          </a:p>
          <a:p>
            <a:pPr>
              <a:buNone/>
            </a:pPr>
            <a:r>
              <a:rPr lang="en-US" sz="2400" dirty="0"/>
              <a:t>(၄) </a:t>
            </a:r>
            <a:r>
              <a:rPr lang="en-US" sz="2400" dirty="0" err="1"/>
              <a:t>အစေ</a:t>
            </a:r>
            <a:r>
              <a:rPr lang="en-US" sz="2400" dirty="0"/>
              <a:t>့ (၁၀၀) </a:t>
            </a:r>
            <a:r>
              <a:rPr lang="en-US" sz="2400" dirty="0" err="1"/>
              <a:t>အလေးချိန</a:t>
            </a:r>
            <a:r>
              <a:rPr lang="en-US" sz="2400" dirty="0"/>
              <a:t>်</a:t>
            </a:r>
          </a:p>
          <a:p>
            <a:endParaRPr lang="en-US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534400" cy="868362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2500" b="1" dirty="0" err="1">
                <a:solidFill>
                  <a:srgbClr val="003399"/>
                </a:solidFill>
                <a:effectLst/>
              </a:rPr>
              <a:t>မြေပဲသီးနှံ</a:t>
            </a:r>
            <a:r>
              <a:rPr lang="en-US" sz="2500" b="1" dirty="0">
                <a:solidFill>
                  <a:srgbClr val="003399"/>
                </a:solidFill>
                <a:effectLst/>
              </a:rPr>
              <a:t> </a:t>
            </a:r>
            <a:r>
              <a:rPr lang="en-US" sz="2500" b="1" dirty="0" err="1">
                <a:solidFill>
                  <a:srgbClr val="003399"/>
                </a:solidFill>
                <a:effectLst/>
              </a:rPr>
              <a:t>ပန်းတိုင်အထွက်နှုန်းရရှိစေမည</a:t>
            </a:r>
            <a:r>
              <a:rPr lang="en-US" sz="2500" b="1" dirty="0">
                <a:solidFill>
                  <a:srgbClr val="003399"/>
                </a:solidFill>
                <a:effectLst/>
              </a:rPr>
              <a:t>့် </a:t>
            </a:r>
            <a:r>
              <a:rPr lang="en-US" sz="2500" b="1" dirty="0" err="1">
                <a:solidFill>
                  <a:srgbClr val="003399"/>
                </a:solidFill>
                <a:effectLst/>
              </a:rPr>
              <a:t>မိတ်ဖက်အချက</a:t>
            </a:r>
            <a:r>
              <a:rPr lang="en-US" sz="2500" b="1" dirty="0">
                <a:solidFill>
                  <a:srgbClr val="003399"/>
                </a:solidFill>
                <a:effectLst/>
              </a:rPr>
              <a:t>်(၄)</a:t>
            </a:r>
            <a:r>
              <a:rPr lang="en-US" sz="2500" b="1" dirty="0" err="1">
                <a:solidFill>
                  <a:srgbClr val="003399"/>
                </a:solidFill>
                <a:effectLst/>
              </a:rPr>
              <a:t>ချက</a:t>
            </a:r>
            <a:r>
              <a:rPr lang="en-US" sz="2500" b="1" dirty="0">
                <a:solidFill>
                  <a:srgbClr val="000099"/>
                </a:solidFill>
                <a:effectLst/>
              </a:rPr>
              <a:t>်</a:t>
            </a:r>
          </a:p>
        </p:txBody>
      </p:sp>
      <p:pic>
        <p:nvPicPr>
          <p:cNvPr id="7" name="Picture 6" descr="D:\MMA\2011-12 groundnut\PKU photos\P107011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048000"/>
            <a:ext cx="8001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6701656"/>
      </p:ext>
    </p:extLst>
  </p:cSld>
  <p:clrMapOvr>
    <a:masterClrMapping/>
  </p:clrMapOvr>
  <p:transition spd="med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74"/>
            <a:ext cx="9144000" cy="71596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b="1" dirty="0"/>
              <a:t> </a:t>
            </a:r>
            <a:r>
              <a:rPr lang="en-US" sz="4000" b="1" dirty="0">
                <a:solidFill>
                  <a:srgbClr val="000099"/>
                </a:solidFill>
              </a:rPr>
              <a:t>(၁) </a:t>
            </a:r>
            <a:r>
              <a:rPr lang="en-US" sz="3600" b="1" dirty="0" err="1">
                <a:solidFill>
                  <a:srgbClr val="000099"/>
                </a:solidFill>
              </a:rPr>
              <a:t>တစ်ဧကရှိအပင်ဦးရေ</a:t>
            </a:r>
            <a:endParaRPr lang="en-US" sz="3600" b="1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81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en-US" b="1" dirty="0"/>
              <a:t> </a:t>
            </a:r>
            <a:r>
              <a:rPr lang="en-US" sz="2400" b="1" dirty="0" err="1"/>
              <a:t>ပီပြင်သောရိတ်သိမ်းပင်တစ်ဧက</a:t>
            </a:r>
            <a:r>
              <a:rPr lang="en-US" sz="2400" b="1" dirty="0"/>
              <a:t> </a:t>
            </a:r>
            <a:r>
              <a:rPr lang="en-US" sz="2400" b="1" dirty="0" err="1"/>
              <a:t>တစ်သိန်းရရှိရန</a:t>
            </a:r>
            <a:r>
              <a:rPr lang="en-US" sz="2400" b="1" dirty="0"/>
              <a:t>်</a:t>
            </a:r>
          </a:p>
          <a:p>
            <a:pPr>
              <a:lnSpc>
                <a:spcPct val="150000"/>
              </a:lnSpc>
              <a:buNone/>
            </a:pPr>
            <a:r>
              <a:rPr lang="en-US" sz="2400" b="1" dirty="0"/>
              <a:t>   </a:t>
            </a:r>
            <a:r>
              <a:rPr lang="en-US" sz="2400" dirty="0"/>
              <a:t>(</a:t>
            </a:r>
            <a:r>
              <a:rPr lang="en-US" sz="2400" dirty="0" err="1"/>
              <a:t>အောက်ဆုံး</a:t>
            </a:r>
            <a:r>
              <a:rPr lang="en-US" sz="2400" dirty="0"/>
              <a:t> </a:t>
            </a:r>
            <a:r>
              <a:rPr lang="en-US" sz="2400" dirty="0" err="1"/>
              <a:t>ဘေးကိုင်း</a:t>
            </a:r>
            <a:r>
              <a:rPr lang="en-US" sz="2400" dirty="0"/>
              <a:t>(၄) </a:t>
            </a:r>
            <a:r>
              <a:rPr lang="en-US" sz="2400" dirty="0" err="1"/>
              <a:t>ကိုင်းပါသော</a:t>
            </a:r>
            <a:r>
              <a:rPr lang="en-US" sz="2400" dirty="0"/>
              <a:t> </a:t>
            </a:r>
            <a:r>
              <a:rPr lang="en-US" sz="2400" dirty="0" err="1"/>
              <a:t>ရိတ်သိမ်းပင</a:t>
            </a:r>
            <a:r>
              <a:rPr lang="en-US" sz="2400" dirty="0"/>
              <a:t>်)</a:t>
            </a:r>
          </a:p>
          <a:p>
            <a:pPr>
              <a:lnSpc>
                <a:spcPct val="150000"/>
              </a:lnSpc>
              <a:buNone/>
            </a:pPr>
            <a:r>
              <a:rPr lang="en-US" sz="2000" b="1" dirty="0"/>
              <a:t>    (</a:t>
            </a:r>
            <a:r>
              <a:rPr lang="en-US" sz="2000" b="1" dirty="0" err="1"/>
              <a:t>ပထမကိုင်း</a:t>
            </a:r>
            <a:r>
              <a:rPr lang="my-MM" sz="2000" b="1" dirty="0"/>
              <a:t> </a:t>
            </a:r>
            <a:r>
              <a:rPr lang="en-US" sz="2000" b="1" dirty="0"/>
              <a:t>- ၇၀% </a:t>
            </a:r>
            <a:r>
              <a:rPr lang="en-US" sz="2000" b="1" dirty="0" err="1"/>
              <a:t>သီး</a:t>
            </a:r>
            <a:r>
              <a:rPr lang="en-US" sz="2000" b="1" dirty="0"/>
              <a:t>)</a:t>
            </a:r>
          </a:p>
          <a:p>
            <a:pPr>
              <a:buNone/>
            </a:pPr>
            <a:endParaRPr lang="en-US" sz="2000" b="1" dirty="0"/>
          </a:p>
          <a:p>
            <a:pPr>
              <a:buFont typeface="Wingdings" pitchFamily="2" charset="2"/>
              <a:buChar char="v"/>
            </a:pPr>
            <a:r>
              <a:rPr 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လိုအပ်သည</a:t>
            </a:r>
            <a:r>
              <a:rPr lang="en-US" sz="2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့်</a:t>
            </a:r>
            <a:r>
              <a:rPr lang="en-US" sz="24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အချက်များ</a:t>
            </a:r>
            <a:endParaRPr lang="en-US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v"/>
            </a:pPr>
            <a:endParaRPr lang="en-US" sz="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err="1"/>
              <a:t>မျိုးစေ့အရည်အသွေးကောင်း</a:t>
            </a:r>
            <a:endParaRPr lang="en-US" sz="24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err="1"/>
              <a:t>စိုက်ကြောင်းအတိမ်အနက်မှန</a:t>
            </a:r>
            <a:r>
              <a:rPr lang="en-US" sz="2400" dirty="0"/>
              <a:t>်</a:t>
            </a:r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err="1"/>
              <a:t>တစ်ပင်နှင</a:t>
            </a:r>
            <a:r>
              <a:rPr lang="en-US" sz="2400" dirty="0"/>
              <a:t>့်</a:t>
            </a:r>
            <a:r>
              <a:rPr lang="en-US" sz="2400" dirty="0" err="1"/>
              <a:t>တစ်ပင်အကွာအဝေး</a:t>
            </a:r>
            <a:endParaRPr lang="en-US" sz="2400" dirty="0"/>
          </a:p>
          <a:p>
            <a:pPr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 err="1"/>
              <a:t>အပင်ငယ်များရောဂါကင်းရန</a:t>
            </a:r>
            <a:r>
              <a:rPr lang="en-US" sz="2400" dirty="0"/>
              <a:t>်</a:t>
            </a:r>
          </a:p>
          <a:p>
            <a:pPr>
              <a:buFont typeface="Wingdings" pitchFamily="2" charset="2"/>
              <a:buChar char="ü"/>
            </a:pPr>
            <a:endParaRPr lang="en-US" sz="2400" b="1" dirty="0"/>
          </a:p>
          <a:p>
            <a:pPr>
              <a:buNone/>
            </a:pPr>
            <a:endParaRPr lang="en-US" b="1" dirty="0"/>
          </a:p>
        </p:txBody>
      </p:sp>
      <p:pic>
        <p:nvPicPr>
          <p:cNvPr id="3074" name="Picture 2" descr="C:\Users\user\Desktop\Groundnut\Groundnut\DSC00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286000"/>
            <a:ext cx="44196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83581417"/>
      </p:ext>
    </p:extLst>
  </p:cSld>
  <p:clrMapOvr>
    <a:masterClrMapping/>
  </p:clrMapOvr>
  <p:transition>
    <p:wipe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763000" cy="58674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000099"/>
                </a:solidFill>
              </a:rPr>
              <a:t>(က) </a:t>
            </a:r>
            <a:r>
              <a:rPr lang="en-US" sz="3200" b="1" dirty="0" err="1">
                <a:solidFill>
                  <a:srgbClr val="000099"/>
                </a:solidFill>
              </a:rPr>
              <a:t>မရိတ်သိမ်းမှီဆောင်ရွက်ရန</a:t>
            </a:r>
            <a:r>
              <a:rPr lang="en-US" sz="3200" b="1" dirty="0">
                <a:solidFill>
                  <a:srgbClr val="000099"/>
                </a:solidFill>
              </a:rPr>
              <a:t>်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900" dirty="0" err="1"/>
              <a:t>ကယ်လစီယမ</a:t>
            </a:r>
            <a:r>
              <a:rPr lang="en-US" sz="2900" dirty="0"/>
              <a:t>်(၆</a:t>
            </a:r>
            <a:r>
              <a:rPr lang="my-MM" sz="2900" dirty="0"/>
              <a:t> </a:t>
            </a:r>
            <a:r>
              <a:rPr lang="en-US" sz="2900" dirty="0"/>
              <a:t>မှ ၇%) </a:t>
            </a:r>
            <a:r>
              <a:rPr lang="en-US" sz="2900" dirty="0" err="1"/>
              <a:t>ပါဝင်သည</a:t>
            </a:r>
            <a:r>
              <a:rPr lang="en-US" sz="2900" dirty="0"/>
              <a:t>့်</a:t>
            </a:r>
            <a:r>
              <a:rPr lang="my-MM" sz="2900" dirty="0"/>
              <a:t> </a:t>
            </a:r>
            <a:r>
              <a:rPr lang="en-US" sz="2900" dirty="0" err="1"/>
              <a:t>လချေး</a:t>
            </a:r>
            <a:r>
              <a:rPr lang="en-US" sz="2900" dirty="0"/>
              <a:t>/</a:t>
            </a:r>
            <a:r>
              <a:rPr lang="en-US" sz="2900" dirty="0" err="1"/>
              <a:t>ကျောက်မှုန</a:t>
            </a:r>
            <a:r>
              <a:rPr lang="en-US" sz="2900" dirty="0"/>
              <a:t>့် </a:t>
            </a:r>
            <a:r>
              <a:rPr lang="en-US" sz="2900" dirty="0" err="1"/>
              <a:t>တစ်ဧက</a:t>
            </a:r>
            <a:r>
              <a:rPr lang="en-US" sz="2900" dirty="0"/>
              <a:t>(၂၀၀-၃၀၀)</a:t>
            </a:r>
            <a:r>
              <a:rPr lang="en-US" sz="2900" dirty="0" err="1"/>
              <a:t>ပေါင်ကို</a:t>
            </a:r>
            <a:r>
              <a:rPr lang="en-US" sz="2900" dirty="0"/>
              <a:t> </a:t>
            </a:r>
            <a:r>
              <a:rPr lang="en-US" sz="2900" dirty="0" err="1"/>
              <a:t>စွယ်ချချိန</a:t>
            </a:r>
            <a:r>
              <a:rPr lang="en-US" sz="2900" dirty="0"/>
              <a:t>်/ </a:t>
            </a:r>
            <a:r>
              <a:rPr lang="en-US" sz="2900" dirty="0" err="1"/>
              <a:t>အစိုဓါတ်ရှိချိန</a:t>
            </a:r>
            <a:r>
              <a:rPr lang="en-US" sz="2900" dirty="0"/>
              <a:t>်(</a:t>
            </a:r>
            <a:r>
              <a:rPr lang="en-US" sz="2900" dirty="0" err="1"/>
              <a:t>သို</a:t>
            </a:r>
            <a:r>
              <a:rPr lang="en-US" sz="2900" dirty="0"/>
              <a:t>့)</a:t>
            </a:r>
            <a:r>
              <a:rPr lang="en-US" sz="2900" dirty="0" err="1"/>
              <a:t>ထည</a:t>
            </a:r>
            <a:r>
              <a:rPr lang="en-US" sz="2900" dirty="0"/>
              <a:t>့်</a:t>
            </a:r>
            <a:r>
              <a:rPr lang="en-US" sz="2900" dirty="0" err="1"/>
              <a:t>ပေးရန</a:t>
            </a:r>
            <a:r>
              <a:rPr lang="en-US" sz="2900" dirty="0"/>
              <a:t>်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900" dirty="0" err="1"/>
              <a:t>မိုးခေါင်ဒဏ်ခံရသည</a:t>
            </a:r>
            <a:r>
              <a:rPr lang="en-US" sz="2900" dirty="0"/>
              <a:t>့်</a:t>
            </a:r>
            <a:r>
              <a:rPr lang="en-US" sz="2900" dirty="0" err="1"/>
              <a:t>အကွက်မ</a:t>
            </a:r>
            <a:r>
              <a:rPr lang="en-US" sz="2900" dirty="0"/>
              <a:t>ှ </a:t>
            </a:r>
            <a:r>
              <a:rPr lang="en-US" sz="2900" dirty="0" err="1"/>
              <a:t>မြေပဲကို</a:t>
            </a:r>
            <a:r>
              <a:rPr lang="en-US" sz="2900" dirty="0"/>
              <a:t> </a:t>
            </a:r>
            <a:r>
              <a:rPr lang="en-US" sz="2900" dirty="0" err="1"/>
              <a:t>မျိုးအဖြစ</a:t>
            </a:r>
            <a:r>
              <a:rPr lang="en-US" sz="2900" dirty="0"/>
              <a:t>် </a:t>
            </a:r>
            <a:r>
              <a:rPr lang="en-US" sz="2900" dirty="0" err="1"/>
              <a:t>အသုံးမပြုရန</a:t>
            </a:r>
            <a:r>
              <a:rPr lang="en-US" sz="2900" dirty="0"/>
              <a:t>်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600" dirty="0">
              <a:solidFill>
                <a:srgbClr val="003399"/>
              </a:solidFill>
            </a:endParaRPr>
          </a:p>
          <a:p>
            <a:pPr algn="just">
              <a:lnSpc>
                <a:spcPct val="150000"/>
              </a:lnSpc>
              <a:buNone/>
            </a:pPr>
            <a:endParaRPr lang="my-MM" sz="3200" b="1" dirty="0">
              <a:solidFill>
                <a:srgbClr val="000099"/>
              </a:solidFill>
            </a:endParaRPr>
          </a:p>
          <a:p>
            <a:pPr algn="just">
              <a:lnSpc>
                <a:spcPct val="150000"/>
              </a:lnSpc>
              <a:buNone/>
            </a:pPr>
            <a:r>
              <a:rPr lang="en-US" sz="3200" b="1" dirty="0">
                <a:solidFill>
                  <a:srgbClr val="000099"/>
                </a:solidFill>
              </a:rPr>
              <a:t>(ခ) </a:t>
            </a:r>
            <a:r>
              <a:rPr lang="en-US" sz="3200" b="1" dirty="0" err="1">
                <a:solidFill>
                  <a:srgbClr val="000099"/>
                </a:solidFill>
              </a:rPr>
              <a:t>ရိတ်သိမ်းချိန်နှင</a:t>
            </a:r>
            <a:r>
              <a:rPr lang="en-US" sz="3200" b="1" dirty="0">
                <a:solidFill>
                  <a:srgbClr val="000099"/>
                </a:solidFill>
              </a:rPr>
              <a:t>့် </a:t>
            </a:r>
            <a:r>
              <a:rPr lang="en-US" sz="3200" b="1" dirty="0" err="1">
                <a:solidFill>
                  <a:srgbClr val="000099"/>
                </a:solidFill>
              </a:rPr>
              <a:t>ရိတ်သိမ်းပြီးဆောင်ရွက်ရန</a:t>
            </a:r>
            <a:r>
              <a:rPr lang="en-US" sz="3200" b="1" dirty="0">
                <a:solidFill>
                  <a:srgbClr val="000099"/>
                </a:solidFill>
              </a:rPr>
              <a:t>်</a:t>
            </a:r>
          </a:p>
          <a:p>
            <a:pPr algn="just">
              <a:lnSpc>
                <a:spcPct val="150000"/>
              </a:lnSpc>
              <a:buNone/>
            </a:pPr>
            <a:endParaRPr lang="en-US" sz="600" b="1" dirty="0">
              <a:solidFill>
                <a:srgbClr val="000099"/>
              </a:solidFill>
            </a:endParaRP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900" dirty="0" err="1"/>
              <a:t>ရင</a:t>
            </a:r>
            <a:r>
              <a:rPr lang="en-US" sz="2900" dirty="0"/>
              <a:t>့်</a:t>
            </a:r>
            <a:r>
              <a:rPr lang="en-US" sz="2900" dirty="0" err="1"/>
              <a:t>မှည</a:t>
            </a:r>
            <a:r>
              <a:rPr lang="en-US" sz="2900" dirty="0"/>
              <a:t>့်</a:t>
            </a:r>
            <a:r>
              <a:rPr lang="en-US" sz="2900" dirty="0" err="1"/>
              <a:t>သော</a:t>
            </a:r>
            <a:r>
              <a:rPr lang="en-US" sz="2900" dirty="0"/>
              <a:t> </a:t>
            </a:r>
            <a:r>
              <a:rPr lang="en-US" sz="2900" dirty="0" err="1"/>
              <a:t>အတောင</a:t>
            </a:r>
            <a:r>
              <a:rPr lang="en-US" sz="2900" dirty="0"/>
              <a:t>့်(၇၀)% </a:t>
            </a:r>
            <a:r>
              <a:rPr lang="en-US" sz="2900" dirty="0" err="1"/>
              <a:t>အထက</a:t>
            </a:r>
            <a:r>
              <a:rPr lang="en-US" sz="2900" dirty="0"/>
              <a:t>် </a:t>
            </a:r>
            <a:r>
              <a:rPr lang="en-US" sz="2900" dirty="0" err="1"/>
              <a:t>ရှိချိန</a:t>
            </a:r>
            <a:r>
              <a:rPr lang="en-US" sz="2900" dirty="0"/>
              <a:t>် 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900" dirty="0" err="1"/>
              <a:t>မြေပဲတောင</a:t>
            </a:r>
            <a:r>
              <a:rPr lang="en-US" sz="2900" dirty="0"/>
              <a:t>့်၏</a:t>
            </a:r>
            <a:r>
              <a:rPr lang="en-US" sz="2900" dirty="0" err="1"/>
              <a:t>အတွင်းသားဖြူမနေဘဲငါးကြင်းကွက်အညိုရောင</a:t>
            </a:r>
            <a:r>
              <a:rPr lang="en-US" sz="2900" dirty="0"/>
              <a:t>် </a:t>
            </a:r>
            <a:r>
              <a:rPr lang="en-US" sz="2900" dirty="0" err="1"/>
              <a:t>ဖြစ်ပေ</a:t>
            </a:r>
            <a:r>
              <a:rPr lang="en-US" sz="2900" dirty="0"/>
              <a:t>ါ်</a:t>
            </a:r>
            <a:r>
              <a:rPr lang="en-US" sz="2900" dirty="0" err="1"/>
              <a:t>ချိန</a:t>
            </a:r>
            <a:r>
              <a:rPr lang="en-US" sz="2900" dirty="0"/>
              <a:t>်</a:t>
            </a:r>
          </a:p>
          <a:p>
            <a:pPr algn="just">
              <a:lnSpc>
                <a:spcPct val="160000"/>
              </a:lnSpc>
              <a:buNone/>
            </a:pPr>
            <a:r>
              <a:rPr lang="en-US" sz="2900" dirty="0"/>
              <a:t>   (</a:t>
            </a:r>
            <a:r>
              <a:rPr lang="en-US" sz="2900" dirty="0" err="1"/>
              <a:t>စောရိတ</a:t>
            </a:r>
            <a:r>
              <a:rPr lang="en-US" sz="2900" dirty="0"/>
              <a:t>်--</a:t>
            </a:r>
            <a:r>
              <a:rPr lang="en-US" sz="2900" dirty="0" err="1"/>
              <a:t>မအောင်မြင်သည</a:t>
            </a:r>
            <a:r>
              <a:rPr lang="en-US" sz="2900" dirty="0"/>
              <a:t>့်</a:t>
            </a:r>
            <a:r>
              <a:rPr lang="en-US" sz="2900" dirty="0" err="1"/>
              <a:t>အတောင</a:t>
            </a:r>
            <a:r>
              <a:rPr lang="en-US" sz="2900" dirty="0"/>
              <a:t>့်</a:t>
            </a:r>
            <a:r>
              <a:rPr lang="en-US" sz="2900" dirty="0" err="1"/>
              <a:t>များဖြစ</a:t>
            </a:r>
            <a:r>
              <a:rPr lang="en-US" sz="2900" dirty="0"/>
              <a:t>်၊</a:t>
            </a:r>
            <a:r>
              <a:rPr lang="my-MM" sz="2900" dirty="0"/>
              <a:t> </a:t>
            </a:r>
            <a:r>
              <a:rPr lang="en-US" sz="2900" dirty="0" err="1"/>
              <a:t>နောက်က</a:t>
            </a:r>
            <a:r>
              <a:rPr lang="en-US" sz="2900" dirty="0"/>
              <a:t>ျ--</a:t>
            </a:r>
            <a:r>
              <a:rPr lang="en-US" sz="2900" dirty="0" err="1"/>
              <a:t>အညှောင</a:t>
            </a:r>
            <a:r>
              <a:rPr lang="en-US" sz="2900" dirty="0"/>
              <a:t>့်</a:t>
            </a:r>
            <a:r>
              <a:rPr lang="en-US" sz="2900" dirty="0" err="1"/>
              <a:t>ပေါက်ခြင်း</a:t>
            </a:r>
            <a:r>
              <a:rPr lang="en-US" sz="2900" dirty="0"/>
              <a:t>၊</a:t>
            </a:r>
            <a:r>
              <a:rPr lang="my-MM" sz="2900" dirty="0"/>
              <a:t> </a:t>
            </a:r>
          </a:p>
          <a:p>
            <a:pPr algn="just">
              <a:lnSpc>
                <a:spcPct val="160000"/>
              </a:lnSpc>
              <a:buNone/>
            </a:pPr>
            <a:r>
              <a:rPr lang="my-MM" sz="2900" dirty="0"/>
              <a:t>     </a:t>
            </a:r>
            <a:r>
              <a:rPr lang="en-US" sz="2900" dirty="0" err="1"/>
              <a:t>အတောင</a:t>
            </a:r>
            <a:r>
              <a:rPr lang="en-US" sz="2900" dirty="0"/>
              <a:t>့်</a:t>
            </a:r>
            <a:r>
              <a:rPr lang="en-US" sz="2900" dirty="0" err="1"/>
              <a:t>ပုပ်ခြင်း</a:t>
            </a:r>
            <a:r>
              <a:rPr lang="en-US" sz="2900" dirty="0"/>
              <a:t> )</a:t>
            </a:r>
          </a:p>
          <a:p>
            <a:pPr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900" dirty="0" err="1"/>
              <a:t>မျိုးအဖြစ်အသုံးပြုမည</a:t>
            </a:r>
            <a:r>
              <a:rPr lang="en-US" sz="2900" dirty="0"/>
              <a:t>့်</a:t>
            </a:r>
            <a:r>
              <a:rPr lang="en-US" sz="2900" dirty="0" err="1"/>
              <a:t>ဆိုပါက</a:t>
            </a:r>
            <a:r>
              <a:rPr lang="my-MM" sz="2900" dirty="0"/>
              <a:t> </a:t>
            </a:r>
            <a:r>
              <a:rPr lang="en-US" sz="2900" dirty="0" err="1"/>
              <a:t>တစ်ဝက်တပျက်ရိပ်သောနေရာတွင်ပါးပါးဖြန</a:t>
            </a:r>
            <a:r>
              <a:rPr lang="en-US" sz="2900" dirty="0"/>
              <a:t>့်၍</a:t>
            </a:r>
            <a:r>
              <a:rPr lang="en-US" sz="2900" dirty="0" err="1"/>
              <a:t>အခြောက်ခံရန</a:t>
            </a:r>
            <a:r>
              <a:rPr lang="en-US" sz="2900" dirty="0"/>
              <a:t>်</a:t>
            </a:r>
          </a:p>
          <a:p>
            <a:pPr lvl="4" algn="just">
              <a:lnSpc>
                <a:spcPct val="160000"/>
              </a:lnSpc>
              <a:buFont typeface="Wingdings" pitchFamily="2" charset="2"/>
              <a:buChar char="Ø"/>
            </a:pPr>
            <a:r>
              <a:rPr lang="en-US" sz="2900" dirty="0" err="1"/>
              <a:t>နုလွန်းသောမြေပဲတောင</a:t>
            </a:r>
            <a:r>
              <a:rPr lang="en-US" sz="2900" dirty="0"/>
              <a:t>့်</a:t>
            </a:r>
            <a:r>
              <a:rPr lang="en-US" sz="2900" dirty="0" err="1"/>
              <a:t>များ</a:t>
            </a:r>
            <a:r>
              <a:rPr lang="en-US" sz="2900" dirty="0"/>
              <a:t>၊ </a:t>
            </a:r>
            <a:r>
              <a:rPr lang="en-US" sz="2900" dirty="0" err="1"/>
              <a:t>ရင</a:t>
            </a:r>
            <a:r>
              <a:rPr lang="en-US" sz="2900" dirty="0"/>
              <a:t>့်</a:t>
            </a:r>
            <a:r>
              <a:rPr lang="en-US" sz="2900" dirty="0" err="1"/>
              <a:t>လွန်းသောမြေပဲတောင</a:t>
            </a:r>
            <a:r>
              <a:rPr lang="en-US" sz="2900" dirty="0"/>
              <a:t>့်</a:t>
            </a:r>
            <a:r>
              <a:rPr lang="en-US" sz="2900" dirty="0" err="1"/>
              <a:t>များဖယ်ထုတ</a:t>
            </a:r>
            <a:r>
              <a:rPr lang="en-US" sz="2900" dirty="0"/>
              <a:t>်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900" b="1" dirty="0">
              <a:latin typeface="Myanmar3" pitchFamily="18" charset="0"/>
              <a:cs typeface="Myanmar3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92162"/>
          </a:xfrm>
        </p:spPr>
        <p:txBody>
          <a:bodyPr>
            <a:normAutofit/>
          </a:bodyPr>
          <a:lstStyle/>
          <a:p>
            <a:pPr algn="ctr"/>
            <a:r>
              <a:rPr lang="en-US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အရည်အသွေးမြင</a:t>
            </a:r>
            <a:r>
              <a:rPr lang="en-US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့်</a:t>
            </a:r>
            <a:r>
              <a:rPr lang="en-US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မားသော</a:t>
            </a:r>
            <a:r>
              <a:rPr lang="en-US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မျိုးစေ့</a:t>
            </a:r>
            <a:r>
              <a:rPr lang="en-US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ရရှိရန်ဆောင်ရွက်ရမည</a:t>
            </a:r>
            <a:r>
              <a:rPr lang="en-US" sz="2400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့်</a:t>
            </a:r>
            <a:r>
              <a:rPr lang="en-US" sz="2400" dirty="0" err="1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လုပ်ငန်းများ</a:t>
            </a:r>
            <a:endParaRPr lang="en-US" sz="2400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752600"/>
            <a:ext cx="2514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008921"/>
      </p:ext>
    </p:extLst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868362"/>
          </a:xfrm>
          <a:noFill/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 err="1">
                <a:solidFill>
                  <a:srgbClr val="003399"/>
                </a:solidFill>
              </a:rPr>
              <a:t>တန်းကြားပင်ကြားအကွာအဝေး</a:t>
            </a:r>
            <a:endParaRPr lang="en-US" sz="3600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763000" cy="5257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0099"/>
                </a:solidFill>
              </a:rPr>
              <a:t>  </a:t>
            </a:r>
            <a:r>
              <a:rPr lang="en-US" sz="2800" b="1" dirty="0" err="1">
                <a:solidFill>
                  <a:srgbClr val="000099"/>
                </a:solidFill>
              </a:rPr>
              <a:t>စိုက်စနစ</a:t>
            </a:r>
            <a:r>
              <a:rPr lang="en-US" sz="2800" b="1" dirty="0">
                <a:solidFill>
                  <a:srgbClr val="000099"/>
                </a:solidFill>
              </a:rPr>
              <a:t>်</a:t>
            </a:r>
          </a:p>
          <a:p>
            <a:r>
              <a:rPr lang="en-US" sz="2400" b="1" dirty="0" err="1"/>
              <a:t>ပင်ထောင</a:t>
            </a:r>
            <a:r>
              <a:rPr lang="en-US" sz="2400" b="1" dirty="0"/>
              <a:t>်- 		</a:t>
            </a:r>
            <a:r>
              <a:rPr lang="en-US" sz="2400" dirty="0" err="1"/>
              <a:t>တန်းကြား</a:t>
            </a:r>
            <a:r>
              <a:rPr lang="en-US" sz="2400" dirty="0"/>
              <a:t> (၁၂-၁၅") </a:t>
            </a:r>
          </a:p>
          <a:p>
            <a:pPr>
              <a:buNone/>
            </a:pPr>
            <a:r>
              <a:rPr lang="en-US" sz="2400" dirty="0"/>
              <a:t>                    		</a:t>
            </a:r>
            <a:r>
              <a:rPr lang="en-US" sz="2400" dirty="0" err="1"/>
              <a:t>ပင်ကြား</a:t>
            </a:r>
            <a:r>
              <a:rPr lang="en-US" sz="2400" dirty="0"/>
              <a:t>   ( ၄"×၆")                    </a:t>
            </a:r>
          </a:p>
          <a:p>
            <a:pPr>
              <a:buNone/>
            </a:pPr>
            <a:r>
              <a:rPr lang="en-US" sz="2400" b="1" dirty="0"/>
              <a:t>   </a:t>
            </a:r>
            <a:r>
              <a:rPr lang="en-US" sz="2400" b="1" dirty="0" err="1"/>
              <a:t>ပင်ပြန</a:t>
            </a:r>
            <a:r>
              <a:rPr lang="en-US" sz="2400" b="1" dirty="0"/>
              <a:t>့်    - 		</a:t>
            </a:r>
            <a:r>
              <a:rPr lang="en-US" sz="2400" dirty="0"/>
              <a:t> </a:t>
            </a:r>
            <a:r>
              <a:rPr lang="en-US" sz="2400" dirty="0" err="1"/>
              <a:t>တန်းကြား</a:t>
            </a:r>
            <a:r>
              <a:rPr lang="en-US" sz="2400" dirty="0"/>
              <a:t> </a:t>
            </a:r>
            <a:r>
              <a:rPr lang="en-US" sz="2400" dirty="0" err="1"/>
              <a:t>ပင်ကြား</a:t>
            </a:r>
            <a:r>
              <a:rPr lang="en-US" sz="2400" dirty="0"/>
              <a:t> (၁၈"×၆")</a:t>
            </a:r>
          </a:p>
          <a:p>
            <a:pPr>
              <a:buNone/>
            </a:pPr>
            <a:endParaRPr lang="en-US" sz="800" dirty="0"/>
          </a:p>
          <a:p>
            <a:pPr>
              <a:lnSpc>
                <a:spcPct val="150000"/>
              </a:lnSpc>
            </a:pPr>
            <a:r>
              <a:rPr lang="en-US" sz="2400" b="1" dirty="0" err="1"/>
              <a:t>မျိုးစေ့အတိမ်အနက</a:t>
            </a:r>
            <a:r>
              <a:rPr lang="en-US" sz="2400" b="1" dirty="0"/>
              <a:t>်  - </a:t>
            </a:r>
            <a:r>
              <a:rPr lang="en-US" sz="2400" dirty="0"/>
              <a:t>(၁.၅"- ၂") </a:t>
            </a:r>
          </a:p>
          <a:p>
            <a:pPr>
              <a:lnSpc>
                <a:spcPct val="150000"/>
              </a:lnSpc>
            </a:pPr>
            <a:r>
              <a:rPr lang="en-US" sz="2400" b="1" dirty="0" err="1"/>
              <a:t>မျိုးစေ</a:t>
            </a:r>
            <a:r>
              <a:rPr lang="en-US" sz="2400" b="1" dirty="0"/>
              <a:t>့ - 		</a:t>
            </a:r>
            <a:r>
              <a:rPr lang="en-US" sz="2400" dirty="0" err="1"/>
              <a:t>မြေအစိုဓါတ်မိရန်လိုအပ</a:t>
            </a:r>
            <a:r>
              <a:rPr lang="en-US" sz="2400" dirty="0"/>
              <a:t>်</a:t>
            </a:r>
          </a:p>
          <a:p>
            <a:pPr>
              <a:lnSpc>
                <a:spcPct val="150000"/>
              </a:lnSpc>
            </a:pPr>
            <a:r>
              <a:rPr lang="en-US" sz="2400" b="1" dirty="0" err="1"/>
              <a:t>မြေပဲစိုက်ပြီး</a:t>
            </a:r>
            <a:r>
              <a:rPr lang="en-US" sz="2400" b="1"/>
              <a:t>  </a:t>
            </a:r>
            <a:r>
              <a:rPr lang="en-US" sz="2400" b="1" dirty="0"/>
              <a:t>- 	</a:t>
            </a:r>
            <a:r>
              <a:rPr lang="en-US" sz="2400" dirty="0" err="1"/>
              <a:t>ကြမ်းတုံးဖြင</a:t>
            </a:r>
            <a:r>
              <a:rPr lang="en-US" sz="2400" dirty="0"/>
              <a:t>့်</a:t>
            </a:r>
            <a:r>
              <a:rPr lang="en-US" sz="2400" dirty="0" err="1"/>
              <a:t>စနစ်တကျဖုံးရန်လို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အပင်ပေါက်ကောင်းစေရန</a:t>
            </a:r>
            <a:r>
              <a:rPr lang="en-US" sz="2400" dirty="0"/>
              <a:t>်- </a:t>
            </a:r>
            <a:r>
              <a:rPr lang="en-US" sz="2400" dirty="0" err="1"/>
              <a:t>နံနက်စောစော</a:t>
            </a:r>
            <a:r>
              <a:rPr lang="en-US" sz="2400" dirty="0"/>
              <a:t>၊ </a:t>
            </a:r>
            <a:r>
              <a:rPr lang="en-US" sz="2400" dirty="0" err="1"/>
              <a:t>ညနေစောင်းတွင်စိုက</a:t>
            </a:r>
            <a:r>
              <a:rPr lang="en-US" sz="2400" dirty="0"/>
              <a:t>်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/>
              <a:t>                                                </a:t>
            </a:r>
            <a:r>
              <a:rPr lang="en-US" sz="2400" dirty="0" err="1"/>
              <a:t>ချက်ချင်းကြမ်းရိုက်မြေဖုံး</a:t>
            </a:r>
            <a:endParaRPr lang="en-US" sz="2400" dirty="0"/>
          </a:p>
          <a:p>
            <a:pPr>
              <a:buNone/>
            </a:pPr>
            <a:endParaRPr lang="en-US" b="1" dirty="0"/>
          </a:p>
          <a:p>
            <a:pPr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1911731"/>
      </p:ext>
    </p:extLst>
  </p:cSld>
  <p:clrMapOvr>
    <a:masterClrMapping/>
  </p:clrMapOvr>
  <p:transition>
    <p:wipe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667668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3399"/>
                </a:solidFill>
              </a:rPr>
              <a:t>အပင်ပြုစုစောင</a:t>
            </a:r>
            <a:r>
              <a:rPr lang="en-US" sz="3200" b="1" dirty="0">
                <a:solidFill>
                  <a:srgbClr val="003399"/>
                </a:solidFill>
              </a:rPr>
              <a:t>့်</a:t>
            </a:r>
            <a:r>
              <a:rPr lang="en-US" sz="3200" b="1" dirty="0" err="1">
                <a:solidFill>
                  <a:srgbClr val="003399"/>
                </a:solidFill>
              </a:rPr>
              <a:t>ရှောက်ခြင်း</a:t>
            </a:r>
            <a:endParaRPr lang="en-US" sz="3200" b="1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915400" cy="62484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US" sz="6400" b="1" dirty="0"/>
          </a:p>
          <a:p>
            <a:pPr>
              <a:buNone/>
            </a:pPr>
            <a:r>
              <a:rPr lang="en-US" sz="9600" b="1" dirty="0">
                <a:latin typeface="Myanmar3" pitchFamily="18" charset="0"/>
                <a:cs typeface="Myanmar3" pitchFamily="18" charset="0"/>
              </a:rPr>
              <a:t>  </a:t>
            </a:r>
          </a:p>
          <a:p>
            <a:pPr>
              <a:buNone/>
            </a:pPr>
            <a:r>
              <a:rPr lang="en-US" sz="9600" b="1" dirty="0"/>
              <a:t> </a:t>
            </a:r>
            <a:r>
              <a:rPr lang="en-US" sz="9600" b="1" dirty="0" err="1">
                <a:solidFill>
                  <a:srgbClr val="006600"/>
                </a:solidFill>
              </a:rPr>
              <a:t>စိုက်ပြီး</a:t>
            </a:r>
            <a:r>
              <a:rPr lang="en-US" sz="9600" b="1" dirty="0">
                <a:solidFill>
                  <a:srgbClr val="006600"/>
                </a:solidFill>
              </a:rPr>
              <a:t> (</a:t>
            </a:r>
            <a:r>
              <a:rPr lang="en-US" sz="9600" b="1" dirty="0" err="1">
                <a:solidFill>
                  <a:srgbClr val="006600"/>
                </a:solidFill>
              </a:rPr>
              <a:t>ပထမလ</a:t>
            </a:r>
            <a:r>
              <a:rPr lang="en-US" sz="9600" b="1" dirty="0">
                <a:solidFill>
                  <a:srgbClr val="006600"/>
                </a:solidFill>
              </a:rPr>
              <a:t>) </a:t>
            </a:r>
            <a:r>
              <a:rPr lang="en-US" sz="9600" b="1" dirty="0" err="1">
                <a:solidFill>
                  <a:srgbClr val="006600"/>
                </a:solidFill>
              </a:rPr>
              <a:t>မှာ</a:t>
            </a:r>
            <a:r>
              <a:rPr lang="en-US" sz="9600" b="1" dirty="0">
                <a:solidFill>
                  <a:srgbClr val="006600"/>
                </a:solidFill>
              </a:rPr>
              <a:t>  </a:t>
            </a:r>
            <a:r>
              <a:rPr lang="en-US" sz="9600" b="1" dirty="0" err="1">
                <a:solidFill>
                  <a:srgbClr val="006600"/>
                </a:solidFill>
              </a:rPr>
              <a:t>ရေစုပ်ယူမှုနည်း</a:t>
            </a:r>
            <a:endParaRPr lang="en-US" sz="9600" b="1" dirty="0">
              <a:solidFill>
                <a:srgbClr val="006600"/>
              </a:solidFill>
            </a:endParaRPr>
          </a:p>
          <a:p>
            <a:endParaRPr lang="en-US" sz="3200" b="1" dirty="0"/>
          </a:p>
          <a:p>
            <a:r>
              <a:rPr lang="en-US" sz="9600" dirty="0" err="1"/>
              <a:t>စိုက်ပြီး</a:t>
            </a:r>
            <a:r>
              <a:rPr lang="en-US" sz="9600" dirty="0"/>
              <a:t> (၅) </a:t>
            </a:r>
            <a:r>
              <a:rPr lang="en-US" sz="9600" dirty="0" err="1"/>
              <a:t>ရက</a:t>
            </a:r>
            <a:r>
              <a:rPr lang="en-US" sz="9600" dirty="0"/>
              <a:t>်- </a:t>
            </a:r>
            <a:r>
              <a:rPr lang="en-US" sz="9600" dirty="0" err="1"/>
              <a:t>အပင်စပေါက</a:t>
            </a:r>
            <a:r>
              <a:rPr lang="en-US" sz="9600" dirty="0"/>
              <a:t>်</a:t>
            </a:r>
          </a:p>
          <a:p>
            <a:pPr>
              <a:buNone/>
            </a:pPr>
            <a:endParaRPr lang="en-US" sz="4800" dirty="0"/>
          </a:p>
          <a:p>
            <a:r>
              <a:rPr lang="en-US" sz="9600" dirty="0"/>
              <a:t>(၇-၁၀) </a:t>
            </a:r>
            <a:r>
              <a:rPr lang="en-US" sz="9600" dirty="0" err="1"/>
              <a:t>ရက</a:t>
            </a:r>
            <a:r>
              <a:rPr lang="en-US" sz="9600" dirty="0"/>
              <a:t>်- </a:t>
            </a:r>
            <a:r>
              <a:rPr lang="en-US" sz="9600" dirty="0" err="1"/>
              <a:t>အပင်ပေါက်စုံ</a:t>
            </a:r>
            <a:r>
              <a:rPr lang="en-US" sz="9600" dirty="0"/>
              <a:t>၊ </a:t>
            </a:r>
            <a:r>
              <a:rPr lang="en-US" sz="9600" dirty="0" err="1"/>
              <a:t>ပေါင်းရှင်းရန</a:t>
            </a:r>
            <a:r>
              <a:rPr lang="en-US" sz="9600" dirty="0"/>
              <a:t>်</a:t>
            </a:r>
          </a:p>
          <a:p>
            <a:pPr>
              <a:buNone/>
            </a:pPr>
            <a:endParaRPr lang="en-US" sz="4400" dirty="0"/>
          </a:p>
          <a:p>
            <a:r>
              <a:rPr lang="en-US" sz="9600" dirty="0"/>
              <a:t>(၁၅-၂၀) </a:t>
            </a:r>
            <a:r>
              <a:rPr lang="en-US" sz="9600" dirty="0" err="1"/>
              <a:t>ရက်အတွင်းပေါင်းရှင်း</a:t>
            </a:r>
            <a:r>
              <a:rPr lang="en-US" sz="9600" dirty="0"/>
              <a:t>၊ </a:t>
            </a:r>
            <a:r>
              <a:rPr lang="en-US" sz="9600" dirty="0" err="1"/>
              <a:t>ကြားတိုက</a:t>
            </a:r>
            <a:r>
              <a:rPr lang="en-US" sz="9600" dirty="0"/>
              <a:t>်</a:t>
            </a:r>
          </a:p>
          <a:p>
            <a:pPr>
              <a:buNone/>
            </a:pPr>
            <a:endParaRPr lang="en-US" sz="4800" dirty="0"/>
          </a:p>
          <a:p>
            <a:r>
              <a:rPr lang="en-US" sz="9600" dirty="0"/>
              <a:t>(၂၅-၃၀) </a:t>
            </a:r>
            <a:r>
              <a:rPr lang="en-US" sz="9600" dirty="0" err="1"/>
              <a:t>ရက</a:t>
            </a:r>
            <a:r>
              <a:rPr lang="en-US" sz="9600" dirty="0"/>
              <a:t>် </a:t>
            </a:r>
            <a:r>
              <a:rPr lang="en-US" sz="9600" dirty="0" err="1"/>
              <a:t>ပန်းစပွင</a:t>
            </a:r>
            <a:r>
              <a:rPr lang="en-US" sz="9600" dirty="0"/>
              <a:t>့်</a:t>
            </a:r>
            <a:r>
              <a:rPr lang="en-US" sz="9600" dirty="0" err="1"/>
              <a:t>ချိန</a:t>
            </a:r>
            <a:r>
              <a:rPr lang="en-US" sz="9600" dirty="0"/>
              <a:t>်- </a:t>
            </a:r>
            <a:r>
              <a:rPr lang="en-US" sz="9600" dirty="0" err="1"/>
              <a:t>ပေါင်းရှင်းရန</a:t>
            </a:r>
            <a:r>
              <a:rPr lang="en-US" sz="9600" dirty="0"/>
              <a:t>် (</a:t>
            </a:r>
            <a:r>
              <a:rPr lang="en-US" sz="9600" dirty="0" err="1"/>
              <a:t>အတောင</a:t>
            </a:r>
            <a:r>
              <a:rPr lang="en-US" sz="9600" dirty="0"/>
              <a:t>့်</a:t>
            </a:r>
            <a:r>
              <a:rPr lang="en-US" sz="9600" dirty="0" err="1"/>
              <a:t>ဖြစ်ပေ</a:t>
            </a:r>
            <a:r>
              <a:rPr lang="en-US" sz="9600" dirty="0"/>
              <a:t>ါ်</a:t>
            </a:r>
            <a:r>
              <a:rPr lang="en-US" sz="9600" dirty="0" err="1"/>
              <a:t>မှုများရန</a:t>
            </a:r>
            <a:r>
              <a:rPr lang="en-US" sz="9600" dirty="0"/>
              <a:t>်)</a:t>
            </a:r>
          </a:p>
          <a:p>
            <a:pPr>
              <a:buNone/>
            </a:pPr>
            <a:endParaRPr lang="en-US" sz="4800" b="1" dirty="0"/>
          </a:p>
          <a:p>
            <a:pPr>
              <a:buNone/>
            </a:pPr>
            <a:r>
              <a:rPr lang="en-US" sz="9600" b="1" dirty="0">
                <a:solidFill>
                  <a:srgbClr val="006600"/>
                </a:solidFill>
              </a:rPr>
              <a:t>   </a:t>
            </a:r>
            <a:r>
              <a:rPr lang="en-US" sz="9600" b="1" dirty="0" err="1">
                <a:solidFill>
                  <a:srgbClr val="006600"/>
                </a:solidFill>
              </a:rPr>
              <a:t>စိုက်ပြီး</a:t>
            </a:r>
            <a:r>
              <a:rPr lang="en-US" sz="9600" b="1" dirty="0">
                <a:solidFill>
                  <a:srgbClr val="006600"/>
                </a:solidFill>
              </a:rPr>
              <a:t> (</a:t>
            </a:r>
            <a:r>
              <a:rPr lang="en-US" sz="9600" b="1" dirty="0" err="1">
                <a:solidFill>
                  <a:srgbClr val="006600"/>
                </a:solidFill>
              </a:rPr>
              <a:t>ဒုတိယလ</a:t>
            </a:r>
            <a:r>
              <a:rPr lang="en-US" sz="9600" b="1" dirty="0">
                <a:solidFill>
                  <a:srgbClr val="006600"/>
                </a:solidFill>
              </a:rPr>
              <a:t>) </a:t>
            </a:r>
            <a:r>
              <a:rPr lang="en-US" sz="9600" b="1" dirty="0" err="1">
                <a:solidFill>
                  <a:srgbClr val="006600"/>
                </a:solidFill>
              </a:rPr>
              <a:t>မှာ</a:t>
            </a:r>
            <a:r>
              <a:rPr lang="en-US" sz="9600" b="1" dirty="0">
                <a:solidFill>
                  <a:srgbClr val="006600"/>
                </a:solidFill>
              </a:rPr>
              <a:t>  </a:t>
            </a:r>
            <a:r>
              <a:rPr lang="en-US" sz="9600" b="1" dirty="0" err="1">
                <a:solidFill>
                  <a:srgbClr val="006600"/>
                </a:solidFill>
              </a:rPr>
              <a:t>ရေစုပ်ယူမှုများ</a:t>
            </a:r>
            <a:endParaRPr lang="en-US" sz="9600" b="1" dirty="0">
              <a:solidFill>
                <a:srgbClr val="006600"/>
              </a:solidFill>
            </a:endParaRPr>
          </a:p>
          <a:p>
            <a:pPr>
              <a:buNone/>
            </a:pPr>
            <a:endParaRPr lang="en-US" sz="4000" b="1" dirty="0">
              <a:solidFill>
                <a:srgbClr val="006600"/>
              </a:solidFill>
            </a:endParaRPr>
          </a:p>
          <a:p>
            <a:r>
              <a:rPr lang="en-US" sz="9600" dirty="0"/>
              <a:t>(၃၅-၄၀) </a:t>
            </a:r>
            <a:r>
              <a:rPr lang="en-US" sz="9600" dirty="0" err="1"/>
              <a:t>ရက</a:t>
            </a:r>
            <a:r>
              <a:rPr lang="en-US" sz="9600" dirty="0"/>
              <a:t>်- </a:t>
            </a:r>
            <a:r>
              <a:rPr lang="en-US" sz="9600" dirty="0" err="1"/>
              <a:t>စွယ်ချချိန</a:t>
            </a:r>
            <a:r>
              <a:rPr lang="en-US" sz="9600" dirty="0"/>
              <a:t>်</a:t>
            </a:r>
            <a:r>
              <a:rPr lang="en-US" sz="9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9600" b="1" dirty="0" err="1"/>
              <a:t>အစိုဓါတ်</a:t>
            </a:r>
            <a:r>
              <a:rPr lang="en-US" sz="9600" dirty="0" err="1"/>
              <a:t>လိုအပ်ပါက</a:t>
            </a:r>
            <a:r>
              <a:rPr lang="en-US" sz="9600" dirty="0"/>
              <a:t> </a:t>
            </a:r>
            <a:r>
              <a:rPr lang="en-US" sz="9600" dirty="0" err="1"/>
              <a:t>ရေသွင်းရန</a:t>
            </a:r>
            <a:r>
              <a:rPr lang="en-US" sz="9600" dirty="0"/>
              <a:t>်</a:t>
            </a:r>
          </a:p>
          <a:p>
            <a:pPr>
              <a:buNone/>
            </a:pPr>
            <a:endParaRPr lang="en-US" sz="3200" dirty="0"/>
          </a:p>
          <a:p>
            <a:pPr>
              <a:lnSpc>
                <a:spcPct val="120000"/>
              </a:lnSpc>
            </a:pPr>
            <a:r>
              <a:rPr lang="en-US" sz="9600" dirty="0"/>
              <a:t>(၄၅-၅၀) </a:t>
            </a:r>
            <a:r>
              <a:rPr lang="en-US" sz="9600" dirty="0" err="1"/>
              <a:t>ရက</a:t>
            </a:r>
            <a:r>
              <a:rPr lang="en-US" sz="9600" dirty="0"/>
              <a:t>်-</a:t>
            </a:r>
            <a:r>
              <a:rPr lang="en-US" sz="9600" dirty="0" err="1"/>
              <a:t>အတောင</a:t>
            </a:r>
            <a:r>
              <a:rPr lang="en-US" sz="9600" dirty="0"/>
              <a:t>့်</a:t>
            </a:r>
            <a:r>
              <a:rPr lang="en-US" sz="9600" dirty="0" err="1"/>
              <a:t>ဖြစ်ချိန</a:t>
            </a:r>
            <a:r>
              <a:rPr lang="en-US" sz="9600" dirty="0"/>
              <a:t>် - </a:t>
            </a:r>
            <a:r>
              <a:rPr lang="en-US" sz="9600" dirty="0" err="1"/>
              <a:t>အဆံပြည</a:t>
            </a:r>
            <a:r>
              <a:rPr lang="en-US" sz="9600" dirty="0"/>
              <a:t>့်</a:t>
            </a:r>
            <a:r>
              <a:rPr lang="en-US" sz="9600" dirty="0" err="1"/>
              <a:t>ရန</a:t>
            </a:r>
            <a:r>
              <a:rPr lang="en-US" sz="9600" dirty="0"/>
              <a:t>်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လချေး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ကျောက်မှုန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့် 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ထည</a:t>
            </a:r>
            <a:r>
              <a:rPr lang="en-US" sz="9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့်</a:t>
            </a:r>
            <a:r>
              <a:rPr lang="en-US" sz="9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ပေး</a:t>
            </a:r>
            <a:r>
              <a:rPr lang="en-US" sz="9600" dirty="0"/>
              <a:t>၊ </a:t>
            </a:r>
            <a:r>
              <a:rPr lang="en-US" sz="9600" dirty="0" err="1"/>
              <a:t>ပေါင်းရှင်း</a:t>
            </a:r>
            <a:r>
              <a:rPr lang="en-US" sz="9600" dirty="0"/>
              <a:t>၊ </a:t>
            </a:r>
            <a:r>
              <a:rPr lang="en-US" sz="9600" dirty="0" err="1"/>
              <a:t>ရေသွင်းပေးရန</a:t>
            </a:r>
            <a:r>
              <a:rPr lang="en-US" sz="9600" dirty="0"/>
              <a:t>်</a:t>
            </a:r>
          </a:p>
          <a:p>
            <a:pPr>
              <a:buNone/>
            </a:pPr>
            <a:endParaRPr lang="en-US" sz="4000" dirty="0"/>
          </a:p>
          <a:p>
            <a:r>
              <a:rPr lang="en-US" sz="9600" dirty="0"/>
              <a:t>(၆၀-၆၅)</a:t>
            </a:r>
            <a:r>
              <a:rPr lang="en-US" sz="9600" dirty="0" err="1"/>
              <a:t>ရက</a:t>
            </a:r>
            <a:r>
              <a:rPr lang="en-US" sz="9600" dirty="0"/>
              <a:t>်- </a:t>
            </a:r>
            <a:r>
              <a:rPr lang="en-US" sz="9600" dirty="0" err="1"/>
              <a:t>အဆံဖြည</a:t>
            </a:r>
            <a:r>
              <a:rPr lang="en-US" sz="9600" dirty="0"/>
              <a:t>့်</a:t>
            </a:r>
            <a:r>
              <a:rPr lang="en-US" sz="9600" dirty="0" err="1"/>
              <a:t>ချိန</a:t>
            </a:r>
            <a:r>
              <a:rPr lang="en-US" sz="9600" dirty="0"/>
              <a:t>် </a:t>
            </a:r>
            <a:r>
              <a:rPr lang="en-US" sz="9600" dirty="0" err="1"/>
              <a:t>ပေါင်းကြီးများရှင်း</a:t>
            </a:r>
            <a:r>
              <a:rPr lang="en-US" sz="9600" dirty="0"/>
              <a:t>၊ </a:t>
            </a:r>
            <a:r>
              <a:rPr lang="en-US" sz="9600" dirty="0" err="1"/>
              <a:t>လိုအပ်ပါကရေသွင်း</a:t>
            </a:r>
            <a:r>
              <a:rPr lang="en-US" sz="9600" dirty="0"/>
              <a:t> 								 </a:t>
            </a:r>
            <a:r>
              <a:rPr lang="en-US" sz="9600" dirty="0" err="1"/>
              <a:t>ပေးရန</a:t>
            </a:r>
            <a:r>
              <a:rPr lang="en-US" sz="9600" dirty="0"/>
              <a:t>်                        </a:t>
            </a:r>
          </a:p>
          <a:p>
            <a:pPr>
              <a:buNone/>
            </a:pPr>
            <a:endParaRPr lang="en-US" sz="3200" dirty="0">
              <a:latin typeface="Myanmar3" pitchFamily="18" charset="0"/>
              <a:cs typeface="Myanmar3" pitchFamily="18" charset="0"/>
            </a:endParaRPr>
          </a:p>
          <a:p>
            <a:pPr>
              <a:buNone/>
            </a:pPr>
            <a:endParaRPr lang="en-US" sz="2000" b="1" dirty="0">
              <a:latin typeface="Myanmar3" pitchFamily="18" charset="0"/>
              <a:cs typeface="Myanmar3" pitchFamily="18" charset="0"/>
            </a:endParaRPr>
          </a:p>
          <a:p>
            <a:pPr>
              <a:buNone/>
            </a:pPr>
            <a:endParaRPr lang="en-US" sz="3600" b="1" dirty="0">
              <a:latin typeface="Myanmar3" pitchFamily="18" charset="0"/>
              <a:cs typeface="Myanmar3" pitchFamily="18" charset="0"/>
            </a:endParaRPr>
          </a:p>
          <a:p>
            <a:endParaRPr lang="en-US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yanmar3" pitchFamily="18" charset="0"/>
              <a:cs typeface="Myanmar3" pitchFamily="18" charset="0"/>
            </a:endParaRPr>
          </a:p>
          <a:p>
            <a:endParaRPr lang="en-US" sz="3300" b="1" dirty="0">
              <a:latin typeface="Myanmar3" pitchFamily="18" charset="0"/>
              <a:cs typeface="Myanmar3" pitchFamily="18" charset="0"/>
            </a:endParaRPr>
          </a:p>
          <a:p>
            <a:endParaRPr lang="en-US" sz="3400" b="1" dirty="0">
              <a:latin typeface="Myanmar3" pitchFamily="18" charset="0"/>
              <a:cs typeface="Myanmar3" pitchFamily="18" charset="0"/>
            </a:endParaRPr>
          </a:p>
          <a:p>
            <a:pPr>
              <a:buNone/>
            </a:pPr>
            <a:r>
              <a:rPr lang="en-US" b="1" dirty="0">
                <a:latin typeface="Myanmar3" pitchFamily="18" charset="0"/>
                <a:cs typeface="Myanmar3" pitchFamily="18" charset="0"/>
              </a:rPr>
              <a:t>                                                               </a:t>
            </a:r>
          </a:p>
          <a:p>
            <a:pPr>
              <a:buNone/>
            </a:pPr>
            <a:r>
              <a:rPr lang="en-US" b="1" dirty="0">
                <a:latin typeface="Myanmar3" pitchFamily="18" charset="0"/>
                <a:cs typeface="Myanmar3" pitchFamily="18" charset="0"/>
              </a:rPr>
              <a:t>                                                    </a:t>
            </a:r>
          </a:p>
          <a:p>
            <a:pPr>
              <a:buNone/>
            </a:pPr>
            <a:endParaRPr lang="en-US" sz="3400" b="1" dirty="0">
              <a:latin typeface="Myanmar3" pitchFamily="18" charset="0"/>
              <a:cs typeface="Myanmar3" pitchFamily="18" charset="0"/>
            </a:endParaRPr>
          </a:p>
          <a:p>
            <a:pPr>
              <a:buNone/>
            </a:pPr>
            <a:r>
              <a:rPr lang="en-US" sz="3400" b="1" dirty="0">
                <a:latin typeface="Myanmar3" pitchFamily="18" charset="0"/>
                <a:cs typeface="Myanmar3" pitchFamily="18" charset="0"/>
              </a:rPr>
              <a:t>                                                     </a:t>
            </a:r>
          </a:p>
          <a:p>
            <a:pPr>
              <a:buNone/>
            </a:pPr>
            <a:r>
              <a:rPr lang="en-US" sz="3400" b="1" dirty="0">
                <a:latin typeface="Myanmar3" pitchFamily="18" charset="0"/>
                <a:cs typeface="Myanmar3" pitchFamily="18" charset="0"/>
              </a:rPr>
              <a:t>                                                    </a:t>
            </a:r>
          </a:p>
          <a:p>
            <a:pPr>
              <a:buNone/>
            </a:pPr>
            <a:r>
              <a:rPr lang="en-US" sz="3400" b="1" dirty="0">
                <a:latin typeface="Myanmar3" pitchFamily="18" charset="0"/>
                <a:cs typeface="Myanmar3" pitchFamily="18" charset="0"/>
              </a:rPr>
              <a:t>                                         </a:t>
            </a:r>
          </a:p>
          <a:p>
            <a:pPr>
              <a:buNone/>
            </a:pPr>
            <a:endParaRPr lang="en-US" sz="3400" b="1" dirty="0">
              <a:latin typeface="Myanmar3" pitchFamily="18" charset="0"/>
              <a:cs typeface="Myanmar3" pitchFamily="18" charset="0"/>
            </a:endParaRPr>
          </a:p>
          <a:p>
            <a:pPr>
              <a:buNone/>
            </a:pPr>
            <a:r>
              <a:rPr lang="en-US" b="1" dirty="0">
                <a:latin typeface="Myanmar3" pitchFamily="18" charset="0"/>
                <a:cs typeface="Myanmar3" pitchFamily="18" charset="0"/>
              </a:rPr>
              <a:t>    </a:t>
            </a:r>
          </a:p>
          <a:p>
            <a:pPr>
              <a:buNone/>
            </a:pPr>
            <a:endParaRPr lang="en-US" b="1" dirty="0">
              <a:latin typeface="Myanmar3" pitchFamily="18" charset="0"/>
              <a:cs typeface="Myanmar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700421"/>
      </p:ext>
    </p:extLst>
  </p:cSld>
  <p:clrMapOvr>
    <a:masterClrMapping/>
  </p:clrMapOvr>
  <p:transition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562600"/>
          </a:xfrm>
        </p:spPr>
        <p:txBody>
          <a:bodyPr>
            <a:normAutofit fontScale="92500"/>
          </a:bodyPr>
          <a:lstStyle/>
          <a:p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အစိုဓါတ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် (</a:t>
            </a:r>
            <a:r>
              <a:rPr lang="en-US" sz="32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အလိုအပ်ဆုံးချိန</a:t>
            </a:r>
            <a:r>
              <a:rPr lang="en-US" sz="32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် )</a:t>
            </a:r>
          </a:p>
          <a:p>
            <a:pPr>
              <a:buNone/>
            </a:pP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အထွက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်၏၅၀% လွှ</a:t>
            </a:r>
            <a:r>
              <a:rPr lang="en-US" sz="2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မ်းမိုး</a:t>
            </a:r>
            <a:r>
              <a:rPr lang="en-US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pPr>
              <a:buNone/>
            </a:pPr>
            <a:endParaRPr lang="en-US" sz="1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en-US" sz="2600" b="1" dirty="0"/>
              <a:t>   </a:t>
            </a:r>
          </a:p>
          <a:p>
            <a:pPr>
              <a:buNone/>
            </a:pPr>
            <a:r>
              <a:rPr lang="en-US" sz="2600" b="1" dirty="0"/>
              <a:t>( ၁) </a:t>
            </a:r>
            <a:r>
              <a:rPr lang="en-US" sz="2600" b="1" dirty="0" err="1">
                <a:solidFill>
                  <a:srgbClr val="0000CC"/>
                </a:solidFill>
              </a:rPr>
              <a:t>ပန်းပွင</a:t>
            </a:r>
            <a:r>
              <a:rPr lang="en-US" sz="2600" b="1" dirty="0">
                <a:solidFill>
                  <a:srgbClr val="0000CC"/>
                </a:solidFill>
              </a:rPr>
              <a:t>့်</a:t>
            </a:r>
            <a:r>
              <a:rPr lang="en-US" sz="2600" b="1" dirty="0" err="1">
                <a:solidFill>
                  <a:srgbClr val="0000CC"/>
                </a:solidFill>
              </a:rPr>
              <a:t>ချိန</a:t>
            </a:r>
            <a:r>
              <a:rPr lang="en-US" sz="2600" b="1" dirty="0">
                <a:solidFill>
                  <a:srgbClr val="0000CC"/>
                </a:solidFill>
              </a:rPr>
              <a:t>်  </a:t>
            </a:r>
          </a:p>
          <a:p>
            <a:pPr>
              <a:lnSpc>
                <a:spcPct val="150000"/>
              </a:lnSpc>
              <a:buNone/>
            </a:pPr>
            <a:r>
              <a:rPr lang="en-US" sz="2600" b="1" dirty="0"/>
              <a:t>            </a:t>
            </a:r>
            <a:r>
              <a:rPr lang="en-US" sz="2600" dirty="0" err="1"/>
              <a:t>ပန်းပွင</a:t>
            </a:r>
            <a:r>
              <a:rPr lang="en-US" sz="2600" dirty="0"/>
              <a:t>့်</a:t>
            </a:r>
            <a:r>
              <a:rPr lang="en-US" sz="2600" dirty="0" err="1"/>
              <a:t>ချိန</a:t>
            </a:r>
            <a:r>
              <a:rPr lang="en-US" sz="2600" dirty="0"/>
              <a:t>် -  </a:t>
            </a:r>
            <a:r>
              <a:rPr lang="en-US" sz="2600" dirty="0" err="1"/>
              <a:t>အစိုဓါတ်ပြတ်တောက်ပါက</a:t>
            </a:r>
            <a:r>
              <a:rPr lang="en-US" sz="2600" dirty="0"/>
              <a:t>   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/>
              <a:t>            </a:t>
            </a:r>
            <a:r>
              <a:rPr lang="en-US" sz="2600" dirty="0" err="1"/>
              <a:t>အဆံ</a:t>
            </a:r>
            <a:r>
              <a:rPr lang="en-US" sz="2600" dirty="0"/>
              <a:t> </a:t>
            </a:r>
            <a:r>
              <a:rPr lang="en-US" sz="2600" dirty="0" err="1"/>
              <a:t>အလေးချိန</a:t>
            </a:r>
            <a:r>
              <a:rPr lang="en-US" sz="2600" dirty="0"/>
              <a:t>် </a:t>
            </a:r>
            <a:r>
              <a:rPr lang="en-US" sz="2600" dirty="0" err="1"/>
              <a:t>လျော့နည်းစေ</a:t>
            </a:r>
            <a:r>
              <a:rPr lang="en-US" sz="2600" dirty="0"/>
              <a:t>၊  </a:t>
            </a:r>
            <a:r>
              <a:rPr lang="en-US" sz="2600" dirty="0" err="1"/>
              <a:t>စွယ်ဖြစ်မှု</a:t>
            </a:r>
            <a:r>
              <a:rPr lang="en-US" sz="2600" dirty="0"/>
              <a:t> </a:t>
            </a:r>
            <a:r>
              <a:rPr lang="en-US" sz="2600" dirty="0" err="1"/>
              <a:t>လျော့နည်းစေ</a:t>
            </a:r>
            <a:endParaRPr lang="en-US" sz="2600" dirty="0"/>
          </a:p>
          <a:p>
            <a:pPr>
              <a:lnSpc>
                <a:spcPct val="150000"/>
              </a:lnSpc>
              <a:buNone/>
            </a:pPr>
            <a:r>
              <a:rPr lang="en-US" sz="2600" dirty="0"/>
              <a:t>            (</a:t>
            </a:r>
            <a:r>
              <a:rPr lang="en-US" sz="2600" dirty="0" err="1"/>
              <a:t>အချိန်စောပွင</a:t>
            </a:r>
            <a:r>
              <a:rPr lang="en-US" sz="2600" dirty="0"/>
              <a:t>့်</a:t>
            </a:r>
            <a:r>
              <a:rPr lang="en-US" sz="2600" dirty="0" err="1"/>
              <a:t>သော</a:t>
            </a:r>
            <a:r>
              <a:rPr lang="en-US" sz="2600" dirty="0"/>
              <a:t> </a:t>
            </a:r>
            <a:r>
              <a:rPr lang="en-US" sz="2600" dirty="0" err="1"/>
              <a:t>ပန်းများမ</a:t>
            </a:r>
            <a:r>
              <a:rPr lang="en-US" sz="2600" dirty="0"/>
              <a:t>ှ </a:t>
            </a:r>
            <a:r>
              <a:rPr lang="en-US" sz="2600" dirty="0" err="1"/>
              <a:t>မြေပဲတောင</a:t>
            </a:r>
            <a:r>
              <a:rPr lang="en-US" sz="2600" dirty="0"/>
              <a:t>့်</a:t>
            </a:r>
            <a:r>
              <a:rPr lang="en-US" sz="2600" dirty="0" err="1"/>
              <a:t>အများဆုံးဖြစ</a:t>
            </a:r>
            <a:r>
              <a:rPr lang="en-US" sz="2600" dirty="0"/>
              <a:t>်)</a:t>
            </a:r>
          </a:p>
          <a:p>
            <a:pPr>
              <a:lnSpc>
                <a:spcPct val="150000"/>
              </a:lnSpc>
              <a:buNone/>
            </a:pPr>
            <a:r>
              <a:rPr lang="en-US" sz="2600" dirty="0"/>
              <a:t>            (</a:t>
            </a:r>
            <a:r>
              <a:rPr lang="en-US" sz="2600" dirty="0" err="1"/>
              <a:t>ပန်းပွင</a:t>
            </a:r>
            <a:r>
              <a:rPr lang="en-US" sz="2600" dirty="0"/>
              <a:t>့်/</a:t>
            </a:r>
            <a:r>
              <a:rPr lang="en-US" sz="2600" dirty="0" err="1"/>
              <a:t>သီးတောင</a:t>
            </a:r>
            <a:r>
              <a:rPr lang="en-US" sz="2600" dirty="0"/>
              <a:t>့်</a:t>
            </a:r>
            <a:r>
              <a:rPr lang="en-US" sz="2600" dirty="0" err="1"/>
              <a:t>အချိုး</a:t>
            </a:r>
            <a:r>
              <a:rPr lang="en-US" sz="2600" dirty="0"/>
              <a:t> - (၈: ၁) – (၁၇: ၁)</a:t>
            </a:r>
          </a:p>
          <a:p>
            <a:pPr>
              <a:buNone/>
            </a:pPr>
            <a:endParaRPr lang="en-US" sz="900" b="1" dirty="0"/>
          </a:p>
          <a:p>
            <a:pPr>
              <a:buNone/>
            </a:pPr>
            <a:r>
              <a:rPr lang="en-US" sz="2600" b="1" dirty="0"/>
              <a:t>  (၂) </a:t>
            </a:r>
            <a:r>
              <a:rPr lang="en-US" sz="2600" b="1" dirty="0" err="1">
                <a:solidFill>
                  <a:srgbClr val="0000CC"/>
                </a:solidFill>
              </a:rPr>
              <a:t>စွယ်ချပြီးချိန</a:t>
            </a:r>
            <a:r>
              <a:rPr lang="en-US" sz="2600" b="1" dirty="0">
                <a:solidFill>
                  <a:srgbClr val="0000CC"/>
                </a:solidFill>
              </a:rPr>
              <a:t>် မှ </a:t>
            </a:r>
            <a:r>
              <a:rPr lang="en-US" sz="2600" b="1" dirty="0" err="1">
                <a:solidFill>
                  <a:srgbClr val="0000CC"/>
                </a:solidFill>
              </a:rPr>
              <a:t>အတောင</a:t>
            </a:r>
            <a:r>
              <a:rPr lang="en-US" sz="2600" b="1" dirty="0">
                <a:solidFill>
                  <a:srgbClr val="0000CC"/>
                </a:solidFill>
              </a:rPr>
              <a:t>့်</a:t>
            </a:r>
            <a:r>
              <a:rPr lang="en-US" sz="2600" b="1" dirty="0" err="1">
                <a:solidFill>
                  <a:srgbClr val="0000CC"/>
                </a:solidFill>
              </a:rPr>
              <a:t>ကြီးထွားချိန</a:t>
            </a:r>
            <a:r>
              <a:rPr lang="en-US" sz="2600" b="1" dirty="0">
                <a:solidFill>
                  <a:srgbClr val="0000CC"/>
                </a:solidFill>
              </a:rPr>
              <a:t>်</a:t>
            </a:r>
            <a:endParaRPr lang="en-US" sz="2600" dirty="0">
              <a:solidFill>
                <a:srgbClr val="0000CC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600" dirty="0" err="1">
                <a:solidFill>
                  <a:srgbClr val="003399"/>
                </a:solidFill>
              </a:rPr>
              <a:t>အပင်ပြုစုစောင</a:t>
            </a:r>
            <a:r>
              <a:rPr lang="en-US" sz="3600" dirty="0">
                <a:solidFill>
                  <a:srgbClr val="003399"/>
                </a:solidFill>
              </a:rPr>
              <a:t>့်</a:t>
            </a:r>
            <a:r>
              <a:rPr lang="en-US" sz="3600" dirty="0" err="1">
                <a:solidFill>
                  <a:srgbClr val="003399"/>
                </a:solidFill>
              </a:rPr>
              <a:t>ရှောက်ခြင်း</a:t>
            </a:r>
            <a:endParaRPr lang="en-US" sz="3600" dirty="0">
              <a:effectLst/>
            </a:endParaRPr>
          </a:p>
        </p:txBody>
      </p:sp>
      <p:pic>
        <p:nvPicPr>
          <p:cNvPr id="4" name="Picture 2" descr="C:\Documents and Settings\Administrator\Desktop\image\images_2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381000"/>
            <a:ext cx="2895600" cy="2514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997431"/>
      </p:ext>
    </p:extLst>
  </p:cSld>
  <p:clrMapOvr>
    <a:masterClrMapping/>
  </p:clrMapOvr>
  <p:transition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943600" cy="868362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 err="1">
                <a:solidFill>
                  <a:srgbClr val="003399"/>
                </a:solidFill>
              </a:rPr>
              <a:t>ရိတ်သိမ်းခြင်း</a:t>
            </a:r>
            <a:endParaRPr lang="en-US" sz="3200" b="1" dirty="0">
              <a:solidFill>
                <a:srgbClr val="00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0"/>
          </a:xfrm>
        </p:spPr>
        <p:txBody>
          <a:bodyPr>
            <a:normAutofit/>
          </a:bodyPr>
          <a:lstStyle/>
          <a:p>
            <a:r>
              <a:rPr lang="en-US" sz="2600" b="1" dirty="0" err="1"/>
              <a:t>မြေအမျိုးအစား</a:t>
            </a:r>
            <a:r>
              <a:rPr lang="en-US" sz="2600" b="1" dirty="0"/>
              <a:t> </a:t>
            </a:r>
            <a:r>
              <a:rPr lang="en-US" sz="2600" b="1" dirty="0" err="1"/>
              <a:t>နှင</a:t>
            </a:r>
            <a:r>
              <a:rPr lang="en-US" sz="2600" b="1" dirty="0"/>
              <a:t>့် </a:t>
            </a:r>
            <a:r>
              <a:rPr lang="en-US" sz="2600" b="1" dirty="0" err="1"/>
              <a:t>ရာသီဥတုပေ</a:t>
            </a:r>
            <a:r>
              <a:rPr lang="en-US" sz="2600" b="1" dirty="0"/>
              <a:t>ါ်</a:t>
            </a:r>
            <a:r>
              <a:rPr lang="en-US" sz="2600" b="1" dirty="0" err="1"/>
              <a:t>အခြေခံ</a:t>
            </a:r>
            <a:r>
              <a:rPr lang="en-US" sz="900" b="1" dirty="0"/>
              <a:t> </a:t>
            </a:r>
          </a:p>
          <a:p>
            <a:pPr>
              <a:buNone/>
            </a:pPr>
            <a:endParaRPr lang="en-US" sz="1300" b="1" dirty="0"/>
          </a:p>
          <a:p>
            <a:r>
              <a:rPr lang="en-US" sz="2200" dirty="0" err="1"/>
              <a:t>ကောင်းစွာရင</a:t>
            </a:r>
            <a:r>
              <a:rPr lang="en-US" sz="2200" dirty="0"/>
              <a:t>့်</a:t>
            </a:r>
            <a:r>
              <a:rPr lang="en-US" sz="2200" dirty="0" err="1"/>
              <a:t>မှည</a:t>
            </a:r>
            <a:r>
              <a:rPr lang="en-US" sz="2200" dirty="0"/>
              <a:t>့်</a:t>
            </a:r>
            <a:r>
              <a:rPr lang="en-US" sz="2200" dirty="0" err="1"/>
              <a:t>ချိန</a:t>
            </a:r>
            <a:r>
              <a:rPr lang="en-US" sz="2200" dirty="0"/>
              <a:t>်/</a:t>
            </a:r>
            <a:r>
              <a:rPr lang="en-US" sz="2200" dirty="0" err="1"/>
              <a:t>ရိတ်သိမ်း</a:t>
            </a:r>
            <a:r>
              <a:rPr lang="en-US" sz="2200" dirty="0"/>
              <a:t>              </a:t>
            </a:r>
            <a:r>
              <a:rPr lang="en-US" sz="2200" dirty="0" err="1"/>
              <a:t>ဆီပါဝင်မှု</a:t>
            </a:r>
            <a:r>
              <a:rPr lang="en-US" sz="2200" dirty="0"/>
              <a:t> </a:t>
            </a:r>
            <a:r>
              <a:rPr lang="en-US" sz="2200" dirty="0" err="1"/>
              <a:t>မြင</a:t>
            </a:r>
            <a:r>
              <a:rPr lang="en-US" sz="2200" dirty="0"/>
              <a:t>့်</a:t>
            </a:r>
            <a:r>
              <a:rPr lang="en-US" sz="2200" dirty="0" err="1"/>
              <a:t>မားစေ</a:t>
            </a:r>
            <a:endParaRPr lang="en-US" sz="800" dirty="0"/>
          </a:p>
          <a:p>
            <a:pPr>
              <a:buNone/>
            </a:pPr>
            <a:endParaRPr lang="en-US" sz="1300" dirty="0"/>
          </a:p>
          <a:p>
            <a:pPr algn="just"/>
            <a:r>
              <a:rPr lang="en-US" sz="2200" dirty="0" err="1"/>
              <a:t>မြေပဲတောင</a:t>
            </a:r>
            <a:r>
              <a:rPr lang="en-US" sz="2200" dirty="0"/>
              <a:t>့်၏</a:t>
            </a:r>
            <a:r>
              <a:rPr lang="en-US" sz="2200" b="1" dirty="0" err="1"/>
              <a:t>အပြင်အကြောထင်ရှား</a:t>
            </a:r>
            <a:r>
              <a:rPr lang="en-US" sz="2200" b="1" dirty="0"/>
              <a:t> </a:t>
            </a:r>
            <a:r>
              <a:rPr lang="en-US" sz="2200" dirty="0" err="1"/>
              <a:t>အခွံအတွင်းသားအညိုရောင</a:t>
            </a:r>
            <a:r>
              <a:rPr lang="en-US" sz="2200" dirty="0"/>
              <a:t>်</a:t>
            </a:r>
            <a:endParaRPr lang="en-US" sz="800" dirty="0"/>
          </a:p>
          <a:p>
            <a:pPr algn="just">
              <a:buNone/>
            </a:pPr>
            <a:endParaRPr lang="en-US" sz="600" dirty="0"/>
          </a:p>
          <a:p>
            <a:pPr algn="just">
              <a:buNone/>
            </a:pPr>
            <a:endParaRPr lang="en-US" sz="600" dirty="0"/>
          </a:p>
          <a:p>
            <a:pPr algn="just"/>
            <a:r>
              <a:rPr lang="en-US" sz="2200" dirty="0" err="1"/>
              <a:t>အတောင</a:t>
            </a:r>
            <a:r>
              <a:rPr lang="en-US" sz="2200" dirty="0"/>
              <a:t>့်၏(၇၀) % </a:t>
            </a:r>
            <a:r>
              <a:rPr lang="en-US" sz="2200" dirty="0" err="1"/>
              <a:t>အထက</a:t>
            </a:r>
            <a:r>
              <a:rPr lang="en-US" sz="2200" dirty="0"/>
              <a:t>် </a:t>
            </a:r>
            <a:r>
              <a:rPr lang="en-US" sz="2200" dirty="0" err="1"/>
              <a:t>ရင</a:t>
            </a:r>
            <a:r>
              <a:rPr lang="en-US" sz="2200" dirty="0"/>
              <a:t>့်</a:t>
            </a:r>
            <a:r>
              <a:rPr lang="en-US" sz="2200" dirty="0" err="1"/>
              <a:t>မှည</a:t>
            </a:r>
            <a:r>
              <a:rPr lang="en-US" sz="2200" dirty="0"/>
              <a:t>့်</a:t>
            </a:r>
            <a:r>
              <a:rPr lang="en-US" sz="2200" dirty="0" err="1"/>
              <a:t>ချိန်တွင</a:t>
            </a:r>
            <a:r>
              <a:rPr lang="en-US" sz="2200" dirty="0"/>
              <a:t>် </a:t>
            </a:r>
            <a:r>
              <a:rPr lang="en-US" sz="2200" dirty="0" err="1"/>
              <a:t>ရိတ်သိမ်း</a:t>
            </a:r>
            <a:endParaRPr lang="en-US" sz="500" dirty="0"/>
          </a:p>
          <a:p>
            <a:pPr algn="just">
              <a:buNone/>
            </a:pPr>
            <a:endParaRPr lang="en-US" sz="300" dirty="0"/>
          </a:p>
          <a:p>
            <a:pPr algn="just">
              <a:buNone/>
            </a:pPr>
            <a:endParaRPr lang="en-US" sz="900" dirty="0"/>
          </a:p>
          <a:p>
            <a:pPr algn="just"/>
            <a:r>
              <a:rPr lang="en-US" sz="2200" dirty="0" err="1"/>
              <a:t>ရိတ်သိမ်းပြီး</a:t>
            </a:r>
            <a:r>
              <a:rPr lang="en-US" sz="2200" dirty="0"/>
              <a:t>                    </a:t>
            </a:r>
            <a:r>
              <a:rPr lang="en-US" sz="2200" dirty="0" err="1"/>
              <a:t>အတောင</a:t>
            </a:r>
            <a:r>
              <a:rPr lang="en-US" sz="2200" dirty="0"/>
              <a:t>့်ချွေ ၊ </a:t>
            </a:r>
            <a:r>
              <a:rPr lang="en-US" sz="2200" dirty="0" err="1"/>
              <a:t>အခြောက်ခံ</a:t>
            </a:r>
            <a:r>
              <a:rPr lang="en-US" sz="2200" dirty="0"/>
              <a:t> </a:t>
            </a:r>
          </a:p>
          <a:p>
            <a:pPr algn="just">
              <a:buNone/>
            </a:pPr>
            <a:endParaRPr lang="en-US" sz="1500" b="1" dirty="0"/>
          </a:p>
          <a:p>
            <a:pPr algn="just"/>
            <a:r>
              <a:rPr lang="en-US" sz="2200" b="1" dirty="0" err="1"/>
              <a:t>အခြောက်လှန်းချိန</a:t>
            </a:r>
            <a:r>
              <a:rPr lang="en-US" sz="2200" b="1" dirty="0"/>
              <a:t>်                  </a:t>
            </a:r>
            <a:r>
              <a:rPr lang="en-US" sz="2200" dirty="0" err="1"/>
              <a:t>အပူချိန</a:t>
            </a:r>
            <a:r>
              <a:rPr lang="en-US" sz="2200" dirty="0"/>
              <a:t>် ၄၀ </a:t>
            </a:r>
            <a:r>
              <a:rPr lang="en-US" sz="2200" dirty="0" err="1"/>
              <a:t>ဒီဂရီစင်တီဂရိတ်အထက</a:t>
            </a:r>
            <a:r>
              <a:rPr lang="en-US" sz="2200" dirty="0"/>
              <a:t>် -  							</a:t>
            </a:r>
            <a:r>
              <a:rPr lang="en-US" sz="2200" dirty="0" err="1"/>
              <a:t>အပင်ပေါက်ညံ</a:t>
            </a:r>
            <a:r>
              <a:rPr lang="en-US" sz="2200" dirty="0"/>
              <a:t>့</a:t>
            </a:r>
            <a:endParaRPr lang="my-MM" sz="2000" dirty="0"/>
          </a:p>
          <a:p>
            <a:pPr marL="109728" indent="0" algn="just">
              <a:buNone/>
            </a:pPr>
            <a:r>
              <a:rPr lang="en-US" sz="2800" b="1" dirty="0"/>
              <a:t> </a:t>
            </a:r>
            <a:r>
              <a:rPr lang="my-MM" sz="2800" b="1" dirty="0"/>
              <a:t>    </a:t>
            </a:r>
            <a:r>
              <a:rPr lang="en-US" sz="2000" b="1" dirty="0"/>
              <a:t>(</a:t>
            </a:r>
            <a:r>
              <a:rPr lang="my-MM" sz="2000" b="1" dirty="0"/>
              <a:t>မျိုးစေ့အတွက်</a:t>
            </a:r>
            <a:r>
              <a:rPr lang="en-US" sz="2000" b="1" dirty="0" err="1"/>
              <a:t>တစ်ဝက်တပျက်ရိပ်သောနေရာတွင်ပါးပါးဖြန</a:t>
            </a:r>
            <a:r>
              <a:rPr lang="en-US" sz="2000" b="1" dirty="0"/>
              <a:t>့်၍</a:t>
            </a:r>
            <a:r>
              <a:rPr lang="en-US" sz="2000" b="1" dirty="0" err="1"/>
              <a:t>အခြောက်ခံရန</a:t>
            </a:r>
            <a:r>
              <a:rPr lang="en-US" sz="2000" b="1" dirty="0"/>
              <a:t>်)</a:t>
            </a:r>
            <a:endParaRPr lang="my-MM" sz="2000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pPr algn="just"/>
            <a:endParaRPr lang="en-US" b="1" dirty="0"/>
          </a:p>
          <a:p>
            <a:endParaRPr lang="en-US" b="1" dirty="0"/>
          </a:p>
          <a:p>
            <a:pPr>
              <a:buNone/>
            </a:pPr>
            <a:endParaRPr lang="en-US" b="1" dirty="0"/>
          </a:p>
        </p:txBody>
      </p:sp>
      <p:sp>
        <p:nvSpPr>
          <p:cNvPr id="5" name="Right Arrow 4"/>
          <p:cNvSpPr/>
          <p:nvPr/>
        </p:nvSpPr>
        <p:spPr>
          <a:xfrm>
            <a:off x="4191000" y="2011680"/>
            <a:ext cx="762000" cy="45719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flipV="1">
            <a:off x="2667000" y="3962401"/>
            <a:ext cx="685800" cy="152400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900880" y="4648200"/>
            <a:ext cx="829819" cy="228600"/>
          </a:xfrm>
          <a:prstGeom prst="rightArrow">
            <a:avLst>
              <a:gd name="adj1" fmla="val 50000"/>
              <a:gd name="adj2" fmla="val 51905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561607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7519125"/>
              </p:ext>
            </p:extLst>
          </p:nvPr>
        </p:nvGraphicFramePr>
        <p:xfrm>
          <a:off x="381000" y="1025235"/>
          <a:ext cx="8472055" cy="565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angle 4"/>
          <p:cNvSpPr/>
          <p:nvPr/>
        </p:nvSpPr>
        <p:spPr>
          <a:xfrm>
            <a:off x="193965" y="193964"/>
            <a:ext cx="8659090" cy="94903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Myanmar3" panose="02020603050405020304" pitchFamily="18" charset="0"/>
                <a:cs typeface="Pyidaungsu" panose="020B0502040204020203" pitchFamily="34" charset="0"/>
              </a:rPr>
              <a:t>ဆီထွက်သီးနှံစိုက်ပျိုးမှုနှင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Myanmar3" panose="02020603050405020304" pitchFamily="18" charset="0"/>
                <a:cs typeface="Pyidaungsu" panose="020B0502040204020203" pitchFamily="34" charset="0"/>
              </a:rPr>
              <a:t>့်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Myanmar3" panose="02020603050405020304" pitchFamily="18" charset="0"/>
                <a:cs typeface="Pyidaungsu" panose="020B0502040204020203" pitchFamily="34" charset="0"/>
              </a:rPr>
              <a:t>ဆီထွက်ရှိမှု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Myanmar3" panose="02020603050405020304" pitchFamily="18" charset="0"/>
                <a:cs typeface="Pyidaungsu" panose="020B0502040204020203" pitchFamily="34" charset="0"/>
              </a:rPr>
              <a:t> </a:t>
            </a:r>
            <a:r>
              <a:rPr lang="my-MM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Myanmar3" panose="02020603050405020304" pitchFamily="18" charset="0"/>
                <a:cs typeface="Pyidaungsu" panose="020B0502040204020203" pitchFamily="34" charset="0"/>
              </a:rPr>
              <a:t>လက်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Myanmar3" panose="02020603050405020304" pitchFamily="18" charset="0"/>
                <a:cs typeface="Pyidaungsu" panose="020B0502040204020203" pitchFamily="34" charset="0"/>
              </a:rPr>
              <a:t>ရှိအခြေအနေ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Myanmar3" panose="02020603050405020304" pitchFamily="18" charset="0"/>
                <a:cs typeface="Pyidaungsu" panose="020B0502040204020203" pitchFamily="34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Myanmar3" panose="02020603050405020304" pitchFamily="18" charset="0"/>
                <a:cs typeface="Pyidaungsu" panose="020B0502040204020203" pitchFamily="34" charset="0"/>
              </a:rPr>
              <a:t>(၂၀၂၂-၂၀၂၃)</a:t>
            </a:r>
          </a:p>
        </p:txBody>
      </p:sp>
      <p:sp>
        <p:nvSpPr>
          <p:cNvPr id="6" name="Flowchart: Process 5"/>
          <p:cNvSpPr/>
          <p:nvPr/>
        </p:nvSpPr>
        <p:spPr>
          <a:xfrm flipH="1">
            <a:off x="4447309" y="6026727"/>
            <a:ext cx="304800" cy="304800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1001">
            <a:schemeClr val="lt1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806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556260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en-US" sz="2400" b="1" dirty="0">
              <a:latin typeface="Myanmar3" pitchFamily="18" charset="0"/>
              <a:cs typeface="Myanmar3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en-US" sz="2400" b="1" dirty="0">
              <a:latin typeface="Myanmar3" pitchFamily="18" charset="0"/>
              <a:cs typeface="Myanmar3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en-US" sz="2400" b="1" dirty="0">
              <a:latin typeface="Myanmar3" pitchFamily="18" charset="0"/>
              <a:cs typeface="Myanmar3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en-US" sz="2400" b="1" dirty="0">
              <a:latin typeface="Myanmar3" pitchFamily="18" charset="0"/>
              <a:cs typeface="Myanmar3" pitchFamily="18" charset="0"/>
            </a:endParaRPr>
          </a:p>
          <a:p>
            <a:pPr marL="109728" indent="0" algn="just">
              <a:lnSpc>
                <a:spcPct val="150000"/>
              </a:lnSpc>
              <a:buNone/>
            </a:pPr>
            <a:endParaRPr lang="my-MM" sz="2400" dirty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/>
              <a:t>မြေအမျိုးအစား</a:t>
            </a:r>
            <a:r>
              <a:rPr lang="en-US" sz="2400" dirty="0"/>
              <a:t> ၊ </a:t>
            </a:r>
            <a:r>
              <a:rPr lang="en-US" sz="2400" dirty="0" err="1"/>
              <a:t>မျိုးရွေးချယ်မှု</a:t>
            </a:r>
            <a:r>
              <a:rPr lang="en-US" sz="2400" dirty="0"/>
              <a:t>၊ </a:t>
            </a:r>
            <a:r>
              <a:rPr lang="en-US" sz="2400" dirty="0" err="1"/>
              <a:t>စိုက်ချိန်မှန်ကန်မှု</a:t>
            </a:r>
            <a:r>
              <a:rPr lang="en-US" sz="2400" dirty="0"/>
              <a:t>  </a:t>
            </a:r>
            <a:r>
              <a:rPr lang="en-US" sz="2400" dirty="0" err="1"/>
              <a:t>အရေးကြီး</a:t>
            </a:r>
            <a:endParaRPr lang="en-US" sz="2400" dirty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/>
              <a:t>တစ်ဧက</a:t>
            </a:r>
            <a:r>
              <a:rPr lang="en-US" sz="2400" dirty="0"/>
              <a:t> - </a:t>
            </a:r>
            <a:r>
              <a:rPr lang="en-US" sz="2400" dirty="0" err="1"/>
              <a:t>ယူ</a:t>
            </a:r>
            <a:r>
              <a:rPr lang="en-US" sz="2400" dirty="0"/>
              <a:t>+</a:t>
            </a:r>
            <a:r>
              <a:rPr lang="my-MM" sz="2400" dirty="0"/>
              <a:t> </a:t>
            </a:r>
            <a:r>
              <a:rPr lang="en-US" sz="2400" dirty="0" err="1"/>
              <a:t>တီ</a:t>
            </a:r>
            <a:r>
              <a:rPr lang="en-US" sz="2400" dirty="0"/>
              <a:t>+</a:t>
            </a:r>
            <a:r>
              <a:rPr lang="my-MM" sz="2400" dirty="0"/>
              <a:t> </a:t>
            </a:r>
            <a:r>
              <a:rPr lang="en-US" sz="2400" dirty="0" err="1"/>
              <a:t>ပိုတက်ရ</a:t>
            </a:r>
            <a:r>
              <a:rPr lang="en-US" sz="2400" dirty="0"/>
              <a:t>ှ် (</a:t>
            </a:r>
            <a:r>
              <a:rPr lang="en-US" sz="2400" dirty="0">
                <a:ea typeface="Myanmar2" pitchFamily="34" charset="0"/>
              </a:rPr>
              <a:t>၂၈-၅၆) </a:t>
            </a:r>
            <a:r>
              <a:rPr lang="en-US" sz="2400" b="1" dirty="0">
                <a:ea typeface="Myanmar2" pitchFamily="34" charset="0"/>
              </a:rPr>
              <a:t>:</a:t>
            </a:r>
            <a:r>
              <a:rPr lang="en-US" sz="2400" dirty="0">
                <a:ea typeface="Myanmar2" pitchFamily="34" charset="0"/>
              </a:rPr>
              <a:t>(၈၄-၁၁၂ )</a:t>
            </a:r>
            <a:r>
              <a:rPr lang="en-US" sz="2400" b="1" dirty="0">
                <a:ea typeface="Myanmar2" pitchFamily="34" charset="0"/>
              </a:rPr>
              <a:t>:</a:t>
            </a:r>
            <a:r>
              <a:rPr lang="en-US" sz="2400" dirty="0">
                <a:ea typeface="Myanmar2" pitchFamily="34" charset="0"/>
              </a:rPr>
              <a:t>(၂၈-၅၆ </a:t>
            </a:r>
            <a:r>
              <a:rPr lang="en-US" sz="2400" dirty="0"/>
              <a:t>)  </a:t>
            </a:r>
            <a:r>
              <a:rPr lang="en-US" sz="2400" dirty="0" err="1"/>
              <a:t>ပေါင်နှုန်း</a:t>
            </a:r>
            <a:r>
              <a:rPr lang="my-MM" sz="2400" dirty="0"/>
              <a:t>နှင့် </a:t>
            </a:r>
            <a:r>
              <a:rPr lang="my-MM" sz="2400" b="1" dirty="0"/>
              <a:t>သဘာဝမြေဩဇာ</a:t>
            </a:r>
            <a:r>
              <a:rPr lang="my-MM" sz="2400" dirty="0"/>
              <a:t>(နွားလှည်း ၅/၁၀ စီးနှုန်း) </a:t>
            </a:r>
            <a:r>
              <a:rPr lang="en-US" sz="2400" dirty="0" err="1"/>
              <a:t>ထည</a:t>
            </a:r>
            <a:r>
              <a:rPr lang="en-US" sz="2400" dirty="0"/>
              <a:t>့်</a:t>
            </a:r>
            <a:r>
              <a:rPr lang="en-US" sz="2400" dirty="0" err="1"/>
              <a:t>ရန</a:t>
            </a:r>
            <a:r>
              <a:rPr lang="en-US" sz="2400" dirty="0"/>
              <a:t>်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/>
              <a:t>စိုက်ပြီး</a:t>
            </a:r>
            <a:r>
              <a:rPr lang="en-US" sz="2400" dirty="0">
                <a:solidFill>
                  <a:srgbClr val="0000CC"/>
                </a:solidFill>
              </a:rPr>
              <a:t>(၄၅)</a:t>
            </a:r>
            <a:r>
              <a:rPr lang="en-US" sz="2400" dirty="0" err="1">
                <a:solidFill>
                  <a:srgbClr val="0000CC"/>
                </a:solidFill>
              </a:rPr>
              <a:t>ရက</a:t>
            </a:r>
            <a:r>
              <a:rPr lang="en-US" sz="2400" dirty="0">
                <a:solidFill>
                  <a:srgbClr val="0000CC"/>
                </a:solidFill>
              </a:rPr>
              <a:t>် </a:t>
            </a:r>
            <a:r>
              <a:rPr lang="en-US" sz="2400" dirty="0" err="1"/>
              <a:t>အတွင်းပေါင်းကင</a:t>
            </a:r>
            <a:r>
              <a:rPr lang="en-US" sz="2400" dirty="0"/>
              <a:t>်</a:t>
            </a:r>
            <a:r>
              <a:rPr lang="my-MM" sz="2400" dirty="0"/>
              <a:t>း</a:t>
            </a:r>
            <a:r>
              <a:rPr lang="en-US" sz="2400" dirty="0" err="1"/>
              <a:t>စင</a:t>
            </a:r>
            <a:r>
              <a:rPr lang="en-US" sz="2400" dirty="0"/>
              <a:t>်</a:t>
            </a:r>
            <a:r>
              <a:rPr lang="my-MM" sz="2400" dirty="0"/>
              <a:t>ရန်/</a:t>
            </a:r>
            <a:r>
              <a:rPr lang="en-US" sz="2400" dirty="0"/>
              <a:t>  </a:t>
            </a:r>
            <a:r>
              <a:rPr lang="en-US" sz="2400" dirty="0" err="1"/>
              <a:t>တစ်ပင်ပ</a:t>
            </a:r>
            <a:r>
              <a:rPr lang="en-US" sz="2400" dirty="0"/>
              <a:t>ါ </a:t>
            </a:r>
            <a:r>
              <a:rPr lang="en-US" sz="2400" dirty="0" err="1"/>
              <a:t>အောင်တောင</a:t>
            </a:r>
            <a:r>
              <a:rPr lang="en-US" sz="2400" dirty="0"/>
              <a:t>့်</a:t>
            </a:r>
            <a:r>
              <a:rPr lang="en-US" sz="2400" dirty="0" err="1"/>
              <a:t>များ</a:t>
            </a:r>
            <a:r>
              <a:rPr lang="en-US" sz="2400" dirty="0"/>
              <a:t>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err="1"/>
              <a:t>ပန်းပွင</a:t>
            </a:r>
            <a:r>
              <a:rPr lang="en-US" sz="2400" dirty="0"/>
              <a:t>့်</a:t>
            </a:r>
            <a:r>
              <a:rPr lang="en-US" sz="2400" dirty="0" err="1"/>
              <a:t>ချိန</a:t>
            </a:r>
            <a:r>
              <a:rPr lang="en-US" sz="2400" dirty="0"/>
              <a:t>်၊ </a:t>
            </a:r>
            <a:r>
              <a:rPr lang="en-US" sz="2400" dirty="0" err="1"/>
              <a:t>အတောင</a:t>
            </a:r>
            <a:r>
              <a:rPr lang="en-US" sz="2400" dirty="0"/>
              <a:t>့်</a:t>
            </a:r>
            <a:r>
              <a:rPr lang="en-US" sz="2400" dirty="0" err="1"/>
              <a:t>ကြီးထွားချိန်တို့တွင</a:t>
            </a:r>
            <a:r>
              <a:rPr lang="en-US" sz="2400" dirty="0"/>
              <a:t>် </a:t>
            </a:r>
            <a:r>
              <a:rPr lang="en-US" sz="2400" b="1" dirty="0" err="1">
                <a:solidFill>
                  <a:srgbClr val="FF0000"/>
                </a:solidFill>
              </a:rPr>
              <a:t>အစိုဓါတ</a:t>
            </a:r>
            <a:r>
              <a:rPr lang="en-US" sz="2400" b="1" dirty="0">
                <a:solidFill>
                  <a:srgbClr val="FF0000"/>
                </a:solidFill>
              </a:rPr>
              <a:t>် </a:t>
            </a:r>
            <a:r>
              <a:rPr lang="en-US" sz="2400" dirty="0" err="1"/>
              <a:t>ရှိရန်လို</a:t>
            </a:r>
            <a:endParaRPr lang="en-US" sz="2400" dirty="0"/>
          </a:p>
          <a:p>
            <a:pPr algn="just">
              <a:lnSpc>
                <a:spcPct val="150000"/>
              </a:lnSpc>
              <a:buFont typeface="Wingdings" pitchFamily="2" charset="2"/>
              <a:buChar char="§"/>
            </a:pPr>
            <a:endParaRPr lang="en-US" sz="2400" dirty="0">
              <a:latin typeface="Myanmar2" pitchFamily="34" charset="0"/>
              <a:ea typeface="Myanmar2" pitchFamily="34" charset="0"/>
              <a:cs typeface="Myanmar2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4800" y="304800"/>
            <a:ext cx="8610600" cy="609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(၂) 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တစ်ပင်ပါအောင်တောင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32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အရေအတွက</a:t>
            </a:r>
            <a:r>
              <a:rPr lang="en-US" sz="32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</p:txBody>
      </p:sp>
      <p:pic>
        <p:nvPicPr>
          <p:cNvPr id="4098" name="Picture 2" descr="C:\Users\user\Desktop\Groundnut\Groundnut\DSC011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914400"/>
            <a:ext cx="4572000" cy="2819400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914400"/>
            <a:ext cx="4003509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94973"/>
      </p:ext>
    </p:extLst>
  </p:cSld>
  <p:clrMapOvr>
    <a:masterClrMapping/>
  </p:clrMapOvr>
  <p:transition>
    <p:wipe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0650"/>
            <a:ext cx="9144000" cy="715963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00CC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(၃)</a:t>
            </a:r>
            <a:r>
              <a:rPr lang="en-US" sz="3600" b="1" dirty="0">
                <a:solidFill>
                  <a:srgbClr val="0000CC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3200" b="1" dirty="0" err="1">
                <a:solidFill>
                  <a:srgbClr val="0000CC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အဆံထွက်ရာနှုန်း</a:t>
            </a:r>
            <a:endParaRPr lang="en-US" sz="3200" b="1" dirty="0">
              <a:solidFill>
                <a:srgbClr val="0000CC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4294967295"/>
          </p:nvPr>
        </p:nvSpPr>
        <p:spPr>
          <a:xfrm>
            <a:off x="2971800" y="838200"/>
            <a:ext cx="6172200" cy="57912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- </a:t>
            </a:r>
            <a:r>
              <a:rPr lang="en-US" sz="24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အခွံအထူအပါး</a:t>
            </a:r>
            <a:r>
              <a:rPr lang="en-US" sz="24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/</a:t>
            </a:r>
            <a:r>
              <a:rPr lang="en-US" sz="24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အဆန်ပြည</a:t>
            </a:r>
            <a:r>
              <a:rPr lang="en-US" sz="24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24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ဝမှု</a:t>
            </a:r>
            <a:r>
              <a:rPr lang="en-US" sz="24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/</a:t>
            </a:r>
            <a:r>
              <a:rPr lang="en-US" sz="24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ပန်းပွင</a:t>
            </a:r>
            <a:r>
              <a:rPr lang="en-US" sz="24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24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ပွင</a:t>
            </a:r>
            <a:r>
              <a:rPr lang="en-US" sz="24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24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ပုံ</a:t>
            </a:r>
            <a:r>
              <a:rPr lang="en-US" sz="24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/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 </a:t>
            </a:r>
            <a:r>
              <a:rPr lang="en-US" sz="24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မျိုးဗီဇ</a:t>
            </a:r>
            <a:r>
              <a:rPr lang="en-US" sz="24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/</a:t>
            </a:r>
            <a:r>
              <a:rPr lang="en-US" sz="24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မြေသြဇာထည</a:t>
            </a:r>
            <a:r>
              <a:rPr lang="en-US" sz="24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24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သွင်းမှု</a:t>
            </a:r>
            <a:r>
              <a:rPr lang="en-US" sz="24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/</a:t>
            </a:r>
            <a:r>
              <a:rPr lang="en-US" sz="2400" dirty="0" err="1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အစို</a:t>
            </a:r>
            <a:r>
              <a:rPr lang="en-US" sz="2400" dirty="0" err="1">
                <a:solidFill>
                  <a:srgbClr val="6600FF"/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ဓါတ်ရရှိမှု</a:t>
            </a:r>
            <a:endParaRPr lang="en-US" sz="2400" dirty="0">
              <a:solidFill>
                <a:srgbClr val="6600FF"/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buNone/>
            </a:pPr>
            <a:endParaRPr lang="en-US" sz="800" b="1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    - 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ကယ်လစီယမ်ဓါတ်ရရှိမှု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   - 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ကယ်လ်စီယမ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အပြည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့်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အဝ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ရရှိပါက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     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မြေပဲဆံ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(၂-၃) %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ပိုနိုင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</a:t>
            </a:r>
          </a:p>
          <a:p>
            <a:pPr>
              <a:lnSpc>
                <a:spcPct val="150000"/>
              </a:lnSpc>
              <a:buNone/>
            </a:pP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   -  (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တစ်ဧက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)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အပင်အရေအတွက်များ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လွန်းပါကအဆံအလေးချိန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နှင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့်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အဆံထွက</a:t>
            </a:r>
            <a:r>
              <a:rPr lang="en-US" sz="2400" dirty="0">
                <a:latin typeface="Pyidaungsu" panose="020B0502040204020203" pitchFamily="34" charset="0"/>
                <a:cs typeface="Pyidaungsu" panose="020B0502040204020203" pitchFamily="34" charset="0"/>
              </a:rPr>
              <a:t>် % </a:t>
            </a:r>
            <a:r>
              <a:rPr lang="en-US" sz="2400" dirty="0" err="1">
                <a:latin typeface="Pyidaungsu" panose="020B0502040204020203" pitchFamily="34" charset="0"/>
                <a:cs typeface="Pyidaungsu" panose="020B0502040204020203" pitchFamily="34" charset="0"/>
              </a:rPr>
              <a:t>နည်းစေ</a:t>
            </a:r>
            <a:endParaRPr lang="en-US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buNone/>
            </a:pPr>
            <a:r>
              <a:rPr lang="en-US" sz="2400" b="1" dirty="0">
                <a:latin typeface="Pyidaungsu" panose="020B0502040204020203" pitchFamily="34" charset="0"/>
                <a:cs typeface="Pyidaungsu" panose="020B0502040204020203" pitchFamily="34" charset="0"/>
              </a:rPr>
              <a:t>   </a:t>
            </a:r>
            <a:endParaRPr lang="my-MM" sz="24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>
              <a:buNone/>
            </a:pPr>
            <a:endParaRPr lang="en-US" b="1" dirty="0">
              <a:latin typeface="Myanmar3" pitchFamily="18" charset="0"/>
              <a:cs typeface="Myanmar3" pitchFamily="18" charset="0"/>
            </a:endParaRPr>
          </a:p>
          <a:p>
            <a:endParaRPr lang="en-US" b="1" dirty="0">
              <a:latin typeface="Myanmar2.2" pitchFamily="34" charset="0"/>
              <a:cs typeface="Myanmar2.2" pitchFamily="34" charset="0"/>
            </a:endParaRPr>
          </a:p>
        </p:txBody>
      </p:sp>
      <p:pic>
        <p:nvPicPr>
          <p:cNvPr id="5" name="Picture 2" descr="DSCN1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352800"/>
            <a:ext cx="2590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836613"/>
            <a:ext cx="2590800" cy="2439987"/>
          </a:xfrm>
          <a:prstGeom prst="pentagon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2494904"/>
      </p:ext>
    </p:extLst>
  </p:cSld>
  <p:clrMapOvr>
    <a:masterClrMapping/>
  </p:clrMapOvr>
  <p:transition>
    <p:wipe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452"/>
            <a:ext cx="9144000" cy="1290147"/>
          </a:xfrm>
          <a:noFill/>
        </p:spPr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</a:rPr>
              <a:t>(၄) </a:t>
            </a:r>
            <a:r>
              <a:rPr lang="en-US" sz="3600" b="1" dirty="0" err="1">
                <a:solidFill>
                  <a:srgbClr val="0000CC"/>
                </a:solidFill>
              </a:rPr>
              <a:t>အစေ</a:t>
            </a:r>
            <a:r>
              <a:rPr lang="en-US" sz="3600" b="1" dirty="0">
                <a:solidFill>
                  <a:srgbClr val="0000CC"/>
                </a:solidFill>
              </a:rPr>
              <a:t>့ (</a:t>
            </a:r>
            <a:r>
              <a:rPr lang="en-US" sz="3600" dirty="0">
                <a:solidFill>
                  <a:srgbClr val="0000CC"/>
                </a:solidFill>
              </a:rPr>
              <a:t>၁၀၀</a:t>
            </a:r>
            <a:r>
              <a:rPr lang="en-US" sz="3600" b="1" dirty="0">
                <a:solidFill>
                  <a:srgbClr val="0000CC"/>
                </a:solidFill>
              </a:rPr>
              <a:t>)</a:t>
            </a:r>
            <a:r>
              <a:rPr lang="en-US" sz="3600" b="1" dirty="0" err="1">
                <a:solidFill>
                  <a:srgbClr val="0000CC"/>
                </a:solidFill>
              </a:rPr>
              <a:t>အလေးချိန</a:t>
            </a:r>
            <a:r>
              <a:rPr lang="en-US" sz="3600" b="1" dirty="0">
                <a:solidFill>
                  <a:srgbClr val="0000CC"/>
                </a:solidFill>
              </a:rPr>
              <a:t>်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610600" cy="5715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>
                <a:latin typeface="Myanmar3" pitchFamily="18" charset="0"/>
                <a:cs typeface="Myanmar3" pitchFamily="18" charset="0"/>
              </a:rPr>
              <a:t>   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b="1" dirty="0"/>
              <a:t> </a:t>
            </a:r>
            <a:r>
              <a:rPr lang="en-US" sz="2400" dirty="0" err="1"/>
              <a:t>မျိုး</a:t>
            </a:r>
            <a:r>
              <a:rPr lang="en-US" sz="2400" dirty="0"/>
              <a:t>၊ </a:t>
            </a:r>
            <a:r>
              <a:rPr lang="en-US" sz="2400" dirty="0" err="1"/>
              <a:t>ရေရရှိမှု</a:t>
            </a:r>
            <a:r>
              <a:rPr lang="en-US" sz="2400" dirty="0"/>
              <a:t>၊</a:t>
            </a:r>
            <a:r>
              <a:rPr lang="my-MM" sz="2400" dirty="0"/>
              <a:t> </a:t>
            </a:r>
            <a:r>
              <a:rPr lang="en-US" sz="2400" dirty="0" err="1"/>
              <a:t>အဟာရဓါတ်ရရှိမှု</a:t>
            </a:r>
            <a:r>
              <a:rPr lang="en-US" sz="2400" dirty="0"/>
              <a:t> </a:t>
            </a:r>
            <a:r>
              <a:rPr lang="en-US" sz="2400" dirty="0" err="1"/>
              <a:t>အပေ</a:t>
            </a:r>
            <a:r>
              <a:rPr lang="en-US" sz="2400" dirty="0"/>
              <a:t>ါ်</a:t>
            </a:r>
            <a:r>
              <a:rPr lang="en-US" sz="2400" dirty="0" err="1"/>
              <a:t>မူတည်နေ</a:t>
            </a:r>
            <a:endParaRPr lang="en-US" sz="2400" dirty="0"/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/>
              <a:t>မြေပဲမျိုး</a:t>
            </a:r>
            <a:r>
              <a:rPr lang="en-US" sz="2400" dirty="0"/>
              <a:t>၏ </a:t>
            </a:r>
            <a:r>
              <a:rPr lang="en-US" sz="2400" dirty="0" err="1"/>
              <a:t>အစေ့အလေးချိန</a:t>
            </a:r>
            <a:r>
              <a:rPr lang="en-US" sz="2400" dirty="0"/>
              <a:t>်၊ </a:t>
            </a:r>
            <a:r>
              <a:rPr lang="en-US" sz="2400" dirty="0" err="1"/>
              <a:t>အစေ့အရွယ်အစားမှာ</a:t>
            </a:r>
            <a:r>
              <a:rPr lang="en-US" sz="2400" dirty="0"/>
              <a:t> </a:t>
            </a:r>
            <a:r>
              <a:rPr lang="en-US" sz="2400" dirty="0" err="1"/>
              <a:t>ဒေသကိုက်ညီမှု</a:t>
            </a:r>
            <a:r>
              <a:rPr lang="my-MM" sz="2400" dirty="0"/>
              <a:t> </a:t>
            </a:r>
            <a:r>
              <a:rPr lang="en-US" sz="2400" dirty="0" err="1"/>
              <a:t>ပေ</a:t>
            </a:r>
            <a:r>
              <a:rPr lang="en-US" sz="2400" dirty="0"/>
              <a:t>ါ်</a:t>
            </a:r>
            <a:r>
              <a:rPr lang="en-US" sz="2400" dirty="0" err="1"/>
              <a:t>မူတည</a:t>
            </a:r>
            <a:r>
              <a:rPr lang="en-US" sz="2400" dirty="0"/>
              <a:t>်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err="1"/>
              <a:t>အစေ့ကြီးလွန်းသောမြေပဲမျိုးစေ့မှာ</a:t>
            </a:r>
            <a:r>
              <a:rPr lang="en-US" sz="2400" dirty="0"/>
              <a:t> </a:t>
            </a:r>
            <a:r>
              <a:rPr lang="en-US" sz="2400" dirty="0" err="1"/>
              <a:t>မြေကောင်းကြိုက်ခြင်း</a:t>
            </a:r>
            <a:r>
              <a:rPr lang="en-US" sz="2400" dirty="0"/>
              <a:t>၊ </a:t>
            </a:r>
            <a:r>
              <a:rPr lang="en-US" sz="2400" dirty="0" err="1"/>
              <a:t>ရေငတ်ဒဏ်ခံရကပါကအဆံမပါသောမြေပဲတောင</a:t>
            </a:r>
            <a:r>
              <a:rPr lang="en-US" sz="2400" dirty="0"/>
              <a:t>့်</a:t>
            </a:r>
            <a:r>
              <a:rPr lang="en-US" sz="2400" dirty="0" err="1"/>
              <a:t>ဖြစ်ခြင်း</a:t>
            </a:r>
            <a:r>
              <a:rPr lang="en-US" sz="2400" dirty="0"/>
              <a:t>၊ </a:t>
            </a:r>
            <a:r>
              <a:rPr lang="en-US" sz="2400" dirty="0" err="1"/>
              <a:t>မှိုရောဂ</a:t>
            </a:r>
            <a:r>
              <a:rPr lang="en-US" sz="2400" dirty="0"/>
              <a:t>ါ (Aspergillus) </a:t>
            </a:r>
            <a:r>
              <a:rPr lang="en-US" sz="2400" dirty="0" err="1"/>
              <a:t>ဒဏ်ခံနိုင်ရည်နည်းပါးခြင်းတို့ကြောင</a:t>
            </a:r>
            <a:r>
              <a:rPr lang="en-US" sz="2400" dirty="0"/>
              <a:t>့်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/>
              <a:t> </a:t>
            </a:r>
            <a:r>
              <a:rPr lang="en-US" sz="2400" b="1" dirty="0" err="1">
                <a:solidFill>
                  <a:srgbClr val="3333FF"/>
                </a:solidFill>
              </a:rPr>
              <a:t>မသေးလွန်း</a:t>
            </a:r>
            <a:r>
              <a:rPr lang="en-US" sz="2400" b="1" dirty="0">
                <a:solidFill>
                  <a:srgbClr val="3333FF"/>
                </a:solidFill>
              </a:rPr>
              <a:t>၊ </a:t>
            </a:r>
            <a:r>
              <a:rPr lang="en-US" sz="2400" b="1" dirty="0" err="1">
                <a:solidFill>
                  <a:srgbClr val="3333FF"/>
                </a:solidFill>
              </a:rPr>
              <a:t>မကြီးလွန်းသည</a:t>
            </a:r>
            <a:r>
              <a:rPr lang="en-US" sz="2400" b="1" dirty="0">
                <a:solidFill>
                  <a:srgbClr val="3333FF"/>
                </a:solidFill>
              </a:rPr>
              <a:t>့် </a:t>
            </a:r>
            <a:r>
              <a:rPr lang="en-US" sz="2400" b="1" dirty="0" err="1">
                <a:solidFill>
                  <a:srgbClr val="3333FF"/>
                </a:solidFill>
              </a:rPr>
              <a:t>အလယ်အလတ်မျိုးစေ</a:t>
            </a:r>
            <a:r>
              <a:rPr lang="en-US" sz="2400" b="1" dirty="0">
                <a:solidFill>
                  <a:srgbClr val="3333FF"/>
                </a:solidFill>
              </a:rPr>
              <a:t>့ </a:t>
            </a:r>
            <a:r>
              <a:rPr lang="en-US" sz="2400" dirty="0" err="1"/>
              <a:t>ကို</a:t>
            </a:r>
            <a:r>
              <a:rPr lang="en-US" sz="2400" dirty="0"/>
              <a:t> </a:t>
            </a:r>
            <a:r>
              <a:rPr lang="en-US" sz="2400" dirty="0" err="1"/>
              <a:t>ရွေးချယ</a:t>
            </a:r>
            <a:r>
              <a:rPr lang="en-US" sz="2400" dirty="0"/>
              <a:t>် </a:t>
            </a:r>
            <a:r>
              <a:rPr lang="en-US" sz="2400" dirty="0" err="1"/>
              <a:t>စိုက်ပျိုးသင</a:t>
            </a:r>
            <a:r>
              <a:rPr lang="en-US" sz="2400" dirty="0"/>
              <a:t>့်</a:t>
            </a:r>
          </a:p>
        </p:txBody>
      </p:sp>
    </p:spTree>
    <p:extLst>
      <p:ext uri="{BB962C8B-B14F-4D97-AF65-F5344CB8AC3E}">
        <p14:creationId xmlns:p14="http://schemas.microsoft.com/office/powerpoint/2010/main" val="3035578012"/>
      </p:ext>
    </p:extLst>
  </p:cSld>
  <p:clrMapOvr>
    <a:masterClrMapping/>
  </p:clrMapOvr>
  <p:transition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GAP</a:t>
            </a:r>
            <a:r>
              <a:rPr lang="en-US" sz="32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32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စနစ်ဖြင</a:t>
            </a:r>
            <a:r>
              <a:rPr lang="en-US" sz="32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32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စိုက်ပျိုးထားသော</a:t>
            </a:r>
            <a:r>
              <a:rPr lang="en-US" sz="32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32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မြေပဲစိုက်ခင်း</a:t>
            </a:r>
            <a:endParaRPr lang="en-US" sz="3200" b="1" dirty="0"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pic>
        <p:nvPicPr>
          <p:cNvPr id="8" name="Content Placeholder 7" descr="IMG_20140920_130138-1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92" b="12610"/>
          <a:stretch>
            <a:fillRect/>
          </a:stretch>
        </p:blipFill>
        <p:spPr bwMode="auto">
          <a:xfrm>
            <a:off x="304800" y="1295400"/>
            <a:ext cx="8458200" cy="518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D:\Display\Display photo\DSC0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2"/>
          <p:cNvSpPr txBox="1">
            <a:spLocks noChangeArrowheads="1"/>
          </p:cNvSpPr>
          <p:nvPr/>
        </p:nvSpPr>
        <p:spPr bwMode="auto">
          <a:xfrm>
            <a:off x="1905000" y="4648200"/>
            <a:ext cx="5715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my-MM" sz="28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‌‌တောင်တွင်းကြီးမြို့နယ် </a:t>
            </a:r>
            <a:endParaRPr lang="en-US" sz="2800" b="1" dirty="0">
              <a:solidFill>
                <a:srgbClr val="FFFF00"/>
              </a:solidFill>
              <a:latin typeface="Pyidaungsu" pitchFamily="34" charset="0"/>
              <a:cs typeface="Pyidaungsu" pitchFamily="34" charset="0"/>
            </a:endParaRPr>
          </a:p>
          <a:p>
            <a:pPr algn="ctr"/>
            <a:r>
              <a:rPr lang="my-MM" sz="2800" b="1" dirty="0">
                <a:solidFill>
                  <a:srgbClr val="FFFF00"/>
                </a:solidFill>
                <a:latin typeface="Pyidaungsu" pitchFamily="34" charset="0"/>
                <a:cs typeface="Pyidaungsu" pitchFamily="34" charset="0"/>
              </a:rPr>
              <a:t>မြေပဲ </a:t>
            </a:r>
            <a:r>
              <a:rPr lang="en-US" sz="2800" b="1" dirty="0">
                <a:solidFill>
                  <a:srgbClr val="FFFF0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+ </a:t>
            </a:r>
            <a:r>
              <a:rPr lang="my-MM" sz="2800" b="1" dirty="0">
                <a:solidFill>
                  <a:srgbClr val="FFFF0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ပဲစင်းငုံ သီးညှပ်စိုက်ခင်း</a:t>
            </a:r>
            <a:endParaRPr lang="en-US" sz="2800" b="1" dirty="0">
              <a:solidFill>
                <a:srgbClr val="FFFF0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D:\China trip\Calendar\DSC009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2369106" y="4495800"/>
            <a:ext cx="4940775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မြင်းခြံမြို့နယ</a:t>
            </a:r>
            <a:r>
              <a:rPr lang="en-US" sz="3200" b="1" dirty="0">
                <a:solidFill>
                  <a:srgbClr val="FFFF0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် </a:t>
            </a:r>
            <a:r>
              <a:rPr lang="en-US" sz="3200" b="1" dirty="0" err="1">
                <a:solidFill>
                  <a:srgbClr val="FFFF0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မြေပဲ</a:t>
            </a:r>
            <a:r>
              <a:rPr lang="en-US" sz="3200" b="1" dirty="0">
                <a:solidFill>
                  <a:srgbClr val="FFFF0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+ </a:t>
            </a:r>
            <a:r>
              <a:rPr lang="en-US" sz="3200" b="1" dirty="0" err="1">
                <a:solidFill>
                  <a:srgbClr val="FFFF0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ပဲစင်းငုံ</a:t>
            </a:r>
            <a:r>
              <a:rPr lang="en-US" sz="3200" b="1" dirty="0">
                <a:solidFill>
                  <a:srgbClr val="FFFF0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b="1" dirty="0" err="1">
                <a:solidFill>
                  <a:srgbClr val="FFFF00"/>
                </a:solidFill>
                <a:latin typeface="Pyidaungsu" pitchFamily="34" charset="0"/>
                <a:ea typeface="Myanmar2" pitchFamily="34" charset="0"/>
                <a:cs typeface="Pyidaungsu" pitchFamily="34" charset="0"/>
              </a:rPr>
              <a:t>သီးညှပ်စိုက်ခင်း</a:t>
            </a:r>
            <a:endParaRPr lang="en-US" sz="3200" b="1" dirty="0">
              <a:solidFill>
                <a:srgbClr val="FFFF00"/>
              </a:solidFill>
              <a:latin typeface="Pyidaungsu" pitchFamily="34" charset="0"/>
              <a:ea typeface="Myanmar2" pitchFamily="34" charset="0"/>
              <a:cs typeface="Pyidaungsu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မြေပဲသီးနှံ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၌ </a:t>
            </a:r>
            <a:r>
              <a:rPr lang="en-US" sz="2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အာဖလာ</a:t>
            </a:r>
            <a:r>
              <a:rPr lang="my-MM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တ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ေ</a:t>
            </a:r>
            <a:r>
              <a:rPr lang="my-MM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ာ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က</a:t>
            </a:r>
            <a:r>
              <a:rPr lang="my-MM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ဆ</a:t>
            </a:r>
            <a:r>
              <a:rPr lang="my-MM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င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်(Aflatoxin) </a:t>
            </a:r>
            <a:r>
              <a:rPr lang="en-US" sz="2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ကျရောက်မှု</a:t>
            </a:r>
            <a:endParaRPr lang="en-US" sz="2000" b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လူ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၊ ကျွဲ၊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နွားတိရိစ္ဆာန်များအား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အဆိပ်ဖြစ်စေသော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အ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ာ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ဖ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လ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ာ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တောက်ဆ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င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  <a:r>
              <a:rPr lang="en-US" sz="2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သည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အ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က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စ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ပ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ါ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း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ဂ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ျ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ီ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း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လ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ပ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်(</a:t>
            </a:r>
            <a:r>
              <a:rPr lang="en-US" sz="2000" i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Aspergillus flavus )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မှို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အုပ်စုမ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ှ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ထွက်သော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အဆိပ်ရည်ဖြစ်သည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်။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(၁)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မြေပဲစေ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့၊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အမြစ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်၊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ဆီကြိတ်ဖတ်များတွင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ကျရောက်နိုင်သည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်။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(၂)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မြေပဲတောင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အခြောက်လှမ်းချိန်နှင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သိုလှောင်ချိန်များတွင်လည်း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ကျရောက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နိုင်သည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်။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(၃) ခြ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နှင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မြေအောင်းပိုးများဖောက်ထားသော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မြေပဲတောင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ထဲ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အ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က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စ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ပ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ါ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း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ဂ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ျ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ီ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း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လ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ပ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မှို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ဝင်ရောက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်၍ 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အ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ာ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ဖ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လ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ာ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တောက်ဆ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င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  <a:r>
              <a:rPr lang="en-US" sz="2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ထုတ်ခြင်းလည်းရှိနိုင်သည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်။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(၄)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ရိတ်သိမ်းချိန်နောက်ကျခြင်း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မြေတွင်းအစိုဓါတ်နှင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ခြောက်သွေ့မှု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မညီမ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ျှ လျှင် 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အ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က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စ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ပ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ါ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း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ဂ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ျ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ီ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း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လ</a:t>
            </a:r>
            <a:r>
              <a:rPr lang="my-MM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ပ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မှို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ကျရောက်နိုင်သည</a:t>
            </a:r>
            <a:r>
              <a:rPr lang="en-US" sz="2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်။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200" b="1" dirty="0">
                <a:latin typeface="Myanmar3" pitchFamily="18" charset="0"/>
                <a:ea typeface="Myanmar3" pitchFamily="18" charset="0"/>
                <a:cs typeface="Myanmar3" pitchFamily="18" charset="0"/>
              </a:rPr>
            </a:br>
            <a:r>
              <a:rPr lang="en-US" sz="31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မြေပဲသီးနှံ</a:t>
            </a:r>
            <a:r>
              <a:rPr lang="en-US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၌ </a:t>
            </a:r>
            <a:r>
              <a:rPr lang="en-US" sz="32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အာဖလာ</a:t>
            </a:r>
            <a:r>
              <a:rPr lang="my-MM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တ</a:t>
            </a: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ေ</a:t>
            </a:r>
            <a:r>
              <a:rPr lang="my-MM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ာ</a:t>
            </a: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က</a:t>
            </a:r>
            <a:r>
              <a:rPr lang="my-MM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ဆ</a:t>
            </a:r>
            <a:r>
              <a:rPr lang="my-MM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င</a:t>
            </a:r>
            <a:r>
              <a:rPr lang="en-US" sz="32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  <a:r>
              <a:rPr lang="en-US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31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ကျရောက်မှုမ</a:t>
            </a:r>
            <a:r>
              <a:rPr lang="en-US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ှ </a:t>
            </a:r>
            <a:r>
              <a:rPr lang="en-US" sz="31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ကာကွယ်ရန</a:t>
            </a:r>
            <a:r>
              <a:rPr lang="en-US" sz="3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sz="31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နည်းလမ်းများ</a:t>
            </a:r>
            <a:br>
              <a:rPr lang="en-US" b="1" dirty="0">
                <a:latin typeface="Myanmar3" pitchFamily="18" charset="0"/>
                <a:ea typeface="Myanmar3" pitchFamily="18" charset="0"/>
                <a:cs typeface="Myanmar3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8610600" cy="5181600"/>
          </a:xfrm>
        </p:spPr>
        <p:txBody>
          <a:bodyPr>
            <a:normAutofit fontScale="25000" lnSpcReduction="20000"/>
          </a:bodyPr>
          <a:lstStyle/>
          <a:p>
            <a:pPr marL="742950" indent="-742950" algn="just">
              <a:lnSpc>
                <a:spcPct val="120000"/>
              </a:lnSpc>
              <a:buNone/>
            </a:pPr>
            <a:r>
              <a:rPr lang="en-US" sz="8000" b="1" dirty="0">
                <a:solidFill>
                  <a:srgbClr val="6600FF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၁။  </a:t>
            </a:r>
            <a:r>
              <a:rPr lang="en-US" sz="8000" b="1" dirty="0" err="1">
                <a:solidFill>
                  <a:srgbClr val="6600FF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မြေပြင်ခြင်း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-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သီးနှံပင်အက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ြွ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င်းအကျန်နှင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ပေါင်းမြက်များအား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မီးရှို့ဖျက်ဆီးရန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်။</a:t>
            </a:r>
          </a:p>
          <a:p>
            <a:pPr marL="742950" indent="-742950" algn="just">
              <a:lnSpc>
                <a:spcPct val="120000"/>
              </a:lnSpc>
              <a:buNone/>
            </a:pP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	                - 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မြေပဲစိုက်ပျိုးမည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ဧရိယာတွင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sz="8000" b="1" dirty="0" err="1">
                <a:solidFill>
                  <a:srgbClr val="FF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နွေထယ်ရေး</a:t>
            </a:r>
            <a:r>
              <a:rPr lang="en-US" sz="8000" b="1" dirty="0">
                <a:solidFill>
                  <a:srgbClr val="FF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ခံပေးရန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်။</a:t>
            </a:r>
          </a:p>
          <a:p>
            <a:pPr marL="742950" indent="-742950" algn="just">
              <a:lnSpc>
                <a:spcPct val="120000"/>
              </a:lnSpc>
              <a:buNone/>
            </a:pPr>
            <a:endParaRPr lang="en-US" dirty="0"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marL="742950" indent="-742950" algn="just">
              <a:lnSpc>
                <a:spcPct val="120000"/>
              </a:lnSpc>
              <a:buNone/>
            </a:pPr>
            <a:r>
              <a:rPr lang="en-US" sz="8000" b="1" dirty="0">
                <a:solidFill>
                  <a:srgbClr val="6600FF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၂။   </a:t>
            </a:r>
            <a:r>
              <a:rPr lang="en-US" sz="8000" b="1" dirty="0" err="1">
                <a:solidFill>
                  <a:srgbClr val="6600FF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မျိုး</a:t>
            </a:r>
            <a:r>
              <a:rPr lang="en-US" sz="8000" b="1" dirty="0">
                <a:solidFill>
                  <a:srgbClr val="6600FF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         -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ပိုးမ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ွှ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ားကင်းစင်ပြီးဒဏ်ရာမရှိသော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မျိုးစေ့ကိုရွေးချယ်စိုက်ပျိုးရန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်။</a:t>
            </a:r>
          </a:p>
          <a:p>
            <a:pPr marL="742950" indent="-742950" algn="just">
              <a:lnSpc>
                <a:spcPct val="120000"/>
              </a:lnSpc>
              <a:buNone/>
            </a:pPr>
            <a:r>
              <a:rPr lang="en-US" sz="8000" dirty="0">
                <a:solidFill>
                  <a:srgbClr val="6600FF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                -  </a:t>
            </a:r>
            <a:r>
              <a:rPr lang="en-US" sz="8000" b="1" dirty="0" err="1">
                <a:solidFill>
                  <a:srgbClr val="FF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မှိုသတ်ဆေးနှင</a:t>
            </a:r>
            <a:r>
              <a:rPr lang="en-US" sz="8000" b="1" dirty="0">
                <a:solidFill>
                  <a:srgbClr val="FF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sz="8000" b="1" dirty="0" err="1">
                <a:solidFill>
                  <a:srgbClr val="FF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မျိုးစေ့လူးနယ်ဆေး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များ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အသုံးပြုစိုက်ပျိုးရန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်။</a:t>
            </a:r>
          </a:p>
          <a:p>
            <a:pPr marL="742950" indent="-742950" algn="just">
              <a:lnSpc>
                <a:spcPct val="120000"/>
              </a:lnSpc>
              <a:buNone/>
            </a:pPr>
            <a:endParaRPr lang="en-US" dirty="0">
              <a:solidFill>
                <a:srgbClr val="6600FF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marL="2286000" indent="-2286000" algn="just">
              <a:lnSpc>
                <a:spcPct val="170000"/>
              </a:lnSpc>
              <a:buNone/>
            </a:pPr>
            <a:r>
              <a:rPr lang="en-US" sz="8000" b="1" dirty="0">
                <a:solidFill>
                  <a:srgbClr val="6600FF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၃။ </a:t>
            </a:r>
            <a:r>
              <a:rPr lang="en-US" sz="8000" b="1" dirty="0" err="1">
                <a:solidFill>
                  <a:srgbClr val="6600FF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စိုက်ပျိုးခြင်း</a:t>
            </a:r>
            <a:r>
              <a:rPr lang="en-US" sz="8000" b="1" dirty="0">
                <a:solidFill>
                  <a:srgbClr val="6600FF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- 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စိုက်ပျိုးကိရိယာများတွင်လည်း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ရောဂါပိုးမ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ွှ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ားကင်းစင်ရန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အထူး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 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ဂရုစိုက်ရန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 ။</a:t>
            </a:r>
          </a:p>
          <a:p>
            <a:pPr marL="742950" indent="-742950" algn="just">
              <a:lnSpc>
                <a:spcPct val="170000"/>
              </a:lnSpc>
              <a:buNone/>
            </a:pPr>
            <a:r>
              <a:rPr lang="en-US" sz="8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		        - 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တစ်ဧကအပင်ဦးရေ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များလွန်းခြင်းမဖြစ်စေရန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ဂရုစိုက်ရန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 ။</a:t>
            </a:r>
          </a:p>
          <a:p>
            <a:pPr marL="1714500" indent="-1657350" algn="just">
              <a:lnSpc>
                <a:spcPct val="170000"/>
              </a:lnSpc>
              <a:buNone/>
            </a:pPr>
            <a:r>
              <a:rPr lang="en-US" sz="8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                    -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အပင်ကြီးထွားဖွံ့ဖြိုးရန်နှင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ခံနိုင်ရည်ရှိရန်အတွက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လိုအပ်သော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 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သဘာဝ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/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ဓါတ်မြေသြဇာများထည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သွင်းပေးရန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်။</a:t>
            </a:r>
          </a:p>
          <a:p>
            <a:pPr marL="742950" indent="-742950" algn="just">
              <a:lnSpc>
                <a:spcPct val="170000"/>
              </a:lnSpc>
              <a:buNone/>
            </a:pPr>
            <a:r>
              <a:rPr lang="en-US" sz="8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		        -  </a:t>
            </a:r>
            <a:r>
              <a:rPr lang="en-US" sz="8000" b="1" dirty="0" err="1">
                <a:solidFill>
                  <a:srgbClr val="FF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သီးလှည</a:t>
            </a:r>
            <a:r>
              <a:rPr lang="en-US" sz="8000" b="1" dirty="0">
                <a:solidFill>
                  <a:srgbClr val="FF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8000" b="1" dirty="0" err="1">
                <a:solidFill>
                  <a:srgbClr val="FF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စိုက်စနစ</a:t>
            </a:r>
            <a:r>
              <a:rPr lang="en-US" sz="8000" b="1" dirty="0">
                <a:solidFill>
                  <a:srgbClr val="FF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(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အခြားသီးနှံနှင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့်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တလှည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့်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စီစိုက်ပျိုးခြင်း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) 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ကို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			</a:t>
            </a:r>
            <a:r>
              <a:rPr lang="en-US" sz="8000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အသုံးပြုရန</a:t>
            </a:r>
            <a:r>
              <a:rPr lang="en-US" sz="80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်။</a:t>
            </a:r>
          </a:p>
          <a:p>
            <a:pPr marL="742950" indent="-742950" algn="just">
              <a:lnSpc>
                <a:spcPct val="120000"/>
              </a:lnSpc>
              <a:buNone/>
            </a:pPr>
            <a:endParaRPr lang="en-US" sz="6400" b="1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6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	</a:t>
            </a:r>
          </a:p>
          <a:p>
            <a:pPr algn="just">
              <a:lnSpc>
                <a:spcPct val="200000"/>
              </a:lnSpc>
              <a:buNone/>
            </a:pPr>
            <a:endParaRPr lang="en-US" sz="38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algn="just">
              <a:lnSpc>
                <a:spcPct val="200000"/>
              </a:lnSpc>
              <a:buNone/>
            </a:pPr>
            <a:endParaRPr lang="en-US" sz="38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မြေပဲသီးနှံ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၌ </a:t>
            </a:r>
            <a:r>
              <a:rPr lang="en-US" sz="2800" b="1" dirty="0" err="1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အာဖလာ</a:t>
            </a:r>
            <a:r>
              <a:rPr lang="my-MM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တ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ေ</a:t>
            </a:r>
            <a:r>
              <a:rPr lang="my-MM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ာ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က</a:t>
            </a:r>
            <a:r>
              <a:rPr lang="my-MM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်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ဆ</a:t>
            </a:r>
            <a:r>
              <a:rPr lang="my-MM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င</a:t>
            </a:r>
            <a:r>
              <a:rPr lang="en-US" sz="2800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ကျရောက်မှု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ကာကွယ်ရန</a:t>
            </a:r>
            <a:r>
              <a:rPr lang="en-US" sz="2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sz="28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နည်းလမ်းများ</a:t>
            </a:r>
            <a:endParaRPr lang="en-US" sz="2800" dirty="0">
              <a:latin typeface="Pyidaungsu" pitchFamily="34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3368675" indent="-3368675">
              <a:lnSpc>
                <a:spcPct val="200000"/>
              </a:lnSpc>
              <a:buNone/>
            </a:pPr>
            <a:r>
              <a:rPr lang="en-US" sz="5600" b="1" dirty="0">
                <a:solidFill>
                  <a:srgbClr val="6600FF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8000" b="1" dirty="0">
                <a:solidFill>
                  <a:srgbClr val="6600FF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၄။ </a:t>
            </a:r>
            <a:r>
              <a:rPr lang="en-US" sz="8000" b="1" dirty="0" err="1">
                <a:solidFill>
                  <a:srgbClr val="6600FF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အပင်ပြုစုစောင</a:t>
            </a:r>
            <a:r>
              <a:rPr lang="en-US" sz="8000" b="1" dirty="0">
                <a:solidFill>
                  <a:srgbClr val="6600FF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8000" b="1" dirty="0" err="1">
                <a:solidFill>
                  <a:srgbClr val="6600FF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ရှောက်ခြင်း</a:t>
            </a:r>
            <a:r>
              <a:rPr lang="en-US" sz="8000" b="1" dirty="0">
                <a:solidFill>
                  <a:srgbClr val="6600FF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-    </a:t>
            </a:r>
            <a:r>
              <a:rPr lang="en-US" sz="80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ပေါင်း</a:t>
            </a:r>
            <a:r>
              <a:rPr lang="en-US" sz="8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r>
              <a:rPr lang="en-US" sz="80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မြက်နှိမ်နင်းစဉ</a:t>
            </a:r>
            <a:r>
              <a:rPr lang="en-US" sz="8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sz="80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မြေပဲစွယ်နှင</a:t>
            </a:r>
            <a:r>
              <a:rPr lang="en-US" sz="8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့်     </a:t>
            </a:r>
            <a:r>
              <a:rPr lang="en-US" sz="80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သီးတောင</a:t>
            </a:r>
            <a:r>
              <a:rPr lang="en-US" sz="8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80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များမထိခိုက်အောင်ဆောင်ရွက်ရန</a:t>
            </a:r>
            <a:r>
              <a:rPr lang="en-US" sz="8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်။</a:t>
            </a:r>
          </a:p>
          <a:p>
            <a:pPr marL="2393950" indent="-2336800">
              <a:lnSpc>
                <a:spcPct val="200000"/>
              </a:lnSpc>
              <a:buNone/>
            </a:pPr>
            <a:r>
              <a:rPr lang="en-US" sz="8000" b="1" dirty="0">
                <a:solidFill>
                  <a:srgbClr val="6600FF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၅။ </a:t>
            </a:r>
            <a:r>
              <a:rPr lang="en-US" sz="8000" b="1" dirty="0" err="1">
                <a:solidFill>
                  <a:srgbClr val="6600FF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သိုလှောင်ခြင်း</a:t>
            </a:r>
            <a:r>
              <a:rPr lang="en-US" sz="8000" b="1" dirty="0">
                <a:solidFill>
                  <a:srgbClr val="6600FF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      - (၁) </a:t>
            </a:r>
            <a:r>
              <a:rPr lang="en-US" sz="80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မြေပဲစေ</a:t>
            </a:r>
            <a:r>
              <a:rPr lang="en-US" sz="8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့၏ </a:t>
            </a:r>
            <a:r>
              <a:rPr lang="en-US" sz="80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အစိုဓါတ</a:t>
            </a:r>
            <a:r>
              <a:rPr lang="en-US" sz="8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 (၈) % </a:t>
            </a:r>
            <a:r>
              <a:rPr lang="en-US" sz="80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ထက်နည်းအောင</a:t>
            </a:r>
            <a:r>
              <a:rPr lang="en-US" sz="8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        </a:t>
            </a:r>
            <a:r>
              <a:rPr lang="en-US" sz="80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အခြောက်လှမ်း</a:t>
            </a:r>
            <a:r>
              <a:rPr lang="en-US" sz="8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80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ပြီးမှသိုလှောင်ရန</a:t>
            </a:r>
            <a:r>
              <a:rPr lang="en-US" sz="8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်။</a:t>
            </a:r>
          </a:p>
          <a:p>
            <a:pPr marL="2286000" indent="-1939925">
              <a:lnSpc>
                <a:spcPct val="200000"/>
              </a:lnSpc>
              <a:buNone/>
            </a:pPr>
            <a:r>
              <a:rPr lang="en-US" sz="8000" b="1" dirty="0">
                <a:solidFill>
                  <a:srgbClr val="6600FF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 -  </a:t>
            </a:r>
            <a:r>
              <a:rPr lang="en-US" sz="80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မြေပဲသိုလှောင်နည်းများ</a:t>
            </a:r>
            <a:r>
              <a:rPr lang="en-US" sz="8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80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စနစ်တကျရှိစေရန်နှင</a:t>
            </a:r>
            <a:r>
              <a:rPr lang="en-US" sz="8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sz="80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မိုး</a:t>
            </a:r>
            <a:r>
              <a:rPr lang="en-US" sz="8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၊     </a:t>
            </a:r>
            <a:r>
              <a:rPr lang="en-US" sz="80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လေထု</a:t>
            </a:r>
            <a:r>
              <a:rPr lang="en-US" sz="8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/</a:t>
            </a:r>
            <a:r>
              <a:rPr lang="en-US" sz="80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အစိုဓါတ်တို</a:t>
            </a:r>
            <a:r>
              <a:rPr lang="en-US" sz="8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့ </a:t>
            </a:r>
            <a:r>
              <a:rPr lang="en-US" sz="80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မထိရောက်စေရန်သိုလှောင်ရမည</a:t>
            </a:r>
            <a:r>
              <a:rPr lang="en-US" sz="80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်။</a:t>
            </a:r>
            <a:endParaRPr lang="en-US" sz="8000" b="1" dirty="0">
              <a:solidFill>
                <a:srgbClr val="6600FF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>
              <a:lnSpc>
                <a:spcPct val="200000"/>
              </a:lnSpc>
              <a:buNone/>
            </a:pPr>
            <a:endParaRPr lang="en-US" sz="3400" b="1" dirty="0"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>
              <a:lnSpc>
                <a:spcPct val="200000"/>
              </a:lnSpc>
              <a:buNone/>
            </a:pPr>
            <a:endParaRPr lang="en-US" b="1" dirty="0"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>
              <a:lnSpc>
                <a:spcPct val="200000"/>
              </a:lnSpc>
              <a:buNone/>
            </a:pPr>
            <a:r>
              <a:rPr lang="en-US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</a:p>
          <a:p>
            <a:pPr>
              <a:lnSpc>
                <a:spcPct val="200000"/>
              </a:lnSpc>
              <a:buNone/>
            </a:pPr>
            <a:endParaRPr lang="en-US" b="1" dirty="0"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ct val="200000"/>
              </a:lnSpc>
              <a:buNone/>
            </a:pPr>
            <a:endParaRPr lang="en-US" b="1" dirty="0"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endParaRPr lang="en-US" b="1" dirty="0">
              <a:latin typeface="Pyidaungsu" pitchFamily="34" charset="0"/>
              <a:cs typeface="Pyidaungsu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y-MM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ဂ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ျ</a:t>
            </a:r>
            <a:r>
              <a:rPr lang="my-MM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ီ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အေပီ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(GAP)</a:t>
            </a:r>
            <a:r>
              <a:rPr lang="en-US" sz="36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36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စနစ်ဖြင</a:t>
            </a:r>
            <a:r>
              <a:rPr lang="en-US" sz="36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36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စိုက်ပျိုးထားသော</a:t>
            </a:r>
            <a:r>
              <a:rPr lang="en-US" sz="36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36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မြေပဲစိုက်ခင်း</a:t>
            </a:r>
            <a:endParaRPr lang="en-US" sz="3600" b="1" dirty="0">
              <a:latin typeface="Pyidaungsu" pitchFamily="34" charset="0"/>
              <a:cs typeface="Pyidaungsu" pitchFamily="34" charset="0"/>
            </a:endParaRPr>
          </a:p>
        </p:txBody>
      </p:sp>
      <p:pic>
        <p:nvPicPr>
          <p:cNvPr id="6" name="Content Placeholder 5" descr="DSC0171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874"/>
          <a:stretch>
            <a:fillRect/>
          </a:stretch>
        </p:blipFill>
        <p:spPr bwMode="auto">
          <a:xfrm>
            <a:off x="304800" y="1295400"/>
            <a:ext cx="8458200" cy="5257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3820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                   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စိုက်ဧရိယာ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(%)          </a:t>
            </a:r>
            <a:r>
              <a:rPr lang="en-US" sz="28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စားသုံးဆီ</a:t>
            </a:r>
            <a:r>
              <a:rPr lang="en-US" sz="28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cs typeface="Pyidaungsu" panose="020B0502040204020203" pitchFamily="34" charset="0"/>
              </a:rPr>
              <a:t> (%)</a:t>
            </a:r>
          </a:p>
          <a:p>
            <a:pPr>
              <a:buNone/>
            </a:pPr>
            <a:endParaRPr lang="en-US" sz="2800" b="1" dirty="0">
              <a:solidFill>
                <a:schemeClr val="tx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မြေပဲ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               ၃၅                              ၅၂</a:t>
            </a:r>
          </a:p>
          <a:p>
            <a:endParaRPr lang="en-US" sz="2800" b="1" dirty="0">
              <a:solidFill>
                <a:schemeClr val="tx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နှမ်း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                 ၄၇                              ၃၂</a:t>
            </a:r>
          </a:p>
          <a:p>
            <a:pPr>
              <a:buNone/>
            </a:pPr>
            <a:endParaRPr lang="en-US" sz="2800" b="1" dirty="0">
              <a:solidFill>
                <a:schemeClr val="tx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နေကြာ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            ၁၃                              ၁၁</a:t>
            </a:r>
          </a:p>
          <a:p>
            <a:pPr>
              <a:buNone/>
            </a:pPr>
            <a:endParaRPr lang="en-US" sz="2800" b="1" dirty="0">
              <a:solidFill>
                <a:schemeClr val="tx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r>
              <a:rPr lang="en-US" sz="2800" b="1" dirty="0" err="1">
                <a:solidFill>
                  <a:schemeClr val="tx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အခြား</a:t>
            </a:r>
            <a:r>
              <a:rPr lang="en-US" sz="2800" b="1" dirty="0">
                <a:solidFill>
                  <a:schemeClr val="tx2">
                    <a:lumMod val="50000"/>
                  </a:schemeClr>
                </a:solidFill>
                <a:latin typeface="Pyidaungsu" panose="020B0502040204020203" pitchFamily="34" charset="0"/>
                <a:cs typeface="Pyidaungsu" panose="020B0502040204020203" pitchFamily="34" charset="0"/>
              </a:rPr>
              <a:t>                ၅                                ၅    </a:t>
            </a:r>
            <a:endParaRPr lang="en-US" sz="2800" dirty="0">
              <a:latin typeface="Pyidaungsu" panose="020B0502040204020203" pitchFamily="34" charset="0"/>
              <a:cs typeface="Pyidaungsu" panose="020B0502040204020203" pitchFamily="34" charset="0"/>
            </a:endParaRPr>
          </a:p>
          <a:p>
            <a:pPr marL="109728" indent="0">
              <a:buNone/>
            </a:pPr>
            <a:endParaRPr lang="en-US" sz="3600" b="1" dirty="0">
              <a:solidFill>
                <a:schemeClr val="tx2">
                  <a:lumMod val="50000"/>
                </a:schemeClr>
              </a:solidFill>
              <a:latin typeface="Pyidaungsu" panose="020B0502040204020203" pitchFamily="34" charset="0"/>
              <a:cs typeface="Pyidaungsu" panose="020B0502040204020203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16"/>
            <a:ext cx="899160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ea typeface="Myanmar3" pitchFamily="18" charset="0"/>
              <a:cs typeface="Pyidaungsu" panose="020B0502040204020203" pitchFamily="34" charset="0"/>
            </a:endParaRPr>
          </a:p>
          <a:p>
            <a:pPr algn="ctr"/>
            <a:endParaRPr lang="en-US" sz="28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ea typeface="Myanmar3" pitchFamily="18" charset="0"/>
              <a:cs typeface="Pyidaungsu" panose="020B0502040204020203" pitchFamily="34" charset="0"/>
            </a:endParaRPr>
          </a:p>
          <a:p>
            <a:pPr algn="ctr"/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သီးနှံအလိုက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်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စိုက်ဧရိယာနှင</a:t>
            </a:r>
            <a:r>
              <a:rPr lang="en-US" sz="28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့် </a:t>
            </a:r>
            <a:r>
              <a:rPr lang="en-US" sz="28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anose="020B0502040204020203" pitchFamily="34" charset="0"/>
                <a:ea typeface="Myanmar3" pitchFamily="18" charset="0"/>
                <a:cs typeface="Pyidaungsu" panose="020B0502040204020203" pitchFamily="34" charset="0"/>
              </a:rPr>
              <a:t>စားသုံးဆီရရှိမှု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anose="020B0502040204020203" pitchFamily="34" charset="0"/>
              <a:ea typeface="Myanmar3" pitchFamily="18" charset="0"/>
              <a:cs typeface="Pyidaungsu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358233"/>
      </p:ext>
    </p:extLst>
  </p:cSld>
  <p:clrMapOvr>
    <a:masterClrMapping/>
  </p:clrMapOvr>
  <p:transition>
    <p:wipe dir="d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သတိပြုရန်အချက်များ</a:t>
            </a:r>
            <a:endParaRPr lang="en-US" sz="3600" b="1" dirty="0">
              <a:solidFill>
                <a:srgbClr val="7030A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မိုးခေါင်ဒဏ်ခံရသောအကွက်မ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ှ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မြေပဲကို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မျိုးအဖြစ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မသုံးရ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။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ကယ်လ်ဆီယမ်ဓာတ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အပြည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ပါရန်အပင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်(၄၅)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ရက်သား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၌ </a:t>
            </a:r>
            <a:r>
              <a:rPr lang="en-US" sz="2400" b="1" dirty="0" err="1">
                <a:solidFill>
                  <a:srgbClr val="FF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လချေး</a:t>
            </a:r>
            <a:r>
              <a:rPr lang="en-US" sz="2400" b="1" dirty="0">
                <a:solidFill>
                  <a:srgbClr val="FF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/</a:t>
            </a:r>
            <a:r>
              <a:rPr lang="en-US" sz="2400" b="1" dirty="0" err="1">
                <a:solidFill>
                  <a:srgbClr val="FF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ကျောက်မှုန</a:t>
            </a:r>
            <a:r>
              <a:rPr lang="en-US" sz="2400" b="1" dirty="0">
                <a:solidFill>
                  <a:srgbClr val="FF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သုံးထားသော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အကွက်မ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ှ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မြေပဲကိုမျိုးအဖြစ်သုံးပ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ါ။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မျိုးထားမည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စိုက်ခင်းအား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နှုတ်သိမ်းချိန်နီးက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ရေမသွင်းရ</a:t>
            </a:r>
            <a:r>
              <a:rPr lang="en-US" sz="2400" b="1" dirty="0">
                <a:solidFill>
                  <a:srgbClr val="FF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၊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ရိတ်သိမ်းချိန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စောလွန်း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/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နောက်ကျလွန်းခြင်းမဖြစ်စေရ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။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မျိုးမြေပဲအား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အစိုဓါတ</a:t>
            </a:r>
            <a:r>
              <a:rPr lang="en-US" sz="2400" b="1" dirty="0">
                <a:solidFill>
                  <a:srgbClr val="FF00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်(၆-၇)%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ဖြစ်စေရန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 (၃-၄)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နေလှမ်း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(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မျိုးစေ့ကို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ကိုက်ကြည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့်က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အသံမြည်စေရ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မျိုးစေ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့/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ဆံ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နုလွန်း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/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ရင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လွန်းခြင်းမရှိစေရ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ပိန်ချုံ့အစေ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့၊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အခွံထိခိုက်သော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အစေ့များဖယ်ထုတ်ရန်လို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။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မျိုးစေ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့-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အပင်ပေါက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ရာခိုင်နှုန်း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စမ်းသပ်ပြီးမ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ှ </a:t>
            </a:r>
            <a:r>
              <a:rPr lang="en-US" sz="2400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စိုက်ပျိုးရန</a:t>
            </a:r>
            <a:r>
              <a:rPr lang="en-US" sz="2400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်။</a:t>
            </a:r>
          </a:p>
        </p:txBody>
      </p:sp>
    </p:spTree>
    <p:extLst>
      <p:ext uri="{BB962C8B-B14F-4D97-AF65-F5344CB8AC3E}">
        <p14:creationId xmlns:p14="http://schemas.microsoft.com/office/powerpoint/2010/main" val="10978146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85800" y="274638"/>
            <a:ext cx="8001000" cy="1477962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en-US" sz="7200" b="1" i="1" dirty="0">
                <a:solidFill>
                  <a:srgbClr val="0066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THANK  YOU</a:t>
            </a:r>
          </a:p>
        </p:txBody>
      </p:sp>
      <p:pic>
        <p:nvPicPr>
          <p:cNvPr id="6" name="Picture 2" descr="C:\Documents and Settings\User\Desktop\ocdp photos\Picture 0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52600"/>
            <a:ext cx="4648200" cy="4495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D:\High light\Groundnut Var\Sin 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10200" y="1752600"/>
            <a:ext cx="3300412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817215"/>
              </p:ext>
            </p:extLst>
          </p:nvPr>
        </p:nvGraphicFramePr>
        <p:xfrm>
          <a:off x="838200" y="76203"/>
          <a:ext cx="7848600" cy="6248395"/>
        </p:xfrm>
        <a:graphic>
          <a:graphicData uri="http://schemas.openxmlformats.org/drawingml/2006/table">
            <a:tbl>
              <a:tblPr/>
              <a:tblGrid>
                <a:gridCol w="495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38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24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89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991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11018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 err="1">
                          <a:solidFill>
                            <a:srgbClr val="6600FF"/>
                          </a:solidFill>
                          <a:latin typeface="Pyidaungsu" pitchFamily="34" charset="0"/>
                          <a:ea typeface="Times New Roman"/>
                          <a:cs typeface="Pyidaungsu" pitchFamily="34" charset="0"/>
                        </a:rPr>
                        <a:t>ပြည်ပသို</a:t>
                      </a:r>
                      <a:r>
                        <a:rPr lang="en-US" sz="1800" b="1" dirty="0">
                          <a:solidFill>
                            <a:srgbClr val="6600FF"/>
                          </a:solidFill>
                          <a:latin typeface="Pyidaungsu" pitchFamily="34" charset="0"/>
                          <a:ea typeface="Times New Roman"/>
                          <a:cs typeface="Pyidaungsu" pitchFamily="34" charset="0"/>
                        </a:rPr>
                        <a:t>့   ( </a:t>
                      </a:r>
                      <a:r>
                        <a:rPr lang="en-US" sz="1800" b="1" dirty="0" err="1">
                          <a:solidFill>
                            <a:srgbClr val="6600FF"/>
                          </a:solidFill>
                          <a:latin typeface="Pyidaungsu" pitchFamily="34" charset="0"/>
                          <a:ea typeface="Times New Roman"/>
                          <a:cs typeface="Pyidaungsu" pitchFamily="34" charset="0"/>
                        </a:rPr>
                        <a:t>ဆီထွက်သီးနှံ</a:t>
                      </a:r>
                      <a:r>
                        <a:rPr lang="en-US" sz="1800" b="1" dirty="0">
                          <a:solidFill>
                            <a:srgbClr val="6600FF"/>
                          </a:solidFill>
                          <a:latin typeface="Pyidaungsu" pitchFamily="34" charset="0"/>
                          <a:ea typeface="Times New Roman"/>
                          <a:cs typeface="Pyidaungsu" pitchFamily="34" charset="0"/>
                        </a:rPr>
                        <a:t> ) </a:t>
                      </a:r>
                      <a:r>
                        <a:rPr lang="en-US" sz="1800" b="1" dirty="0" err="1">
                          <a:solidFill>
                            <a:srgbClr val="6600FF"/>
                          </a:solidFill>
                          <a:latin typeface="Pyidaungsu" pitchFamily="34" charset="0"/>
                          <a:ea typeface="Times New Roman"/>
                          <a:cs typeface="Pyidaungsu" pitchFamily="34" charset="0"/>
                        </a:rPr>
                        <a:t>တင်ပို့ရောင်းချမှုအခြေအနေ</a:t>
                      </a:r>
                      <a:r>
                        <a:rPr lang="en-US" sz="1800" b="1" dirty="0">
                          <a:solidFill>
                            <a:srgbClr val="6600FF"/>
                          </a:solidFill>
                          <a:latin typeface="Pyidaungsu" pitchFamily="34" charset="0"/>
                          <a:ea typeface="Times New Roman"/>
                          <a:cs typeface="Pyidaungsu" pitchFamily="34" charset="0"/>
                        </a:rPr>
                        <a:t>  </a:t>
                      </a:r>
                      <a:endParaRPr lang="en-US" sz="1800" dirty="0">
                        <a:solidFill>
                          <a:srgbClr val="6600FF"/>
                        </a:solidFill>
                        <a:latin typeface="Pyidaungsu" pitchFamily="34" charset="0"/>
                        <a:ea typeface="Times New Roman"/>
                        <a:cs typeface="Pyidaungsu" pitchFamily="34" charset="0"/>
                      </a:endParaRPr>
                    </a:p>
                  </a:txBody>
                  <a:tcPr marL="29625" marR="296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898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ea typeface="Times New Roman"/>
                          <a:cs typeface="Pyidaungsu" pitchFamily="34" charset="0"/>
                        </a:rPr>
                        <a:t>စဉ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yidaungsu" pitchFamily="34" charset="0"/>
                          <a:ea typeface="Times New Roman"/>
                          <a:cs typeface="Pyidaungsu" pitchFamily="34" charset="0"/>
                        </a:rPr>
                        <a:t>်</a:t>
                      </a:r>
                    </a:p>
                  </a:txBody>
                  <a:tcPr marL="29625" marR="29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ea typeface="Times New Roman"/>
                          <a:cs typeface="Pyidaungsu" pitchFamily="34" charset="0"/>
                        </a:rPr>
                        <a:t>ခုနှစ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yidaungsu" pitchFamily="34" charset="0"/>
                          <a:ea typeface="Times New Roman"/>
                          <a:cs typeface="Pyidaungsu" pitchFamily="34" charset="0"/>
                        </a:rPr>
                        <a:t>်</a:t>
                      </a:r>
                    </a:p>
                  </a:txBody>
                  <a:tcPr marL="29625" marR="29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ea typeface="Times New Roman"/>
                          <a:cs typeface="Pyidaungsu" pitchFamily="34" charset="0"/>
                        </a:rPr>
                        <a:t>ယူနစ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Pyidaungsu" pitchFamily="34" charset="0"/>
                          <a:ea typeface="Times New Roman"/>
                          <a:cs typeface="Pyidaungsu" pitchFamily="34" charset="0"/>
                        </a:rPr>
                        <a:t>်</a:t>
                      </a:r>
                    </a:p>
                  </a:txBody>
                  <a:tcPr marL="29625" marR="29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ea typeface="Times New Roman"/>
                          <a:cs typeface="Pyidaungsu" pitchFamily="34" charset="0"/>
                        </a:rPr>
                        <a:t>နှမ်း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Pyidaungsu" pitchFamily="34" charset="0"/>
                        <a:ea typeface="Times New Roman"/>
                        <a:cs typeface="Pyidaungsu" pitchFamily="34" charset="0"/>
                      </a:endParaRPr>
                    </a:p>
                  </a:txBody>
                  <a:tcPr marL="29625" marR="29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ea typeface="Times New Roman"/>
                          <a:cs typeface="Pyidaungsu" pitchFamily="34" charset="0"/>
                        </a:rPr>
                        <a:t>မြေပဲဆံ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Pyidaungsu" pitchFamily="34" charset="0"/>
                        <a:ea typeface="Times New Roman"/>
                        <a:cs typeface="Pyidaungsu" pitchFamily="34" charset="0"/>
                      </a:endParaRPr>
                    </a:p>
                  </a:txBody>
                  <a:tcPr marL="29625" marR="29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ea typeface="Times New Roman"/>
                          <a:cs typeface="Pyidaungsu" pitchFamily="34" charset="0"/>
                        </a:rPr>
                        <a:t>စုစုပေါင်း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Pyidaungsu" pitchFamily="34" charset="0"/>
                        <a:ea typeface="Times New Roman"/>
                        <a:cs typeface="Pyidaungsu" pitchFamily="34" charset="0"/>
                      </a:endParaRPr>
                    </a:p>
                  </a:txBody>
                  <a:tcPr marL="29625" marR="2962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072">
                <a:tc>
                  <a:txBody>
                    <a:bodyPr/>
                    <a:lstStyle/>
                    <a:p>
                      <a:pPr algn="ctr" fontAlgn="b"/>
                      <a:r>
                        <a:rPr lang="my-MM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၂၀၁၉-၂၀၂၀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အရေအတွက်(တန်)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၁၇၅၈၄၀.၉၅၁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၁၀၀၁၂၈.၇၉၆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၂၇၅၉၆၉.၇၄၇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တန်ဘိုး(ဒေါ်လာ/သန်း)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၂၇၉.၃၈၈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၁၃၂.၈၂၁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၄၁၂.၂၀၉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7072">
                <a:tc>
                  <a:txBody>
                    <a:bodyPr/>
                    <a:lstStyle/>
                    <a:p>
                      <a:pPr algn="ctr" fontAlgn="b"/>
                      <a:r>
                        <a:rPr lang="my-MM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y-MM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၂၀၂၀-၂၀၂၁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y-MM" sz="1400" b="1" i="0" u="none" strike="noStrike">
                          <a:solidFill>
                            <a:srgbClr val="FF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အရေအတွက်(တန်)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1" i="0" u="none" strike="noStrike">
                          <a:solidFill>
                            <a:srgbClr val="FF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၂၅၅၁၁၉.၀၅၄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1" i="0" u="none" strike="noStrike">
                          <a:solidFill>
                            <a:srgbClr val="FF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၁၅၈၂၄၈.၇၁၄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1" i="0" u="none" strike="noStrike">
                          <a:solidFill>
                            <a:srgbClr val="FF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၄၁၃၃၆၇.၇၆၈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8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FF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y-MM" sz="1400" b="1" i="0" u="none" strike="noStrike">
                          <a:solidFill>
                            <a:srgbClr val="FF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တန်ဘိုး(ဒေါ်လာ/သန်း)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1" i="0" u="none" strike="noStrike">
                          <a:solidFill>
                            <a:srgbClr val="FF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၃၃၈.၉၈၁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1" i="0" u="none" strike="noStrike">
                          <a:solidFill>
                            <a:srgbClr val="FF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၁၈၈.၁၈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1" i="0" u="none" strike="noStrike">
                          <a:solidFill>
                            <a:srgbClr val="FF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၅၂၇.၁၆၁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072">
                <a:tc>
                  <a:txBody>
                    <a:bodyPr/>
                    <a:lstStyle/>
                    <a:p>
                      <a:pPr algn="ctr" fontAlgn="b"/>
                      <a:r>
                        <a:rPr lang="my-MM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၃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၂၀၂၁-၂၀၂၂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အရေအတွက်(တန်)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၁၉၄၃၀၇.၇၀၁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၁၁၀၆.၅၂၅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၁၉၅၄၁၄.၂၂၆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8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6600FF"/>
                          </a:solidFill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တန်ဘိုး(ဒေါ်လာ/သန်း)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၂၄၅.၄၇၇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၇၅.၂၁၉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၃၂၀.၆၉၆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072">
                <a:tc>
                  <a:txBody>
                    <a:bodyPr/>
                    <a:lstStyle/>
                    <a:p>
                      <a:pPr algn="ctr" fontAlgn="b"/>
                      <a:r>
                        <a:rPr lang="my-MM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y-MM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၂၀၂၂-၂၀၂၃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y-MM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အရေအတွက်(တန်)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၁၀၀၀၆၅.၀၈၈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၃၂၀၄၆.၁၇၄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၁၃၂၁၁၁.၂၆၂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898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y-MM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တန်ဘိုး(ဒေါ်လာ/သန်း)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၁၃၂.၅၇၄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၄၀.၁၆၃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၁၇၂.၇၃၇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algn="ctr" fontAlgn="b"/>
                      <a:r>
                        <a:rPr lang="my-MM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yidaungsu" panose="020B0502040204020203" pitchFamily="34" charset="0"/>
                          <a:cs typeface="Pyidaungsu" panose="020B0502040204020203" pitchFamily="34" charset="0"/>
                        </a:rPr>
                        <a:t>၅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၂၀၂၃-၂၀၂၄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အရေအတွက်(တန်)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၆၉၅၄၆.၉၀၉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၁၆၁၂၅.၈၂၅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၈၅၆၇၂.၇၃၄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339692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၈.၃.၂၀၂၄</a:t>
                      </a:r>
                      <a:r>
                        <a:rPr lang="my-MM" sz="1400" b="1" i="0" u="none" strike="noStrike" dirty="0">
                          <a:solidFill>
                            <a:srgbClr val="FF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 နေ့ထ</a:t>
                      </a:r>
                      <a:r>
                        <a:rPr lang="my-MM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ိ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တန်ဘိုး(ဒေါ်လာ/သန်း)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၁၀၆.၇၀၇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၂၂.၇၃၅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y-MM" sz="1400" b="0" i="0" u="none" strike="noStrike">
                          <a:solidFill>
                            <a:srgbClr val="000000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၁၂၉.၄၄၂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5256573"/>
                  </a:ext>
                </a:extLst>
              </a:tr>
              <a:tr h="340597"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" panose="020B0502040204020203" pitchFamily="34" charset="0"/>
                        <a:cs typeface="Pyidaungsu" panose="020B0502040204020203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my-MM" sz="1400" b="0" i="0" u="none" strike="noStrike" dirty="0">
                        <a:solidFill>
                          <a:srgbClr val="000000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834353"/>
                  </a:ext>
                </a:extLst>
              </a:tr>
            </a:tbl>
          </a:graphicData>
        </a:graphic>
      </p:graphicFrame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96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1562341"/>
              </p:ext>
            </p:extLst>
          </p:nvPr>
        </p:nvGraphicFramePr>
        <p:xfrm>
          <a:off x="457201" y="457200"/>
          <a:ext cx="8381998" cy="5373840"/>
        </p:xfrm>
        <a:graphic>
          <a:graphicData uri="http://schemas.openxmlformats.org/drawingml/2006/table">
            <a:tbl>
              <a:tblPr firstRow="1" firstCol="1" bandRow="1"/>
              <a:tblGrid>
                <a:gridCol w="3880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61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18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211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63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88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51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612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497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11151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13212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49445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2657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1461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149406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543278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531855">
                  <a:extLst>
                    <a:ext uri="{9D8B030D-6E8A-4147-A177-3AD203B41FA5}">
                      <a16:colId xmlns:a16="http://schemas.microsoft.com/office/drawing/2014/main" val="20016"/>
                    </a:ext>
                  </a:extLst>
                </a:gridCol>
                <a:gridCol w="709922">
                  <a:extLst>
                    <a:ext uri="{9D8B030D-6E8A-4147-A177-3AD203B41FA5}">
                      <a16:colId xmlns:a16="http://schemas.microsoft.com/office/drawing/2014/main" val="20017"/>
                    </a:ext>
                  </a:extLst>
                </a:gridCol>
              </a:tblGrid>
              <a:tr h="233404">
                <a:tc gridSpan="18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၂၀၂၄- ၂၀၂၅ </a:t>
                      </a:r>
                      <a:r>
                        <a:rPr lang="en-US" sz="900" b="1" dirty="0" err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ခုနှစ</a:t>
                      </a:r>
                      <a:r>
                        <a:rPr lang="en-US" sz="900" b="1" dirty="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်၊ </a:t>
                      </a:r>
                      <a:r>
                        <a:rPr lang="en-US" sz="900" b="1" dirty="0" err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ဘဏ္ဍာရေးနှစ</a:t>
                      </a:r>
                      <a:r>
                        <a:rPr lang="en-US" sz="900" b="1" dirty="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် </a:t>
                      </a:r>
                      <a:r>
                        <a:rPr lang="en-US" sz="900" b="1" dirty="0" err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ဆီထွက်သီးနှံ</a:t>
                      </a:r>
                      <a:r>
                        <a:rPr lang="en-US" sz="900" b="1" dirty="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၏  </a:t>
                      </a:r>
                      <a:r>
                        <a:rPr lang="en-US" sz="900" b="1" dirty="0" err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စိုက်ပျိုးထုတ်လုပ်မှုအမျိုးသားစီမံကိန်းလျာထား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404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သီးနှံအမည် - မြေပဲ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နောက်ဆက်တွဲဇယား(၂-က)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3404"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စဉ်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တိုင်းဒေသကြီး/ ပြည်နယ်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မိုးမြေပဲ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ဆောင်းမြေပဲ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မြေပဲစုစုပေါင်း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340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စိုက်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ရိတ်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အထွက်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အထွက်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စိုက်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ရိတ်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အထွက်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အထွက်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စိုက်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ရိတ်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အထွက်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အထွက်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518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ဧက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ဧက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နှုန်း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တင်း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ဧက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err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ဧက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နှုန်း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တင်း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ဧက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ဧက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နှုန်း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တင်း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101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နေပြည်တော်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၃၃၀၀၄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၃၃၀၀၄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၅၀.၉၁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၁၆၈၀၂၈၄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၂၅၅၀၉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၂၅၅၀၉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၅၃.၁၃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၁၃၅၅၂၄၀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၅၈၅၁၃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၅၈၅၁၃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၅၁.၈၈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၃၀၃၅၅၂၄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ကချင်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၁၆၂၆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၁၆၂၆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၃၇.၆၀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၆၁၁၃၁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၃၁၆၀၆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၃၁၆၀၆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၅၇.၉၅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၁၈၃၁၄၃၂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၃၃၂၃၂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၃၃၂၃၂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၅၆.၉၅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၁၈၉၂၅၆၃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4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ကယား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၅၇၀၈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၅၇၀၈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၄၄.၄၉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၂၅၃၉၆၉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၁၂၆၆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၁၂၆၆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၄၁.၉၈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၅၃၁၄၅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၆၉၇၄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၆၉၇၄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၄၄.၀၄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၃၀၇၁၁၄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85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ကရင်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၄၇၈၆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၄၇၈၆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၄၃.၃၇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၂၀၇၅၅၁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၃၀၁၉၀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၃၀၁၉၀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၇၀.၃၈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၂၁၂၄၈၃၆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၃၄၉၇၆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၃၄၉၇၆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၆၆.၆၉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၂၃၃၂၃၈၇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5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ချင်း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၇၇၄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၇၇၄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၃၉.၈၄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၃၀၈၄၀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၂၄၂၁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၂၄၂၁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၃၇.၃၅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၉၀၄၂၃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၃၁၉၅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၃၁၉၅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၃၇.၉၅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၁၂၁၂၆၃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342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စစ်ကိုင်း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၃၇၁၉၀၀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၃၇၁၉၀၀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၄၇.၂၈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၁၇၅၈၄၅၇၄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၅၁၄၁၀၁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၅၁၄၁၀၁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၆၆.၈၂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၃၄၃၅၂၉၅၀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၈၈၆၀၀၁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၈၈၆၀၀၁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၅၈.၆၂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၅၁၉၃၇၅၂၄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5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၇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တနင်္သာရီ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20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ပဲခူး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၉၀၆၇၇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၉၀၆၇၇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၆၈.၈၈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၆၂၄၆၀၂၈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၁၅၆၀၉၈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၁၅၆၀၉၈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၇၃.၁၇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၁၁၄၂၂၀၄၈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၂၄၆၇၇၅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၂၄၆၇၇၅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၇၁.၆၀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၁၇၆၆၈၀၇၆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၉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မကွေး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၇၂၄၈၁၃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၇၂၄၈၁၃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၅၄.၅၁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၃၉၅၀၇၇၇၉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၁၄၄၅၃၅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၁၄၄၅၃၅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၅၂.၇၇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၇၆၂၆၉၂၈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၈၆၉၃၄၈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၈၆၉၃၄၈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၅၄.၂၂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၄၇၁၃၄၇၀၇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မန္တလေး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၄၁၄၈၂၆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၄၁၄၈၂၆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၄၇.၁၈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၁၉၅၆၉၄၈၃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၁၂၆၅၉၃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၁၂၆၅၉၃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၅၅.၀၆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၆၉၇၀၇၁၉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၅၄၁၄၁၉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၅၄၁၄၁၉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၄၉.၀၂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၂၆၅၄၀၂၀၂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4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မွန်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၁၁၆၃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၁၁၆၃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၅၁.၅၂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၅၉၉၁၃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၁၈၁၄၅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၁၈၁၄၅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၅၇.၅၅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၁၀၄၄၂၀၂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၁၉၃၀၈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၁၉၃၀၈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၅၇.၁၈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၁၁၀၄၁၁၅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7518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ရခိုင်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၁၇၆၆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၁၇၆၆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၃၉.၉၇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၇၀၅၈၆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၇၂၄၄၄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၇၂၄၄၄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၅၄.၂၅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၃၉၃၀၀၄၈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၇၄၂၁၀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၇၄၂၁၀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၅၃.၉၁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၄၀၀၀၆၃၄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771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ရန်ကုန်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၈၁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၈၁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၂၈.၀၂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၂၂၇၀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၃၇၁၈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၃၇၁၈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၄၉.၉၁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၁၈၅၅၆၈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၃၇၉၉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၃၇၉၉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၄၉.၄၄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၁၈၇၈၃၈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17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ရှမ်း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၉၉၅၅၄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၉၉၅၅၄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၅၂.၈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၅၂၅၅၆၁၃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၂၁၁၀၄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၂၁၁၀၄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၁၁၃၂၈၂၅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၁၂၀၆၅၈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၁၂၀၆၅၈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၅၂.၉၅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၆၃၈၈၄၃၈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9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ရှမ်း(တောင်)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၆၂၂၅၆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၆၂၂၅၆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၅၀.၂၁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၃၁၂၅၇၂၃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၆၈၅၂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၆၈၅၂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၅၀.၃၄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၃၄၄၉၃၀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၆၉၁၀၈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၆၉၁၀၈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၅၀.၂၂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၃၄၇၀၆၅၃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9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ရှမ်း(မြောက်)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၂၅၀၆၇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၂၅၀၆၇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၅၉.၁၂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၁၄၈၁၈၉၂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၆၈၃၁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၆၈၃၁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၆၀.၁၁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၄၁၀၆၁၁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၃၁၈၉၈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၃၁၈၉၈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၅၉.၃၃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၁၈၉၂၅၀၃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946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ရှမ်း(ရှေ့)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၁၂၂၃၁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၁၂၂၃၁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၅၂.၉၈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၆၄၇၉၉၈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၇၄၂၁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၇၄၂၁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၅၀.၈၄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၃၇၇၂၈၄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၁၉၆၅၂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၁၉၆၅၂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၅၂.၁၇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၁၀၂၅၂၈၂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40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၁၅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ဧရာဝတီ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၁၆၅၄၂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၁၆၅၄၂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၆၄.၆၀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၁၀၆၈၆၉၀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၇၉၈၇၄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၇၉၈၇၄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၆၁.၇၂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၄၉၂၉၆၅၆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၉၆၄၁၆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၉၆၄၁၆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၆၂.၂၁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၅၉၉၈၃၄၆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35036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ပြည်ထောင်စုချုပ်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၁၇၆၇၂၂၀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၁၇၆၇၂၂၀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၅၁.၈၃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၉၁၅၉၈၇၁၁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၁၂၂၇၆၀၄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၁၂၂၇၆၀၄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၆၂.၇၆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၇၇၀၅၀၀၂၀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၂၉၉၄၈၂၄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၂၉၉၄၈၂၄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၅၆.၃၁</a:t>
                      </a:r>
                      <a:endParaRPr lang="en-US" sz="80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>
                          <a:effectLst/>
                          <a:latin typeface="Pyidaungsu"/>
                          <a:ea typeface="Times New Roman"/>
                          <a:cs typeface="Pyidaungsu"/>
                        </a:rPr>
                        <a:t>၁၆၈၆၄၈၇၃၁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Pyidaungsu"/>
                      </a:endParaRPr>
                    </a:p>
                  </a:txBody>
                  <a:tcPr marL="51731" marR="5173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8638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b="1" dirty="0">
                <a:solidFill>
                  <a:srgbClr val="9900CC"/>
                </a:solidFill>
                <a:latin typeface="Pyidaungsu" pitchFamily="34" charset="0"/>
                <a:cs typeface="Pyidaungsu" pitchFamily="34" charset="0"/>
              </a:rPr>
              <a:t>၂၀၂၄-၂၀၂၅  </a:t>
            </a:r>
            <a:r>
              <a:rPr lang="en-US" sz="2000" b="1" dirty="0" err="1">
                <a:solidFill>
                  <a:srgbClr val="9900CC"/>
                </a:solidFill>
                <a:latin typeface="Pyidaungsu" pitchFamily="34" charset="0"/>
                <a:cs typeface="Pyidaungsu" pitchFamily="34" charset="0"/>
              </a:rPr>
              <a:t>ခုနှစ</a:t>
            </a:r>
            <a:r>
              <a:rPr lang="en-US" sz="2000" b="1" dirty="0">
                <a:solidFill>
                  <a:srgbClr val="9900CC"/>
                </a:solidFill>
                <a:latin typeface="Pyidaungsu" pitchFamily="34" charset="0"/>
                <a:cs typeface="Pyidaungsu" pitchFamily="34" charset="0"/>
              </a:rPr>
              <a:t>် </a:t>
            </a:r>
            <a:r>
              <a:rPr lang="en-US" sz="2000" b="1" dirty="0" err="1">
                <a:solidFill>
                  <a:srgbClr val="9900CC"/>
                </a:solidFill>
                <a:latin typeface="Pyidaungsu" pitchFamily="34" charset="0"/>
                <a:cs typeface="Pyidaungsu" pitchFamily="34" charset="0"/>
              </a:rPr>
              <a:t>ဆီထွက်သီးနှံ</a:t>
            </a:r>
            <a:r>
              <a:rPr lang="en-US" sz="2000" b="1" dirty="0">
                <a:solidFill>
                  <a:srgbClr val="9900CC"/>
                </a:solidFill>
                <a:latin typeface="Pyidaungsu" pitchFamily="34" charset="0"/>
                <a:cs typeface="Pyidaungsu" pitchFamily="34" charset="0"/>
              </a:rPr>
              <a:t>(</a:t>
            </a:r>
            <a:r>
              <a:rPr lang="en-US" sz="2000" b="1" dirty="0" err="1">
                <a:solidFill>
                  <a:srgbClr val="9900CC"/>
                </a:solidFill>
                <a:latin typeface="Pyidaungsu" pitchFamily="34" charset="0"/>
                <a:cs typeface="Pyidaungsu" pitchFamily="34" charset="0"/>
              </a:rPr>
              <a:t>မြေပဲ</a:t>
            </a:r>
            <a:r>
              <a:rPr lang="en-US" sz="2000" b="1" dirty="0">
                <a:solidFill>
                  <a:srgbClr val="9900CC"/>
                </a:solidFill>
                <a:latin typeface="Pyidaungsu" pitchFamily="34" charset="0"/>
                <a:cs typeface="Pyidaungsu" pitchFamily="34" charset="0"/>
              </a:rPr>
              <a:t>) </a:t>
            </a:r>
            <a:r>
              <a:rPr lang="en-US" sz="2000" b="1" dirty="0" err="1">
                <a:solidFill>
                  <a:srgbClr val="9900CC"/>
                </a:solidFill>
                <a:latin typeface="Pyidaungsu" pitchFamily="34" charset="0"/>
                <a:cs typeface="Pyidaungsu" pitchFamily="34" charset="0"/>
              </a:rPr>
              <a:t>ဇုန်အလိုက်နှင</a:t>
            </a:r>
            <a:r>
              <a:rPr lang="en-US" sz="2000" b="1" dirty="0">
                <a:solidFill>
                  <a:srgbClr val="9900CC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000" b="1" dirty="0" err="1">
                <a:solidFill>
                  <a:srgbClr val="9900CC"/>
                </a:solidFill>
                <a:latin typeface="Pyidaungsu" pitchFamily="34" charset="0"/>
                <a:cs typeface="Pyidaungsu" pitchFamily="34" charset="0"/>
              </a:rPr>
              <a:t>ဇုန်ပြင်ပ</a:t>
            </a:r>
            <a:r>
              <a:rPr lang="en-US" sz="2000" b="1" dirty="0">
                <a:solidFill>
                  <a:srgbClr val="9900CC"/>
                </a:solidFill>
                <a:latin typeface="Pyidaungsu" pitchFamily="34" charset="0"/>
                <a:cs typeface="Pyidaungsu" pitchFamily="34" charset="0"/>
              </a:rPr>
              <a:t> </a:t>
            </a:r>
            <a:r>
              <a:rPr lang="en-US" sz="2000" b="1" dirty="0" err="1">
                <a:solidFill>
                  <a:srgbClr val="9900CC"/>
                </a:solidFill>
                <a:latin typeface="Pyidaungsu" pitchFamily="34" charset="0"/>
                <a:cs typeface="Pyidaungsu" pitchFamily="34" charset="0"/>
              </a:rPr>
              <a:t>စိုက်ပျိုးဆောင်ရွက်မည</a:t>
            </a:r>
            <a:r>
              <a:rPr lang="en-US" sz="2000" b="1" dirty="0">
                <a:solidFill>
                  <a:srgbClr val="9900CC"/>
                </a:solidFill>
                <a:latin typeface="Pyidaungsu" pitchFamily="34" charset="0"/>
                <a:cs typeface="Pyidaungsu" pitchFamily="34" charset="0"/>
              </a:rPr>
              <a:t>့် </a:t>
            </a:r>
            <a:r>
              <a:rPr lang="en-US" sz="2000" b="1" dirty="0" err="1">
                <a:solidFill>
                  <a:srgbClr val="9900CC"/>
                </a:solidFill>
                <a:latin typeface="Pyidaungsu" pitchFamily="34" charset="0"/>
                <a:cs typeface="Pyidaungsu" pitchFamily="34" charset="0"/>
              </a:rPr>
              <a:t>အစီအစဉ</a:t>
            </a:r>
            <a:r>
              <a:rPr lang="en-US" sz="2000" b="1" dirty="0">
                <a:solidFill>
                  <a:srgbClr val="9900CC"/>
                </a:solidFill>
                <a:latin typeface="Pyidaungsu" pitchFamily="34" charset="0"/>
                <a:cs typeface="Pyidaungsu" pitchFamily="34" charset="0"/>
              </a:rPr>
              <a:t>်</a:t>
            </a:r>
            <a:endParaRPr lang="en-US" sz="2000" dirty="0">
              <a:solidFill>
                <a:srgbClr val="9900CC"/>
              </a:solidFill>
              <a:latin typeface="Pyidaungsu" pitchFamily="34" charset="0"/>
              <a:cs typeface="Pyidaungsu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3045684"/>
              </p:ext>
            </p:extLst>
          </p:nvPr>
        </p:nvGraphicFramePr>
        <p:xfrm>
          <a:off x="838200" y="1219198"/>
          <a:ext cx="7162800" cy="51114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9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5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9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1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275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412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 err="1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စဉ</a:t>
                      </a: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 err="1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တိုင်းဒေသကြီး</a:t>
                      </a: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/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 err="1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ပြည်နယ</a:t>
                      </a: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မြေပဲသီးနှံ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 (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စိုက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် </a:t>
                      </a:r>
                      <a:r>
                        <a:rPr lang="en-US" sz="1400" b="1" baseline="0" dirty="0" err="1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ဧက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311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 err="1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ဇုန်ဧရိယာ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 err="1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ဇုန်ပြင်ပ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စုစုပေါင်း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285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 err="1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နေပြည်တော</a:t>
                      </a: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၄၇၃၄၈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၁၁၁၆၅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၅၈၅၁၃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25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 err="1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ကချင</a:t>
                      </a: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၃၃၂၃၂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၃၃၂၃၂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334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 err="1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ကယား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၆၉၇၄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၆၉၇၄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334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 err="1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ကရင</a:t>
                      </a: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၃၄၉၇၆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၃၄၉၇၆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5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ချင်း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၃၁၉၅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၃၁၉၅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25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စစ်ကိုင်း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၂၂၆၁၆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၈၆၃၃၈၅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၈၈၆၀၀၁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934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တနင်္သာရီ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5845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ပဲခူး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၇၉၃၂၀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၁၆၇၄၅၅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၂၄၆၇၇၅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0124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မကွေး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၅၂၉၈၉၀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၃၃၉၄၅၈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၈၆၉၃၄၈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3347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၁၀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မန္တလေး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၃၉၁၅၆၁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၁၄၉၈၅၈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၅၄၁၄၁၉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960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၁၁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မွန်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၁၉၃၀၈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၁၉၃၀၈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69349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၁၂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ရခိုင်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၇၄၂၁၀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၇၄၂၁၀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370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၁၃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ရန်ကုန်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 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၃၇၉၉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၃၇၉၉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625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၁၄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ရှမ်း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၆၆၃၃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၁၁၄၀၂၅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၁၂၀၆၅၈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62598"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၁၅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ဧရာဝတီ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၆၃၄၈၀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၃၂၉၃၆</a:t>
                      </a:r>
                      <a:endParaRPr lang="en-US" sz="1400" spc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၉၆၄၁၆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7138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pc="0" dirty="0" err="1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စုစုပေါင်း</a:t>
                      </a:r>
                      <a:endParaRPr lang="en-US" sz="1400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၁၁၄၀၈၄၈</a:t>
                      </a:r>
                      <a:endParaRPr lang="en-US" sz="1400" b="1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၁၈၅၃၉၇၆</a:t>
                      </a:r>
                      <a:endParaRPr lang="en-US" sz="1400" b="1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spc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၂၉၉၄၈၂၄</a:t>
                      </a:r>
                      <a:endParaRPr lang="en-US" sz="1400" b="1" spc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ea typeface="Calibri"/>
                        <a:cs typeface="Pyidaungsu" pitchFamily="34" charset="0"/>
                      </a:endParaRPr>
                    </a:p>
                  </a:txBody>
                  <a:tcPr marL="54474" marR="54474" marT="0" marB="0" anchor="b">
                    <a:gradFill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757496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တစ်ဧကမျိုးစေ့နှုန်း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၊ </a:t>
            </a: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သီးနှံအထွက်အချိုးနှင</a:t>
            </a:r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့် </a:t>
            </a:r>
            <a:b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</a:br>
            <a:r>
              <a:rPr lang="en-US" sz="28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  <a:t>ဆီထွက်ရှိမှုပမာဏ</a:t>
            </a:r>
            <a:b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cs typeface="Pyidaungsu" pitchFamily="34" charset="0"/>
              </a:rPr>
            </a:b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yidaungsu" pitchFamily="34" charset="0"/>
              <a:cs typeface="Pyidaungsu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2834595"/>
              </p:ext>
            </p:extLst>
          </p:nvPr>
        </p:nvGraphicFramePr>
        <p:xfrm>
          <a:off x="152400" y="1600200"/>
          <a:ext cx="8724470" cy="4114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69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6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06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128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47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229421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စဉ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သီးနှံ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မျိုးစေ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့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ပမာဏ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algn="ctr"/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တင်း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ပျမ်းမ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ျှ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အထွက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</a:p>
                    <a:p>
                      <a:pPr algn="ctr"/>
                      <a:endParaRPr lang="en-US" sz="700" b="1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algn="ctr"/>
                      <a:r>
                        <a:rPr lang="en-US" sz="2000" b="1" baseline="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(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တင်း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မျိုးစေ့နှင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့်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သီးနှံ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အချိုး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တစ်တင်းမ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ှ</a:t>
                      </a:r>
                    </a:p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ဆီပိဿာ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တစ်ဧက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ဆီထွက</a:t>
                      </a:r>
                      <a:r>
                        <a:rPr lang="en-US" sz="2000" b="1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်</a:t>
                      </a:r>
                    </a:p>
                    <a:p>
                      <a:pPr algn="ctr"/>
                      <a:r>
                        <a:rPr lang="en-US" sz="2000" b="1" dirty="0" err="1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ပိဿာ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1345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မြေပဲ</a:t>
                      </a:r>
                      <a:endParaRPr lang="en-US" sz="2000" b="1" dirty="0">
                        <a:solidFill>
                          <a:srgbClr val="FF0000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၆</a:t>
                      </a:r>
                    </a:p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(</a:t>
                      </a:r>
                      <a:r>
                        <a:rPr lang="en-US" sz="2000" b="1" dirty="0" err="1">
                          <a:solidFill>
                            <a:srgbClr val="FF000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အတောင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့်)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၅၇. ၀၅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၁: 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၂.၀၀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>
                          <a:solidFill>
                            <a:srgbClr val="FF0000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၁၁၄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34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Pyidaungsu" pitchFamily="34" charset="0"/>
                          <a:cs typeface="Pyidaungsu" pitchFamily="34" charset="0"/>
                        </a:rPr>
                        <a:t>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နှမ်း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၁/၈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၉.၃၉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၁: ၇၅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၆.၀၀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၅၆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134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latin typeface="Pyidaungsu" pitchFamily="34" charset="0"/>
                          <a:cs typeface="Pyidaungsu" pitchFamily="34" charset="0"/>
                        </a:rPr>
                        <a:t>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နေကြာ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၁/၄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၂၆.၈၆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endParaRPr lang="en-US" sz="2000" b="0" dirty="0">
                        <a:solidFill>
                          <a:schemeClr val="tx1"/>
                        </a:solidFill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၁: ၁၀၇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၂.၅၀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yidaungsu" pitchFamily="34" charset="0"/>
                          <a:cs typeface="Pyidaungsu" pitchFamily="34" charset="0"/>
                        </a:rPr>
                        <a:t>၆၇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21345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sz="2000" b="0" dirty="0" err="1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စပ်မျိုးနေကြာ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sz="2000" b="0" baseline="0" dirty="0" err="1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ကီလို</a:t>
                      </a:r>
                      <a:endParaRPr lang="en-US" sz="2000" b="0" dirty="0">
                        <a:solidFill>
                          <a:schemeClr val="tx1"/>
                        </a:solidFill>
                        <a:effectLst/>
                        <a:latin typeface="Pyidaungsu" pitchFamily="34" charset="0"/>
                        <a:cs typeface="Pyidaungsu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၃၅ - ၅၀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၁: ၁၇၅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၄-</a:t>
                      </a:r>
                      <a:r>
                        <a:rPr lang="en-US" sz="2000" b="0" baseline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 </a:t>
                      </a:r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၄.၅၀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effectLst/>
                          <a:latin typeface="Pyidaungsu" pitchFamily="34" charset="0"/>
                          <a:cs typeface="Pyidaungsu" pitchFamily="34" charset="0"/>
                        </a:rPr>
                        <a:t>၁၄၀-၂၀၀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dirty="0">
                <a:latin typeface="Myanmar3" pitchFamily="18" charset="0"/>
                <a:ea typeface="Myanmar3" pitchFamily="18" charset="0"/>
                <a:cs typeface="Myanmar3" pitchFamily="18" charset="0"/>
              </a:rPr>
            </a:b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စိုက်ပျိုးရေးဆိုင်ရာအလေ့အကျင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ကောင်းများစွာ</a:t>
            </a:r>
            <a:b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</a:b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ပါဝင်သည</a:t>
            </a:r>
            <a:r>
              <a:rPr lang="en-US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36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ကဏ္ဍများ</a:t>
            </a:r>
            <a:r>
              <a:rPr lang="en-US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1"/>
            <a:ext cx="8229600" cy="419100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>
                <a:latin typeface="Myanmar3" pitchFamily="18" charset="0"/>
                <a:ea typeface="Myanmar3" pitchFamily="18" charset="0"/>
                <a:cs typeface="Myanmar3" pitchFamily="18" charset="0"/>
              </a:rPr>
              <a:t>	</a:t>
            </a:r>
            <a:r>
              <a:rPr lang="en-US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(၁)  </a:t>
            </a:r>
            <a:r>
              <a:rPr lang="en-US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အစားအစာဘေးအန္တရာယ်ကင်းရှင်းရေးကဏ္ဍ</a:t>
            </a:r>
            <a:r>
              <a:rPr lang="en-US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		</a:t>
            </a:r>
          </a:p>
          <a:p>
            <a:pPr>
              <a:buNone/>
            </a:pPr>
            <a:r>
              <a:rPr lang="en-US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	(၂)  </a:t>
            </a:r>
            <a:r>
              <a:rPr lang="en-US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ပတ်ဝန်းကျင်ထိမ်းသိမ်းရေးကဏ္ဍ</a:t>
            </a:r>
            <a:r>
              <a:rPr lang="en-US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 			 </a:t>
            </a:r>
          </a:p>
          <a:p>
            <a:pPr>
              <a:buNone/>
            </a:pPr>
            <a:r>
              <a:rPr lang="en-US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	</a:t>
            </a:r>
          </a:p>
          <a:p>
            <a:pPr>
              <a:buNone/>
            </a:pPr>
            <a:r>
              <a:rPr lang="en-US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	(၃)  </a:t>
            </a:r>
            <a:r>
              <a:rPr lang="en-US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သီးနှံများ၏အရည်အသွေးကဏ္ဍ</a:t>
            </a:r>
            <a:r>
              <a:rPr lang="en-US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			</a:t>
            </a:r>
          </a:p>
          <a:p>
            <a:pPr>
              <a:buNone/>
            </a:pPr>
            <a:r>
              <a:rPr lang="en-US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	</a:t>
            </a:r>
          </a:p>
          <a:p>
            <a:pPr>
              <a:lnSpc>
                <a:spcPct val="160000"/>
              </a:lnSpc>
              <a:buNone/>
            </a:pPr>
            <a:r>
              <a:rPr lang="en-US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	(၄)  </a:t>
            </a:r>
            <a:r>
              <a:rPr lang="en-US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လုပ်သားများကျမ်းမာရေး</a:t>
            </a:r>
            <a:r>
              <a:rPr lang="en-US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၊ </a:t>
            </a:r>
            <a:r>
              <a:rPr lang="en-US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ဘေးအန္တရာယ</a:t>
            </a:r>
            <a:r>
              <a:rPr lang="en-US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		</a:t>
            </a:r>
            <a:r>
              <a:rPr lang="en-US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ကင်းရှင်းရေးနှင</a:t>
            </a:r>
            <a:r>
              <a:rPr lang="en-US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b="1" dirty="0" err="1">
                <a:latin typeface="Pyidaungsu" pitchFamily="34" charset="0"/>
                <a:ea typeface="Myanmar3" pitchFamily="18" charset="0"/>
                <a:cs typeface="Pyidaungsu" pitchFamily="34" charset="0"/>
              </a:rPr>
              <a:t>လူမှုဘဝသာယာရေးကဏ္ဍ</a:t>
            </a:r>
            <a:endParaRPr lang="en-US" b="1" dirty="0"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>
              <a:buNone/>
            </a:pPr>
            <a:r>
              <a:rPr lang="en-US" b="1" dirty="0">
                <a:latin typeface="Pyidaungsu" pitchFamily="34" charset="0"/>
                <a:ea typeface="Myanmar3" pitchFamily="18" charset="0"/>
                <a:cs typeface="Pyidaungsu" pitchFamily="34" charset="0"/>
              </a:rPr>
              <a:t>	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sz="3600" b="1" dirty="0">
                <a:latin typeface="Myanmar3" pitchFamily="18" charset="0"/>
                <a:ea typeface="Myanmar3" pitchFamily="18" charset="0"/>
                <a:cs typeface="Myanmar3" pitchFamily="18" charset="0"/>
              </a:rPr>
            </a:br>
            <a:br>
              <a:rPr lang="en-US" sz="3600" b="1" dirty="0">
                <a:latin typeface="Myanmar3" pitchFamily="18" charset="0"/>
                <a:ea typeface="Myanmar3" pitchFamily="18" charset="0"/>
                <a:cs typeface="Myanmar3" pitchFamily="18" charset="0"/>
              </a:rPr>
            </a:br>
            <a:r>
              <a:rPr lang="en-US" sz="31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စိုက်ပျိုးရေးဆိုင်ရာအလေ့အကျင</a:t>
            </a:r>
            <a:r>
              <a:rPr lang="en-US" sz="31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31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ကောင်းများ</a:t>
            </a:r>
            <a:br>
              <a:rPr lang="en-US" sz="31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</a:br>
            <a:r>
              <a:rPr lang="en-US" sz="31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(</a:t>
            </a:r>
            <a:r>
              <a:rPr lang="en-US" sz="3100" b="1" dirty="0" err="1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မြေပဲသီးနှံ</a:t>
            </a:r>
            <a:r>
              <a:rPr lang="en-US" sz="31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yidaungsu" pitchFamily="34" charset="0"/>
                <a:ea typeface="Myanmar3" pitchFamily="18" charset="0"/>
                <a:cs typeface="Pyidaungsu" pitchFamily="34" charset="0"/>
              </a:rPr>
              <a:t>)</a:t>
            </a:r>
            <a:br>
              <a:rPr lang="en-US" sz="3100" b="1" dirty="0">
                <a:solidFill>
                  <a:srgbClr val="66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anmar3" pitchFamily="18" charset="0"/>
                <a:ea typeface="Myanmar3" pitchFamily="18" charset="0"/>
                <a:cs typeface="Myanmar3" pitchFamily="18" charset="0"/>
              </a:rPr>
            </a:br>
            <a:br>
              <a:rPr lang="en-US" b="1" dirty="0">
                <a:solidFill>
                  <a:srgbClr val="660066"/>
                </a:solidFill>
              </a:rPr>
            </a:br>
            <a:endParaRPr lang="en-US" b="1" dirty="0">
              <a:solidFill>
                <a:srgbClr val="660066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8305800" cy="556260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4900" b="1" dirty="0">
                <a:latin typeface="Myanmar3" pitchFamily="18" charset="0"/>
                <a:ea typeface="Myanmar3" pitchFamily="18" charset="0"/>
                <a:cs typeface="Myanmar3" pitchFamily="18" charset="0"/>
              </a:rPr>
              <a:t>	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4900" b="1" dirty="0">
                <a:latin typeface="Myanmar3" pitchFamily="18" charset="0"/>
                <a:ea typeface="Myanmar3" pitchFamily="18" charset="0"/>
                <a:cs typeface="Myanmar3" pitchFamily="18" charset="0"/>
              </a:rPr>
              <a:t>	</a:t>
            </a: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၁။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စိုက်ပျိုးမည</a:t>
            </a: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မြေနေရာရွေးချယ်ခြင်း</a:t>
            </a: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                                     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၂။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ရေ</a:t>
            </a:r>
            <a:endParaRPr lang="en-US" sz="7200" b="1" dirty="0">
              <a:solidFill>
                <a:srgbClr val="00330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၃။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မျိုးစေ</a:t>
            </a: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့</a:t>
            </a:r>
          </a:p>
          <a:p>
            <a:pPr algn="just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၄။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မြေသြဇာနှင</a:t>
            </a: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မြေဆီလ</a:t>
            </a: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ွှ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ာဖြည</a:t>
            </a: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စွက်ပစ္စည်းများ</a:t>
            </a:r>
            <a:endParaRPr lang="en-US" sz="7200" b="1" dirty="0">
              <a:solidFill>
                <a:srgbClr val="00330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၅။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စိုက်ပျိုရေးသုံးဓါတုဆေးများနှင</a:t>
            </a: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အခြားဓါတုပစ္စည်းများ</a:t>
            </a:r>
            <a:endParaRPr lang="en-US" sz="7200" b="1" dirty="0">
              <a:solidFill>
                <a:srgbClr val="00330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၆။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စိုက်ပျိုးခြင်းနှင</a:t>
            </a: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အပင်ပြုစုစောင</a:t>
            </a: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ရှောက်ခြင်း</a:t>
            </a:r>
            <a:endParaRPr lang="en-US" sz="7200" b="1" dirty="0">
              <a:solidFill>
                <a:srgbClr val="00330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၇။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စိုက်ပျိုးရေးနှင</a:t>
            </a: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အခြားဆက်စပ်ပစ္စည်းကိရိယာများ</a:t>
            </a:r>
            <a:endParaRPr lang="en-US" sz="7200" b="1" dirty="0">
              <a:solidFill>
                <a:srgbClr val="00330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၈။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ရိတ်သိမ်းခြင်းနှင</a:t>
            </a: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ထွက်ကုန်ပြုပြင်ခြင်း</a:t>
            </a:r>
            <a:endParaRPr lang="en-US" sz="7200" b="1" dirty="0">
              <a:solidFill>
                <a:srgbClr val="00330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၉။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သိုလှောင်ခြင်းနှင</a:t>
            </a: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သယ်ယူပို့ဆောင်ခြင်း</a:t>
            </a:r>
            <a:endParaRPr lang="en-US" sz="7200" b="1" dirty="0">
              <a:solidFill>
                <a:srgbClr val="00330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၁၀။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အဆောက်အဦဆောက်လုပ်ထားခြင်း</a:t>
            </a:r>
            <a:endParaRPr lang="en-US" sz="7200" b="1" dirty="0">
              <a:solidFill>
                <a:srgbClr val="00330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၁၁။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တိရိစ္ဆာန်နှင</a:t>
            </a: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ဖျက်ပိုးများထိန်းချုပ်ခြင်း</a:t>
            </a:r>
            <a:endParaRPr lang="en-US" sz="7200" b="1" dirty="0">
              <a:solidFill>
                <a:srgbClr val="00330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၁၂။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အထောက်အထားနှင</a:t>
            </a: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မှတ်တမ်းများ</a:t>
            </a:r>
            <a:endParaRPr lang="en-US" sz="7200" b="1" dirty="0">
              <a:solidFill>
                <a:srgbClr val="00330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၁၃။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နောက်ကြောင်းပြန်စစ်ဆေးခြင်းနှင</a:t>
            </a: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ပြန်လည်သိမ်းဆည်းခြင်း</a:t>
            </a:r>
            <a:endParaRPr lang="en-US" sz="7200" b="1" dirty="0">
              <a:solidFill>
                <a:srgbClr val="00330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၁၄။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သင်တန်း</a:t>
            </a:r>
            <a:endParaRPr lang="en-US" sz="7200" b="1" dirty="0">
              <a:solidFill>
                <a:srgbClr val="00330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၁၅။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ဆောင်ရွက်ကျင</a:t>
            </a: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သုံးမှုများကိုပြန်လည်သုံးသပ်ခြင်း</a:t>
            </a:r>
            <a:endParaRPr lang="en-US" sz="7200" b="1" dirty="0">
              <a:solidFill>
                <a:srgbClr val="00330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lnSpc>
                <a:spcPct val="120000"/>
              </a:lnSpc>
              <a:buNone/>
            </a:pP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	၁၆။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တစ်ကိုယ်ရေသန</a:t>
            </a: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ရှင်းခြင်းနှင</a:t>
            </a:r>
            <a:r>
              <a:rPr lang="en-US" sz="7200" b="1" dirty="0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့် </a:t>
            </a:r>
            <a:r>
              <a:rPr lang="en-US" sz="7200" b="1" dirty="0" err="1">
                <a:solidFill>
                  <a:srgbClr val="003300"/>
                </a:solidFill>
                <a:latin typeface="Pyidaungsu" pitchFamily="34" charset="0"/>
                <a:ea typeface="Myanmar3" pitchFamily="18" charset="0"/>
                <a:cs typeface="Pyidaungsu" pitchFamily="34" charset="0"/>
              </a:rPr>
              <a:t>လုပ်သားများဘဝသာယာဝပြောရေး</a:t>
            </a:r>
            <a:endParaRPr lang="en-US" sz="7200" b="1" dirty="0">
              <a:solidFill>
                <a:srgbClr val="003300"/>
              </a:solidFill>
              <a:latin typeface="Pyidaungsu" pitchFamily="34" charset="0"/>
              <a:ea typeface="Myanmar3" pitchFamily="18" charset="0"/>
              <a:cs typeface="Pyidaungsu" pitchFamily="34" charset="0"/>
            </a:endParaRPr>
          </a:p>
          <a:p>
            <a:pPr algn="just">
              <a:buNone/>
            </a:pPr>
            <a:endParaRPr lang="en-US" sz="4900" dirty="0">
              <a:solidFill>
                <a:srgbClr val="0033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algn="just">
              <a:buNone/>
            </a:pPr>
            <a:endParaRPr lang="en-US" sz="2600" dirty="0">
              <a:solidFill>
                <a:srgbClr val="0033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 algn="just">
              <a:buNone/>
            </a:pPr>
            <a:endParaRPr lang="en-US" sz="2400" dirty="0">
              <a:solidFill>
                <a:srgbClr val="003300"/>
              </a:solidFill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buNone/>
            </a:pPr>
            <a:endParaRPr lang="en-US" sz="24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buNone/>
            </a:pPr>
            <a:r>
              <a:rPr lang="en-US" sz="2400" dirty="0">
                <a:latin typeface="Myanmar3" pitchFamily="18" charset="0"/>
                <a:ea typeface="Myanmar3" pitchFamily="18" charset="0"/>
                <a:cs typeface="Myanmar3" pitchFamily="18" charset="0"/>
              </a:rPr>
              <a:t>	</a:t>
            </a:r>
          </a:p>
          <a:p>
            <a:pPr>
              <a:buNone/>
            </a:pPr>
            <a:endParaRPr lang="en-US" sz="2400" b="1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buNone/>
            </a:pPr>
            <a:endParaRPr lang="en-US" sz="24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buNone/>
            </a:pPr>
            <a:endParaRPr lang="en-US" sz="24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buNone/>
            </a:pPr>
            <a:endParaRPr lang="en-US" sz="24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buNone/>
            </a:pPr>
            <a:endParaRPr lang="en-US" sz="24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buNone/>
            </a:pPr>
            <a:endParaRPr lang="en-US" sz="24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buNone/>
            </a:pPr>
            <a:endParaRPr lang="en-US" sz="24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buNone/>
            </a:pPr>
            <a:endParaRPr lang="en-US" sz="24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buNone/>
            </a:pPr>
            <a:endParaRPr lang="en-US" sz="2400" b="1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  <a:p>
            <a:pPr>
              <a:buNone/>
            </a:pPr>
            <a:endParaRPr lang="en-US" sz="2400" dirty="0">
              <a:latin typeface="Myanmar3" pitchFamily="18" charset="0"/>
              <a:ea typeface="Myanmar3" pitchFamily="18" charset="0"/>
              <a:cs typeface="Myanmar3" pitchFamily="18" charset="0"/>
            </a:endParaRPr>
          </a:p>
        </p:txBody>
      </p:sp>
      <p:pic>
        <p:nvPicPr>
          <p:cNvPr id="4" name="Picture 4" descr="DSCN34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002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D:\GROUNDNUT RESRARCH\Oil\DSCF05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9624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2463</TotalTime>
  <Words>5204</Words>
  <Application>Microsoft Office PowerPoint</Application>
  <PresentationFormat>On-screen Show (4:3)</PresentationFormat>
  <Paragraphs>870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Arial</vt:lpstr>
      <vt:lpstr>Calibri</vt:lpstr>
      <vt:lpstr>Lucida Sans Unicode</vt:lpstr>
      <vt:lpstr>Myanmar2</vt:lpstr>
      <vt:lpstr>Myanmar2.2</vt:lpstr>
      <vt:lpstr>Myanmar3</vt:lpstr>
      <vt:lpstr>Pyidaungsu</vt:lpstr>
      <vt:lpstr>Verdana</vt:lpstr>
      <vt:lpstr>Wingdings</vt:lpstr>
      <vt:lpstr>Wingdings 2</vt:lpstr>
      <vt:lpstr>Wingdings 3</vt:lpstr>
      <vt:lpstr>Office Theme</vt:lpstr>
      <vt:lpstr>Concourse</vt:lpstr>
      <vt:lpstr>1_Concourse</vt:lpstr>
      <vt:lpstr>စိုက်ပျိုးရေး၊ မွေးမြူရေးနှင့် ဆည်မြောင်းဝန်ကြီးဌာန စိုက်ပျိုးရေးဦးစီးဌာန စိုက်ပျိုးပညာပေးရေးဌာနခွဲ  ဆီထွက်သီးနှံ (မြေပဲ)  စိုက်ပျိုးရေးဆိုင်ရာနည်းစနစ်ကောင်းများ</vt:lpstr>
      <vt:lpstr>PowerPoint Presentation</vt:lpstr>
      <vt:lpstr>PowerPoint Presentation</vt:lpstr>
      <vt:lpstr>PowerPoint Presentation</vt:lpstr>
      <vt:lpstr>PowerPoint Presentation</vt:lpstr>
      <vt:lpstr>၂၀၂၄-၂၀၂၅  ခုနှစ် ဆီထွက်သီးနှံ(မြေပဲ) ဇုန်အလိုက်နှင့် ဇုန်ပြင်ပ စိုက်ပျိုးဆောင်ရွက်မည့် အစီအစဉ်</vt:lpstr>
      <vt:lpstr>တစ်ဧကမျိုးစေ့နှုန်း၊ သီးနှံအထွက်အချိုးနှင့်  ဆီထွက်ရှိမှုပမာဏ </vt:lpstr>
      <vt:lpstr> စိုက်ပျိုးရေးဆိုင်ရာအလေ့အကျင့်ကောင်းများစွာ ပါဝင်သည့်ကဏ္ဍများ </vt:lpstr>
      <vt:lpstr>  စိုက်ပျိုးရေးဆိုင်ရာအလေ့အကျင့်ကောင်းများ (မြေပဲသီးနှံ)  </vt:lpstr>
      <vt:lpstr>    မြေပဲသီးနှံစိုက်ပျိုးရေးဆိုင်ရာအလေ့အကျင့်ကောင်းများ     </vt:lpstr>
      <vt:lpstr>မြေပဲမျိုးရွေးချယ်စိုက်ပျိုးခြင်း</vt:lpstr>
      <vt:lpstr>မြေပဲစိုက်ပျိုးခြင်း</vt:lpstr>
      <vt:lpstr>မြေပဲသီးနှံ ပန်းတိုင်အထွက်နှုန်းရရှိစေမည့် မိတ်ဖက်အချက်(၄)ချက်</vt:lpstr>
      <vt:lpstr> (၁) တစ်ဧကရှိအပင်ဦးရေ</vt:lpstr>
      <vt:lpstr>အရည်အသွေးမြင့်မားသောမျိုးစေ့ရရှိရန်ဆောင်ရွက်ရမည့်လုပ်ငန်းများ</vt:lpstr>
      <vt:lpstr>တန်းကြားပင်ကြားအကွာအဝေး</vt:lpstr>
      <vt:lpstr>အပင်ပြုစုစောင့်ရှောက်ခြင်း</vt:lpstr>
      <vt:lpstr>အပင်ပြုစုစောင့်ရှောက်ခြင်း</vt:lpstr>
      <vt:lpstr>ရိတ်သိမ်းခြင်း</vt:lpstr>
      <vt:lpstr>PowerPoint Presentation</vt:lpstr>
      <vt:lpstr>(၃) အဆံထွက်ရာနှုန်း</vt:lpstr>
      <vt:lpstr>(၄) အစေ့ (၁၀၀)အလေးချိန် </vt:lpstr>
      <vt:lpstr>GAP စနစ်ဖြင့်စိုက်ပျိုးထားသော မြေပဲစိုက်ခင်း</vt:lpstr>
      <vt:lpstr>PowerPoint Presentation</vt:lpstr>
      <vt:lpstr>PowerPoint Presentation</vt:lpstr>
      <vt:lpstr>မြေပဲသီးနှံ၌ အာဖလာတောက်ဆင်(Aflatoxin) ကျရောက်မှု</vt:lpstr>
      <vt:lpstr> မြေပဲသီးနှံ၌ အာဖလာတောက်ဆင် ကျရောက်မှုမှ ကာကွယ်ရန် နည်းလမ်းများ </vt:lpstr>
      <vt:lpstr>မြေပဲသီးနှံ၌ အာဖလာတောက်ဆင် ကျရောက်မှု ကာကွယ်ရန် နည်းလမ်းများ</vt:lpstr>
      <vt:lpstr>ဂျီအေပီ(GAP) စနစ်ဖြင့်စိုက်ပျိုးထားသော မြေပဲစိုက်ခင်း</vt:lpstr>
      <vt:lpstr>သတိပြုရန်အချက်များ</vt:lpstr>
      <vt:lpstr>THANK 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ဆီထွက်သီးနှံ စိုက်ပျိုးထုတ်လုပ်မှု  ဖွံ့ဖြိုးတိုးတက်ရေး</dc:title>
  <dc:creator>User</dc:creator>
  <cp:lastModifiedBy>Khaing Khaing Htwe</cp:lastModifiedBy>
  <cp:revision>670</cp:revision>
  <cp:lastPrinted>2019-07-29T05:00:00Z</cp:lastPrinted>
  <dcterms:created xsi:type="dcterms:W3CDTF">2015-06-05T09:08:53Z</dcterms:created>
  <dcterms:modified xsi:type="dcterms:W3CDTF">2024-05-03T05:50:47Z</dcterms:modified>
</cp:coreProperties>
</file>